
<file path=[Content_Types].xml><?xml version="1.0" encoding="utf-8"?>
<Types xmlns="http://schemas.openxmlformats.org/package/2006/content-types">
  <Default Extension="png" ContentType="image/png"/>
  <Default Extension="jfif" ContentType="image/jpeg"/>
  <Default Extension="jpeg" ContentType="image/jpeg"/>
  <Default Extension="webp"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89"/>
  </p:notesMasterIdLst>
  <p:handoutMasterIdLst>
    <p:handoutMasterId r:id="rId90"/>
  </p:handoutMasterIdLst>
  <p:sldIdLst>
    <p:sldId id="367" r:id="rId10"/>
    <p:sldId id="352" r:id="rId11"/>
    <p:sldId id="261" r:id="rId12"/>
    <p:sldId id="307" r:id="rId13"/>
    <p:sldId id="308" r:id="rId14"/>
    <p:sldId id="373" r:id="rId15"/>
    <p:sldId id="369" r:id="rId16"/>
    <p:sldId id="309" r:id="rId17"/>
    <p:sldId id="310" r:id="rId18"/>
    <p:sldId id="376" r:id="rId19"/>
    <p:sldId id="368" r:id="rId20"/>
    <p:sldId id="340" r:id="rId21"/>
    <p:sldId id="324" r:id="rId22"/>
    <p:sldId id="328" r:id="rId23"/>
    <p:sldId id="346" r:id="rId24"/>
    <p:sldId id="370" r:id="rId25"/>
    <p:sldId id="378" r:id="rId26"/>
    <p:sldId id="377" r:id="rId27"/>
    <p:sldId id="326" r:id="rId28"/>
    <p:sldId id="380" r:id="rId29"/>
    <p:sldId id="327" r:id="rId30"/>
    <p:sldId id="371" r:id="rId31"/>
    <p:sldId id="329" r:id="rId32"/>
    <p:sldId id="332" r:id="rId33"/>
    <p:sldId id="330" r:id="rId34"/>
    <p:sldId id="381" r:id="rId35"/>
    <p:sldId id="333" r:id="rId36"/>
    <p:sldId id="334" r:id="rId37"/>
    <p:sldId id="338" r:id="rId38"/>
    <p:sldId id="335" r:id="rId39"/>
    <p:sldId id="337" r:id="rId40"/>
    <p:sldId id="339" r:id="rId41"/>
    <p:sldId id="336" r:id="rId42"/>
    <p:sldId id="382" r:id="rId43"/>
    <p:sldId id="331" r:id="rId44"/>
    <p:sldId id="341" r:id="rId45"/>
    <p:sldId id="312" r:id="rId46"/>
    <p:sldId id="313" r:id="rId47"/>
    <p:sldId id="375" r:id="rId48"/>
    <p:sldId id="314" r:id="rId49"/>
    <p:sldId id="315" r:id="rId50"/>
    <p:sldId id="316" r:id="rId51"/>
    <p:sldId id="317" r:id="rId52"/>
    <p:sldId id="347" r:id="rId53"/>
    <p:sldId id="342" r:id="rId54"/>
    <p:sldId id="318" r:id="rId55"/>
    <p:sldId id="319" r:id="rId56"/>
    <p:sldId id="320" r:id="rId57"/>
    <p:sldId id="321" r:id="rId58"/>
    <p:sldId id="322" r:id="rId59"/>
    <p:sldId id="323" r:id="rId60"/>
    <p:sldId id="348" r:id="rId61"/>
    <p:sldId id="349" r:id="rId62"/>
    <p:sldId id="350" r:id="rId63"/>
    <p:sldId id="374" r:id="rId64"/>
    <p:sldId id="343" r:id="rId65"/>
    <p:sldId id="268" r:id="rId66"/>
    <p:sldId id="274" r:id="rId67"/>
    <p:sldId id="276" r:id="rId68"/>
    <p:sldId id="372" r:id="rId69"/>
    <p:sldId id="278" r:id="rId70"/>
    <p:sldId id="303" r:id="rId71"/>
    <p:sldId id="366" r:id="rId72"/>
    <p:sldId id="365" r:id="rId73"/>
    <p:sldId id="364" r:id="rId74"/>
    <p:sldId id="363" r:id="rId75"/>
    <p:sldId id="362" r:id="rId76"/>
    <p:sldId id="361" r:id="rId77"/>
    <p:sldId id="360" r:id="rId78"/>
    <p:sldId id="359" r:id="rId79"/>
    <p:sldId id="358" r:id="rId80"/>
    <p:sldId id="357" r:id="rId81"/>
    <p:sldId id="355" r:id="rId82"/>
    <p:sldId id="354" r:id="rId83"/>
    <p:sldId id="356" r:id="rId84"/>
    <p:sldId id="344" r:id="rId85"/>
    <p:sldId id="345" r:id="rId86"/>
    <p:sldId id="353" r:id="rId87"/>
    <p:sldId id="306" r:id="rId8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2" autoAdjust="0"/>
    <p:restoredTop sz="94660"/>
  </p:normalViewPr>
  <p:slideViewPr>
    <p:cSldViewPr>
      <p:cViewPr varScale="1">
        <p:scale>
          <a:sx n="88" d="100"/>
          <a:sy n="88" d="100"/>
        </p:scale>
        <p:origin x="965"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lrMapOvr bg1="lt1" tx1="dk1" bg2="lt2" tx2="dk2" accent1="accent1" accent2="accent2" accent3="accent3" accent4="accent4" accent5="accent5" accent6="accent6" hlink="hlink" folHlink="folHlink"/>
  <c:chart>
    <c:title>
      <c:tx>
        <c:rich>
          <a:bodyPr/>
          <a:lstStyle/>
          <a:p>
            <a:pPr>
              <a:defRPr sz="3600">
                <a:effectLst>
                  <a:outerShdw blurRad="38100" dist="38100" dir="2700000" algn="tl">
                    <a:srgbClr val="000000">
                      <a:alpha val="43137"/>
                    </a:srgbClr>
                  </a:outerShdw>
                </a:effectLst>
              </a:defRPr>
            </a:pPr>
            <a:r>
              <a:rPr lang="en-US" sz="3800" dirty="0" smtClean="0">
                <a:effectLst>
                  <a:outerShdw blurRad="38100" dist="38100" dir="2700000" algn="tl">
                    <a:srgbClr val="000000">
                      <a:alpha val="43137"/>
                    </a:srgbClr>
                  </a:outerShdw>
                </a:effectLst>
              </a:rPr>
              <a:t>Condition Level</a:t>
            </a:r>
            <a:r>
              <a:rPr lang="en-US" sz="3800" baseline="0" dirty="0" smtClean="0">
                <a:effectLst>
                  <a:outerShdw blurRad="38100" dist="38100" dir="2700000" algn="tl">
                    <a:srgbClr val="000000">
                      <a:alpha val="43137"/>
                    </a:srgbClr>
                  </a:outerShdw>
                </a:effectLst>
              </a:rPr>
              <a:t> Surveys</a:t>
            </a:r>
          </a:p>
        </c:rich>
      </c:tx>
      <c:layout>
        <c:manualLayout>
          <c:xMode val="edge"/>
          <c:yMode val="edge"/>
          <c:x val="0.13425699912510938"/>
          <c:y val="1.4433243921432897E-2"/>
        </c:manualLayout>
      </c:layout>
      <c:overlay val="0"/>
    </c:title>
    <c:autoTitleDeleted val="0"/>
    <c:plotArea>
      <c:layout/>
      <c:barChart>
        <c:barDir val="col"/>
        <c:grouping val="clustered"/>
        <c:varyColors val="0"/>
        <c:ser>
          <c:idx val="0"/>
          <c:order val="0"/>
          <c:tx>
            <c:strRef>
              <c:f>Sheet1!$B$1</c:f>
              <c:strCache>
                <c:ptCount val="1"/>
                <c:pt idx="0">
                  <c:v>Home Health</c:v>
                </c:pt>
              </c:strCache>
            </c:strRef>
          </c:tx>
          <c:spPr>
            <a:solidFill>
              <a:schemeClr val="accent1">
                <a:lumMod val="60000"/>
                <a:lumOff val="40000"/>
              </a:schemeClr>
            </a:solidFill>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22</c:v>
                </c:pt>
                <c:pt idx="1">
                  <c:v>9</c:v>
                </c:pt>
                <c:pt idx="2">
                  <c:v>3</c:v>
                </c:pt>
                <c:pt idx="3">
                  <c:v>12</c:v>
                </c:pt>
                <c:pt idx="4">
                  <c:v>16</c:v>
                </c:pt>
              </c:numCache>
            </c:numRef>
          </c:val>
          <c:extLst>
            <c:ext xmlns:c16="http://schemas.microsoft.com/office/drawing/2014/chart" uri="{C3380CC4-5D6E-409C-BE32-E72D297353CC}">
              <c16:uniqueId val="{00000000-9162-4EB9-B991-F53A9505BFFB}"/>
            </c:ext>
          </c:extLst>
        </c:ser>
        <c:ser>
          <c:idx val="1"/>
          <c:order val="1"/>
          <c:tx>
            <c:strRef>
              <c:f>Sheet1!$C$1</c:f>
              <c:strCache>
                <c:ptCount val="1"/>
                <c:pt idx="0">
                  <c:v>Hospice</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General</c:formatCode>
                <c:ptCount val="5"/>
                <c:pt idx="0">
                  <c:v>20</c:v>
                </c:pt>
                <c:pt idx="1">
                  <c:v>20</c:v>
                </c:pt>
                <c:pt idx="2">
                  <c:v>18</c:v>
                </c:pt>
                <c:pt idx="3">
                  <c:v>20</c:v>
                </c:pt>
                <c:pt idx="4">
                  <c:v>21</c:v>
                </c:pt>
              </c:numCache>
            </c:numRef>
          </c:val>
          <c:extLst>
            <c:ext xmlns:c16="http://schemas.microsoft.com/office/drawing/2014/chart" uri="{C3380CC4-5D6E-409C-BE32-E72D297353CC}">
              <c16:uniqueId val="{00000001-9162-4EB9-B991-F53A9505BFFB}"/>
            </c:ext>
          </c:extLst>
        </c:ser>
        <c:dLbls>
          <c:showLegendKey val="0"/>
          <c:showVal val="0"/>
          <c:showCatName val="0"/>
          <c:showSerName val="0"/>
          <c:showPercent val="0"/>
          <c:showBubbleSize val="0"/>
        </c:dLbls>
        <c:gapWidth val="150"/>
        <c:axId val="40073472"/>
        <c:axId val="40087552"/>
      </c:barChart>
      <c:catAx>
        <c:axId val="40073472"/>
        <c:scaling>
          <c:orientation val="minMax"/>
        </c:scaling>
        <c:delete val="0"/>
        <c:axPos val="b"/>
        <c:numFmt formatCode="General" sourceLinked="1"/>
        <c:majorTickMark val="out"/>
        <c:minorTickMark val="none"/>
        <c:tickLblPos val="nextTo"/>
        <c:txPr>
          <a:bodyPr/>
          <a:lstStyle/>
          <a:p>
            <a:pPr>
              <a:defRPr sz="2400"/>
            </a:pPr>
            <a:endParaRPr lang="en-US"/>
          </a:p>
        </c:txPr>
        <c:crossAx val="40087552"/>
        <c:crosses val="autoZero"/>
        <c:auto val="1"/>
        <c:lblAlgn val="ctr"/>
        <c:lblOffset val="100"/>
        <c:noMultiLvlLbl val="0"/>
      </c:catAx>
      <c:valAx>
        <c:axId val="40087552"/>
        <c:scaling>
          <c:orientation val="minMax"/>
        </c:scaling>
        <c:delete val="0"/>
        <c:axPos val="l"/>
        <c:majorGridlines/>
        <c:numFmt formatCode="General" sourceLinked="1"/>
        <c:majorTickMark val="out"/>
        <c:minorTickMark val="none"/>
        <c:tickLblPos val="nextTo"/>
        <c:crossAx val="40073472"/>
        <c:crosses val="autoZero"/>
        <c:crossBetween val="between"/>
      </c:valAx>
      <c:spPr>
        <a:gradFill>
          <a:gsLst>
            <a:gs pos="0">
              <a:srgbClr val="C7F9E5"/>
            </a:gs>
            <a:gs pos="18000">
              <a:srgbClr val="CCECFF">
                <a:lumMod val="90000"/>
              </a:srgbClr>
            </a:gs>
            <a:gs pos="100000">
              <a:srgbClr val="005CBF"/>
            </a:gs>
          </a:gsLst>
          <a:lin ang="5400000" scaled="0"/>
        </a:gradFill>
      </c:spPr>
    </c:plotArea>
    <c:legend>
      <c:legendPos val="r"/>
      <c:layout/>
      <c:overlay val="0"/>
      <c:txPr>
        <a:bodyPr/>
        <a:lstStyle/>
        <a:p>
          <a:pPr>
            <a:defRPr sz="2000"/>
          </a:pPr>
          <a:endParaRPr lang="en-US"/>
        </a:p>
      </c:txPr>
    </c:legend>
    <c:plotVisOnly val="1"/>
    <c:dispBlanksAs val="gap"/>
    <c:showDLblsOverMax val="0"/>
  </c:chart>
  <c:spPr>
    <a:gradFill>
      <a:gsLst>
        <a:gs pos="0">
          <a:srgbClr val="5E9EFF"/>
        </a:gs>
        <a:gs pos="39999">
          <a:srgbClr val="85C2FF"/>
        </a:gs>
        <a:gs pos="70000">
          <a:srgbClr val="C4D6EB"/>
        </a:gs>
        <a:gs pos="100000">
          <a:srgbClr val="FFEBFA"/>
        </a:gs>
      </a:gsLst>
      <a:lin ang="5400000" scaled="0"/>
    </a:gradFill>
  </c:spPr>
  <c:txPr>
    <a:bodyPr/>
    <a:lstStyle/>
    <a:p>
      <a:pPr>
        <a:defRPr sz="1800" b="1">
          <a:solidFill>
            <a:schemeClr val="accent6">
              <a:lumMod val="25000"/>
            </a:schemeClr>
          </a:solidFill>
          <a:latin typeface="Perpetua" panose="02020502060401020303"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title>
      <c:tx>
        <c:rich>
          <a:bodyPr/>
          <a:lstStyle/>
          <a:p>
            <a:pPr>
              <a:defRPr sz="4400">
                <a:latin typeface="Perpetua" panose="02020502060401020303" pitchFamily="18" charset="0"/>
              </a:defRPr>
            </a:pPr>
            <a:r>
              <a:rPr lang="en-US" sz="4400" dirty="0" smtClean="0">
                <a:latin typeface="Perpetua" panose="02020502060401020303" pitchFamily="18" charset="0"/>
              </a:rPr>
              <a:t>Current Pending Agencies</a:t>
            </a:r>
            <a:endParaRPr lang="en-US" sz="4400" dirty="0">
              <a:solidFill>
                <a:srgbClr val="FF0000"/>
              </a:solidFill>
              <a:latin typeface="Perpetua" panose="02020502060401020303" pitchFamily="18" charset="0"/>
            </a:endParaRPr>
          </a:p>
        </c:rich>
      </c:tx>
      <c:layout/>
      <c:overlay val="0"/>
    </c:title>
    <c:autoTitleDeleted val="0"/>
    <c:plotArea>
      <c:layout>
        <c:manualLayout>
          <c:layoutTarget val="inner"/>
          <c:xMode val="edge"/>
          <c:yMode val="edge"/>
          <c:x val="0.12618886701662294"/>
          <c:y val="0.15525925925925926"/>
          <c:w val="0.61524004811898514"/>
          <c:h val="0.75562647139622274"/>
        </c:manualLayout>
      </c:layout>
      <c:barChart>
        <c:barDir val="bar"/>
        <c:grouping val="clustered"/>
        <c:varyColors val="0"/>
        <c:ser>
          <c:idx val="0"/>
          <c:order val="0"/>
          <c:tx>
            <c:strRef>
              <c:f>Sheet1!$B$1</c:f>
              <c:strCache>
                <c:ptCount val="1"/>
                <c:pt idx="0">
                  <c:v>Hospice</c:v>
                </c:pt>
              </c:strCache>
            </c:strRef>
          </c:tx>
          <c:invertIfNegative val="0"/>
          <c:dLbls>
            <c:spPr>
              <a:noFill/>
              <a:ln>
                <a:noFill/>
              </a:ln>
              <a:effectLst/>
            </c:spPr>
            <c:txPr>
              <a:bodyPr/>
              <a:lstStyle/>
              <a:p>
                <a:pPr>
                  <a:defRPr sz="32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ACHC</c:v>
                </c:pt>
                <c:pt idx="1">
                  <c:v>TJC</c:v>
                </c:pt>
                <c:pt idx="2">
                  <c:v>CHAP</c:v>
                </c:pt>
              </c:strCache>
            </c:strRef>
          </c:cat>
          <c:val>
            <c:numRef>
              <c:f>Sheet1!$B$2:$B$4</c:f>
              <c:numCache>
                <c:formatCode>General</c:formatCode>
                <c:ptCount val="3"/>
                <c:pt idx="0">
                  <c:v>4</c:v>
                </c:pt>
                <c:pt idx="1">
                  <c:v>1</c:v>
                </c:pt>
                <c:pt idx="2">
                  <c:v>3</c:v>
                </c:pt>
              </c:numCache>
            </c:numRef>
          </c:val>
          <c:extLst>
            <c:ext xmlns:c16="http://schemas.microsoft.com/office/drawing/2014/chart" uri="{C3380CC4-5D6E-409C-BE32-E72D297353CC}">
              <c16:uniqueId val="{00000000-C4CC-4A50-B404-0AF27845C1AE}"/>
            </c:ext>
          </c:extLst>
        </c:ser>
        <c:ser>
          <c:idx val="1"/>
          <c:order val="1"/>
          <c:tx>
            <c:strRef>
              <c:f>Sheet1!$C$1</c:f>
              <c:strCache>
                <c:ptCount val="1"/>
                <c:pt idx="0">
                  <c:v>Home Health</c:v>
                </c:pt>
              </c:strCache>
            </c:strRef>
          </c:tx>
          <c:spPr>
            <a:solidFill>
              <a:sysClr val="window" lastClr="FFFFFF">
                <a:lumMod val="85000"/>
              </a:sysClr>
            </a:solidFill>
          </c:spPr>
          <c:invertIfNegative val="0"/>
          <c:dLbls>
            <c:spPr>
              <a:noFill/>
              <a:ln>
                <a:noFill/>
              </a:ln>
              <a:effectLst/>
            </c:spPr>
            <c:txPr>
              <a:bodyPr wrap="square" lIns="38100" tIns="19050" rIns="38100" bIns="19050" anchor="ctr">
                <a:spAutoFit/>
              </a:bodyPr>
              <a:lstStyle/>
              <a:p>
                <a:pPr>
                  <a:defRPr sz="32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ACHC</c:v>
                </c:pt>
                <c:pt idx="1">
                  <c:v>TJC</c:v>
                </c:pt>
                <c:pt idx="2">
                  <c:v>CHAP</c:v>
                </c:pt>
              </c:strCache>
            </c:strRef>
          </c:cat>
          <c:val>
            <c:numRef>
              <c:f>Sheet1!$C$2:$C$4</c:f>
              <c:numCache>
                <c:formatCode>General</c:formatCode>
                <c:ptCount val="3"/>
                <c:pt idx="0">
                  <c:v>6</c:v>
                </c:pt>
                <c:pt idx="1">
                  <c:v>6</c:v>
                </c:pt>
                <c:pt idx="2">
                  <c:v>4</c:v>
                </c:pt>
              </c:numCache>
            </c:numRef>
          </c:val>
          <c:extLst>
            <c:ext xmlns:c16="http://schemas.microsoft.com/office/drawing/2014/chart" uri="{C3380CC4-5D6E-409C-BE32-E72D297353CC}">
              <c16:uniqueId val="{00000000-9447-49BE-981C-26E510069841}"/>
            </c:ext>
          </c:extLst>
        </c:ser>
        <c:dLbls>
          <c:showLegendKey val="0"/>
          <c:showVal val="0"/>
          <c:showCatName val="0"/>
          <c:showSerName val="0"/>
          <c:showPercent val="0"/>
          <c:showBubbleSize val="0"/>
        </c:dLbls>
        <c:gapWidth val="150"/>
        <c:axId val="39978880"/>
        <c:axId val="39980416"/>
      </c:barChart>
      <c:catAx>
        <c:axId val="39978880"/>
        <c:scaling>
          <c:orientation val="minMax"/>
        </c:scaling>
        <c:delete val="0"/>
        <c:axPos val="l"/>
        <c:numFmt formatCode="General" sourceLinked="1"/>
        <c:majorTickMark val="none"/>
        <c:minorTickMark val="none"/>
        <c:tickLblPos val="nextTo"/>
        <c:txPr>
          <a:bodyPr/>
          <a:lstStyle/>
          <a:p>
            <a:pPr>
              <a:defRPr sz="2400" b="1">
                <a:latin typeface="Perpetua" panose="02020502060401020303" pitchFamily="18" charset="0"/>
              </a:defRPr>
            </a:pPr>
            <a:endParaRPr lang="en-US"/>
          </a:p>
        </c:txPr>
        <c:crossAx val="39980416"/>
        <c:crosses val="autoZero"/>
        <c:auto val="1"/>
        <c:lblAlgn val="ctr"/>
        <c:lblOffset val="100"/>
        <c:noMultiLvlLbl val="0"/>
      </c:catAx>
      <c:valAx>
        <c:axId val="39980416"/>
        <c:scaling>
          <c:orientation val="minMax"/>
          <c:min val="0"/>
        </c:scaling>
        <c:delete val="0"/>
        <c:axPos val="b"/>
        <c:majorGridlines/>
        <c:numFmt formatCode="General" sourceLinked="1"/>
        <c:majorTickMark val="none"/>
        <c:minorTickMark val="none"/>
        <c:tickLblPos val="nextTo"/>
        <c:txPr>
          <a:bodyPr/>
          <a:lstStyle/>
          <a:p>
            <a:pPr>
              <a:defRPr sz="2400" b="1">
                <a:latin typeface="Perpetua" panose="02020502060401020303" pitchFamily="18" charset="0"/>
              </a:defRPr>
            </a:pPr>
            <a:endParaRPr lang="en-US"/>
          </a:p>
        </c:txPr>
        <c:crossAx val="39978880"/>
        <c:crosses val="autoZero"/>
        <c:crossBetween val="between"/>
        <c:majorUnit val="1"/>
      </c:valAx>
      <c:spPr>
        <a:solidFill>
          <a:srgbClr val="9CBCC4">
            <a:alpha val="93000"/>
          </a:srgbClr>
        </a:solidFill>
      </c:spPr>
    </c:plotArea>
    <c:legend>
      <c:legendPos val="r"/>
      <c:layout>
        <c:manualLayout>
          <c:xMode val="edge"/>
          <c:yMode val="edge"/>
          <c:x val="0.79877821522309711"/>
          <c:y val="0.35463575386410034"/>
          <c:w val="0.20122178477690289"/>
          <c:h val="0.29072970118543323"/>
        </c:manualLayout>
      </c:layout>
      <c:overlay val="0"/>
      <c:txPr>
        <a:bodyPr/>
        <a:lstStyle/>
        <a:p>
          <a:pPr>
            <a:defRPr sz="2600" b="1">
              <a:latin typeface="Perpetua" panose="02020502060401020303" pitchFamily="18" charset="0"/>
            </a:defRPr>
          </a:pPr>
          <a:endParaRPr lang="en-US"/>
        </a:p>
      </c:txPr>
    </c:legend>
    <c:plotVisOnly val="1"/>
    <c:dispBlanksAs val="gap"/>
    <c:showDLblsOverMax val="0"/>
  </c:chart>
  <c:spPr>
    <a:solidFill>
      <a:srgbClr val="15C2FF"/>
    </a:solidFill>
  </c:spPr>
  <c:txPr>
    <a:bodyPr/>
    <a:lstStyle/>
    <a:p>
      <a:pPr>
        <a:defRPr sz="1800">
          <a:solidFill>
            <a:schemeClr val="tx1"/>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solidFill>
                  <a:schemeClr val="accent6">
                    <a:lumMod val="25000"/>
                  </a:schemeClr>
                </a:solidFill>
              </a:defRPr>
            </a:pPr>
            <a:r>
              <a:rPr lang="en-US" sz="3400" dirty="0" smtClean="0">
                <a:solidFill>
                  <a:schemeClr val="accent6">
                    <a:lumMod val="25000"/>
                  </a:schemeClr>
                </a:solidFill>
                <a:effectLst/>
                <a:latin typeface="Perpetua" panose="02020502060401020303" pitchFamily="18" charset="0"/>
              </a:rPr>
              <a:t>Home Health Administration </a:t>
            </a:r>
            <a:r>
              <a:rPr lang="en-US" sz="3400" baseline="0" dirty="0" smtClean="0">
                <a:solidFill>
                  <a:schemeClr val="accent6">
                    <a:lumMod val="25000"/>
                  </a:schemeClr>
                </a:solidFill>
                <a:effectLst/>
                <a:latin typeface="Perpetua" panose="02020502060401020303" pitchFamily="18" charset="0"/>
              </a:rPr>
              <a:t>Turnover</a:t>
            </a:r>
            <a:endParaRPr lang="en-US" sz="3400" dirty="0">
              <a:solidFill>
                <a:srgbClr val="FF0000"/>
              </a:solidFill>
              <a:effectLst/>
              <a:latin typeface="Perpetua" panose="02020502060401020303" pitchFamily="18" charset="0"/>
            </a:endParaRPr>
          </a:p>
        </c:rich>
      </c:tx>
      <c:layout>
        <c:manualLayout>
          <c:xMode val="edge"/>
          <c:yMode val="edge"/>
          <c:x val="0.10046172353455818"/>
          <c:y val="1.4652014652014652E-2"/>
        </c:manualLayout>
      </c:layout>
      <c:overlay val="0"/>
    </c:title>
    <c:autoTitleDeleted val="0"/>
    <c:plotArea>
      <c:layout/>
      <c:barChart>
        <c:barDir val="col"/>
        <c:grouping val="clustered"/>
        <c:varyColors val="0"/>
        <c:ser>
          <c:idx val="0"/>
          <c:order val="0"/>
          <c:tx>
            <c:strRef>
              <c:f>Sheet1!$B$1</c:f>
              <c:strCache>
                <c:ptCount val="1"/>
                <c:pt idx="0">
                  <c:v>Administration</c:v>
                </c:pt>
              </c:strCache>
            </c:strRef>
          </c:tx>
          <c:invertIfNegative val="0"/>
          <c:dLbls>
            <c:dLbl>
              <c:idx val="0"/>
              <c:layout>
                <c:manualLayout>
                  <c:x val="-1.6666666666666691E-2"/>
                  <c:y val="6.59340659340659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84-4210-A4BE-0AEAFFE98C26}"/>
                </c:ext>
              </c:extLst>
            </c:dLbl>
            <c:dLbl>
              <c:idx val="1"/>
              <c:layout>
                <c:manualLayout>
                  <c:x val="-4.1666666666667178E-3"/>
                  <c:y val="5.86080586080585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D84-4210-A4BE-0AEAFFE98C26}"/>
                </c:ext>
              </c:extLst>
            </c:dLbl>
            <c:dLbl>
              <c:idx val="2"/>
              <c:layout>
                <c:manualLayout>
                  <c:x val="-1.6666666666666767E-2"/>
                  <c:y val="6.41025641025640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D84-4210-A4BE-0AEAFFE98C26}"/>
                </c:ext>
              </c:extLst>
            </c:dLbl>
            <c:spPr>
              <a:noFill/>
              <a:ln>
                <a:noFill/>
              </a:ln>
              <a:effectLst/>
            </c:spPr>
            <c:txPr>
              <a:bodyPr wrap="square" lIns="38100" tIns="19050" rIns="38100" bIns="19050" anchor="ctr">
                <a:spAutoFit/>
              </a:bodyPr>
              <a:lstStyle/>
              <a:p>
                <a:pPr>
                  <a:defRPr sz="2400" b="1">
                    <a:solidFill>
                      <a:srgbClr val="000000"/>
                    </a:solidFill>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43</c:v>
                </c:pt>
                <c:pt idx="1">
                  <c:v>47</c:v>
                </c:pt>
                <c:pt idx="2">
                  <c:v>51</c:v>
                </c:pt>
                <c:pt idx="3">
                  <c:v>77</c:v>
                </c:pt>
                <c:pt idx="4">
                  <c:v>79</c:v>
                </c:pt>
              </c:numCache>
            </c:numRef>
          </c:val>
          <c:extLst>
            <c:ext xmlns:c16="http://schemas.microsoft.com/office/drawing/2014/chart" uri="{C3380CC4-5D6E-409C-BE32-E72D297353CC}">
              <c16:uniqueId val="{00000000-020A-4794-967B-6F60879660CA}"/>
            </c:ext>
          </c:extLst>
        </c:ser>
        <c:dLbls>
          <c:showLegendKey val="0"/>
          <c:showVal val="0"/>
          <c:showCatName val="0"/>
          <c:showSerName val="0"/>
          <c:showPercent val="0"/>
          <c:showBubbleSize val="0"/>
        </c:dLbls>
        <c:gapWidth val="75"/>
        <c:overlap val="-2"/>
        <c:axId val="37008896"/>
        <c:axId val="37010432"/>
      </c:barChart>
      <c:catAx>
        <c:axId val="37008896"/>
        <c:scaling>
          <c:orientation val="minMax"/>
        </c:scaling>
        <c:delete val="0"/>
        <c:axPos val="b"/>
        <c:numFmt formatCode="General" sourceLinked="0"/>
        <c:majorTickMark val="none"/>
        <c:minorTickMark val="none"/>
        <c:tickLblPos val="nextTo"/>
        <c:spPr>
          <a:ln>
            <a:solidFill>
              <a:srgbClr val="000000"/>
            </a:solidFill>
          </a:ln>
        </c:spPr>
        <c:txPr>
          <a:bodyPr rot="0" anchor="t" anchorCtr="0"/>
          <a:lstStyle/>
          <a:p>
            <a:pPr>
              <a:defRPr sz="2000" b="1" baseline="0">
                <a:solidFill>
                  <a:schemeClr val="accent6">
                    <a:lumMod val="25000"/>
                  </a:schemeClr>
                </a:solidFill>
                <a:effectLst/>
                <a:latin typeface="Perpetua" panose="02020502060401020303" pitchFamily="18" charset="0"/>
              </a:defRPr>
            </a:pPr>
            <a:endParaRPr lang="en-US"/>
          </a:p>
        </c:txPr>
        <c:crossAx val="37010432"/>
        <c:crosses val="autoZero"/>
        <c:auto val="0"/>
        <c:lblAlgn val="ctr"/>
        <c:lblOffset val="100"/>
        <c:noMultiLvlLbl val="0"/>
      </c:catAx>
      <c:valAx>
        <c:axId val="37010432"/>
        <c:scaling>
          <c:orientation val="minMax"/>
        </c:scaling>
        <c:delete val="0"/>
        <c:axPos val="l"/>
        <c:majorGridlines/>
        <c:numFmt formatCode="General" sourceLinked="1"/>
        <c:majorTickMark val="none"/>
        <c:minorTickMark val="none"/>
        <c:tickLblPos val="nextTo"/>
        <c:txPr>
          <a:bodyPr/>
          <a:lstStyle/>
          <a:p>
            <a:pPr>
              <a:defRPr sz="2400" b="1">
                <a:solidFill>
                  <a:schemeClr val="accent6">
                    <a:lumMod val="25000"/>
                  </a:schemeClr>
                </a:solidFill>
                <a:latin typeface="Perpetua" panose="02020502060401020303" pitchFamily="18" charset="0"/>
              </a:defRPr>
            </a:pPr>
            <a:endParaRPr lang="en-US"/>
          </a:p>
        </c:txPr>
        <c:crossAx val="37008896"/>
        <c:crosses val="autoZero"/>
        <c:crossBetween val="between"/>
        <c:majorUnit val="10"/>
      </c:valAx>
      <c:spPr>
        <a:solidFill>
          <a:srgbClr val="CCCCFF"/>
        </a:solidFill>
      </c:spPr>
    </c:plotArea>
    <c:legend>
      <c:legendPos val="r"/>
      <c:legendEntry>
        <c:idx val="0"/>
        <c:txPr>
          <a:bodyPr/>
          <a:lstStyle/>
          <a:p>
            <a:pPr>
              <a:defRPr sz="2000" b="1" strike="noStrike">
                <a:solidFill>
                  <a:schemeClr val="accent6">
                    <a:lumMod val="25000"/>
                  </a:schemeClr>
                </a:solidFill>
                <a:effectLst/>
                <a:latin typeface="Perpetua" panose="02020502060401020303" pitchFamily="18" charset="0"/>
              </a:defRPr>
            </a:pPr>
            <a:endParaRPr lang="en-US"/>
          </a:p>
        </c:txPr>
      </c:legendEntry>
      <c:layout>
        <c:manualLayout>
          <c:xMode val="edge"/>
          <c:yMode val="edge"/>
          <c:x val="0.76521587926509183"/>
          <c:y val="0.34661201003720682"/>
          <c:w val="0.23339523184601924"/>
          <c:h val="0.21047561362521994"/>
        </c:manualLayout>
      </c:layout>
      <c:overlay val="0"/>
      <c:txPr>
        <a:bodyPr/>
        <a:lstStyle/>
        <a:p>
          <a:pPr>
            <a:defRPr sz="2000" b="1" strike="noStrike">
              <a:solidFill>
                <a:schemeClr val="accent6">
                  <a:lumMod val="25000"/>
                </a:schemeClr>
              </a:solidFill>
              <a:effectLst/>
              <a:latin typeface="Perpetua" panose="02020502060401020303" pitchFamily="18" charset="0"/>
            </a:defRPr>
          </a:pPr>
          <a:endParaRPr lang="en-US"/>
        </a:p>
      </c:txPr>
    </c:legend>
    <c:plotVisOnly val="1"/>
    <c:dispBlanksAs val="gap"/>
    <c:showDLblsOverMax val="0"/>
  </c:chart>
  <c:spPr>
    <a:solidFill>
      <a:srgbClr val="9999FF"/>
    </a:solidFill>
  </c:spPr>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solidFill>
                  <a:schemeClr val="accent6">
                    <a:lumMod val="25000"/>
                  </a:schemeClr>
                </a:solidFill>
                <a:effectLst>
                  <a:outerShdw blurRad="38100" dist="38100" dir="2700000" algn="tl">
                    <a:srgbClr val="000000">
                      <a:alpha val="43137"/>
                    </a:srgbClr>
                  </a:outerShdw>
                </a:effectLst>
              </a:defRPr>
            </a:pPr>
            <a:r>
              <a:rPr lang="en-US" sz="3600" dirty="0" smtClean="0">
                <a:solidFill>
                  <a:schemeClr val="accent6">
                    <a:lumMod val="25000"/>
                  </a:schemeClr>
                </a:solidFill>
                <a:effectLst>
                  <a:outerShdw blurRad="38100" dist="38100" dir="2700000" algn="tl">
                    <a:srgbClr val="000000">
                      <a:alpha val="43137"/>
                    </a:srgbClr>
                  </a:outerShdw>
                </a:effectLst>
                <a:latin typeface="Perpetua" panose="02020502060401020303" pitchFamily="18" charset="0"/>
              </a:rPr>
              <a:t>Hospice Administration</a:t>
            </a:r>
            <a:r>
              <a:rPr lang="en-US" sz="3600" baseline="0" dirty="0" smtClean="0">
                <a:solidFill>
                  <a:schemeClr val="accent6">
                    <a:lumMod val="25000"/>
                  </a:schemeClr>
                </a:solidFill>
                <a:effectLst>
                  <a:outerShdw blurRad="38100" dist="38100" dir="2700000" algn="tl">
                    <a:srgbClr val="000000">
                      <a:alpha val="43137"/>
                    </a:srgbClr>
                  </a:outerShdw>
                </a:effectLst>
                <a:latin typeface="Perpetua" panose="02020502060401020303" pitchFamily="18" charset="0"/>
              </a:rPr>
              <a:t> Turnover</a:t>
            </a:r>
            <a:endParaRPr lang="en-US" sz="3600" dirty="0">
              <a:solidFill>
                <a:srgbClr val="FF0000"/>
              </a:solidFill>
              <a:effectLst>
                <a:outerShdw blurRad="38100" dist="38100" dir="2700000" algn="tl">
                  <a:srgbClr val="000000">
                    <a:alpha val="43137"/>
                  </a:srgbClr>
                </a:outerShdw>
              </a:effectLst>
              <a:latin typeface="Perpetua" panose="02020502060401020303" pitchFamily="18" charset="0"/>
            </a:endParaRPr>
          </a:p>
        </c:rich>
      </c:tx>
      <c:layout>
        <c:manualLayout>
          <c:xMode val="edge"/>
          <c:yMode val="edge"/>
          <c:x val="0.1180492125984252"/>
          <c:y val="3.3999708369787107E-2"/>
        </c:manualLayout>
      </c:layout>
      <c:overlay val="0"/>
    </c:title>
    <c:autoTitleDeleted val="0"/>
    <c:plotArea>
      <c:layout>
        <c:manualLayout>
          <c:layoutTarget val="inner"/>
          <c:xMode val="edge"/>
          <c:yMode val="edge"/>
          <c:x val="7.5621868289191124E-2"/>
          <c:y val="0.16063738356234883"/>
          <c:w val="0.65892577099737537"/>
          <c:h val="0.49410192475940506"/>
        </c:manualLayout>
      </c:layout>
      <c:barChart>
        <c:barDir val="col"/>
        <c:grouping val="clustered"/>
        <c:varyColors val="0"/>
        <c:ser>
          <c:idx val="0"/>
          <c:order val="0"/>
          <c:tx>
            <c:strRef>
              <c:f>Sheet1!$B$1</c:f>
              <c:strCache>
                <c:ptCount val="1"/>
                <c:pt idx="0">
                  <c:v>Administrator</c:v>
                </c:pt>
              </c:strCache>
            </c:strRef>
          </c:tx>
          <c:spPr>
            <a:solidFill>
              <a:schemeClr val="accent6"/>
            </a:solidFill>
          </c:spPr>
          <c:invertIfNegative val="0"/>
          <c:dLbls>
            <c:spPr>
              <a:noFill/>
              <a:ln>
                <a:noFill/>
              </a:ln>
              <a:effectLst/>
            </c:spPr>
            <c:txPr>
              <a:bodyPr/>
              <a:lstStyle/>
              <a:p>
                <a:pPr>
                  <a:defRPr sz="2400" b="1">
                    <a:solidFill>
                      <a:schemeClr val="tx1"/>
                    </a:solidFill>
                    <a:effectLst/>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30</c:v>
                </c:pt>
                <c:pt idx="1">
                  <c:v>42</c:v>
                </c:pt>
                <c:pt idx="2">
                  <c:v>91</c:v>
                </c:pt>
                <c:pt idx="3">
                  <c:v>81</c:v>
                </c:pt>
                <c:pt idx="4">
                  <c:v>113</c:v>
                </c:pt>
              </c:numCache>
            </c:numRef>
          </c:val>
          <c:extLst>
            <c:ext xmlns:c16="http://schemas.microsoft.com/office/drawing/2014/chart" uri="{C3380CC4-5D6E-409C-BE32-E72D297353CC}">
              <c16:uniqueId val="{00000000-CE34-467B-9B52-9C67180B1E0F}"/>
            </c:ext>
          </c:extLst>
        </c:ser>
        <c:dLbls>
          <c:showLegendKey val="0"/>
          <c:showVal val="0"/>
          <c:showCatName val="0"/>
          <c:showSerName val="0"/>
          <c:showPercent val="0"/>
          <c:showBubbleSize val="0"/>
        </c:dLbls>
        <c:gapWidth val="150"/>
        <c:axId val="37085568"/>
        <c:axId val="37087104"/>
      </c:barChart>
      <c:catAx>
        <c:axId val="37085568"/>
        <c:scaling>
          <c:orientation val="minMax"/>
        </c:scaling>
        <c:delete val="0"/>
        <c:axPos val="b"/>
        <c:numFmt formatCode="General" sourceLinked="0"/>
        <c:majorTickMark val="none"/>
        <c:minorTickMark val="none"/>
        <c:tickLblPos val="nextTo"/>
        <c:spPr>
          <a:ln>
            <a:solidFill>
              <a:srgbClr val="000000"/>
            </a:solidFill>
          </a:ln>
        </c:spPr>
        <c:txPr>
          <a:bodyPr rot="0"/>
          <a:lstStyle/>
          <a:p>
            <a:pPr>
              <a:defRPr sz="2400" b="1" baseline="0">
                <a:solidFill>
                  <a:schemeClr val="accent6">
                    <a:lumMod val="25000"/>
                  </a:schemeClr>
                </a:solidFill>
                <a:effectLst/>
                <a:latin typeface="Perpetua" panose="02020502060401020303" pitchFamily="18" charset="0"/>
              </a:defRPr>
            </a:pPr>
            <a:endParaRPr lang="en-US"/>
          </a:p>
        </c:txPr>
        <c:crossAx val="37087104"/>
        <c:crosses val="autoZero"/>
        <c:auto val="1"/>
        <c:lblAlgn val="ctr"/>
        <c:lblOffset val="100"/>
        <c:noMultiLvlLbl val="0"/>
      </c:catAx>
      <c:valAx>
        <c:axId val="37087104"/>
        <c:scaling>
          <c:orientation val="minMax"/>
          <c:max val="140"/>
        </c:scaling>
        <c:delete val="0"/>
        <c:axPos val="l"/>
        <c:majorGridlines/>
        <c:numFmt formatCode="General" sourceLinked="1"/>
        <c:majorTickMark val="none"/>
        <c:minorTickMark val="none"/>
        <c:tickLblPos val="nextTo"/>
        <c:txPr>
          <a:bodyPr/>
          <a:lstStyle/>
          <a:p>
            <a:pPr>
              <a:defRPr sz="2400" b="1">
                <a:solidFill>
                  <a:schemeClr val="accent6">
                    <a:lumMod val="25000"/>
                  </a:schemeClr>
                </a:solidFill>
                <a:latin typeface="Perpetua" panose="02020502060401020303" pitchFamily="18" charset="0"/>
              </a:defRPr>
            </a:pPr>
            <a:endParaRPr lang="en-US"/>
          </a:p>
        </c:txPr>
        <c:crossAx val="37085568"/>
        <c:crossesAt val="1"/>
        <c:crossBetween val="between"/>
        <c:majorUnit val="20"/>
      </c:valAx>
      <c:spPr>
        <a:solidFill>
          <a:srgbClr val="D1FBF6">
            <a:alpha val="74902"/>
          </a:srgbClr>
        </a:solidFill>
        <a:ln>
          <a:solidFill>
            <a:srgbClr val="C0C0C0">
              <a:tint val="75000"/>
            </a:srgbClr>
          </a:solidFill>
        </a:ln>
      </c:spPr>
    </c:plotArea>
    <c:legend>
      <c:legendPos val="r"/>
      <c:layout>
        <c:manualLayout>
          <c:xMode val="edge"/>
          <c:yMode val="edge"/>
          <c:x val="0.74020680227471569"/>
          <c:y val="0.17728156897054531"/>
          <c:w val="0.24312653105861767"/>
          <c:h val="0.56794400699912506"/>
        </c:manualLayout>
      </c:layout>
      <c:overlay val="0"/>
      <c:spPr>
        <a:solidFill>
          <a:srgbClr val="33CCCC"/>
        </a:solidFill>
      </c:spPr>
      <c:txPr>
        <a:bodyPr/>
        <a:lstStyle/>
        <a:p>
          <a:pPr>
            <a:defRPr sz="2400" b="1">
              <a:solidFill>
                <a:schemeClr val="accent6">
                  <a:lumMod val="25000"/>
                </a:schemeClr>
              </a:solidFill>
              <a:effectLst/>
              <a:latin typeface="Perpetua" panose="02020502060401020303" pitchFamily="18" charset="0"/>
            </a:defRPr>
          </a:pPr>
          <a:endParaRPr lang="en-US"/>
        </a:p>
      </c:txPr>
    </c:legend>
    <c:plotVisOnly val="1"/>
    <c:dispBlanksAs val="gap"/>
    <c:showDLblsOverMax val="0"/>
  </c:chart>
  <c:spPr>
    <a:solidFill>
      <a:srgbClr val="33CCCC"/>
    </a:solidFill>
  </c:spPr>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smtClean="0">
                <a:latin typeface="Perpetua" panose="02020502060401020303" pitchFamily="18" charset="0"/>
              </a:rPr>
              <a:t>Change of Ownership</a:t>
            </a:r>
            <a:endParaRPr lang="en-US" sz="3196" dirty="0">
              <a:latin typeface="Perpetua" panose="02020502060401020303" pitchFamily="18" charset="0"/>
            </a:endParaRPr>
          </a:p>
        </c:rich>
      </c:tx>
      <c:layout>
        <c:manualLayout>
          <c:xMode val="edge"/>
          <c:yMode val="edge"/>
          <c:x val="0.28282720909886266"/>
          <c:y val="2.222222222222222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Home Health</c:v>
                </c:pt>
              </c:strCache>
            </c:strRef>
          </c:tx>
          <c:spPr>
            <a:solidFill>
              <a:srgbClr val="C9FFFF"/>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General</c:formatCode>
                <c:ptCount val="5"/>
                <c:pt idx="0">
                  <c:v>6</c:v>
                </c:pt>
                <c:pt idx="1">
                  <c:v>5</c:v>
                </c:pt>
                <c:pt idx="2">
                  <c:v>3</c:v>
                </c:pt>
                <c:pt idx="3">
                  <c:v>1</c:v>
                </c:pt>
                <c:pt idx="4">
                  <c:v>6</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Hospice</c:v>
                </c:pt>
              </c:strCache>
            </c:strRef>
          </c:tx>
          <c:spPr>
            <a:solidFill>
              <a:srgbClr val="FF9999"/>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3</c:v>
                </c:pt>
                <c:pt idx="1">
                  <c:v>1</c:v>
                </c:pt>
                <c:pt idx="2">
                  <c:v>4</c:v>
                </c:pt>
                <c:pt idx="3">
                  <c:v>5</c:v>
                </c:pt>
                <c:pt idx="4">
                  <c:v>4</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Surveys with Immediate Jeopardy </a:t>
            </a:r>
            <a:r>
              <a:rPr lang="en-US" sz="3200" dirty="0" smtClean="0"/>
              <a:t>Cited</a:t>
            </a:r>
            <a:r>
              <a:rPr lang="en-US" sz="3200" dirty="0" smtClean="0">
                <a:solidFill>
                  <a:srgbClr val="FF0000"/>
                </a:solidFill>
              </a:rPr>
              <a:t> </a:t>
            </a:r>
            <a:endParaRPr lang="en-US" sz="3200" dirty="0" smtClean="0"/>
          </a:p>
        </c:rich>
      </c:tx>
      <c:layout>
        <c:manualLayout>
          <c:xMode val="edge"/>
          <c:yMode val="edge"/>
          <c:x val="6.7156269996033469E-2"/>
          <c:y val="3.3333333333333333E-2"/>
        </c:manualLayout>
      </c:layout>
      <c:overlay val="0"/>
    </c:title>
    <c:autoTitleDeleted val="0"/>
    <c:plotArea>
      <c:layout>
        <c:manualLayout>
          <c:layoutTarget val="inner"/>
          <c:xMode val="edge"/>
          <c:yMode val="edge"/>
          <c:x val="8.1974628171478561E-2"/>
          <c:y val="0.16596675415573053"/>
          <c:w val="0.72576785588715476"/>
          <c:h val="0.57866797900262479"/>
        </c:manualLayout>
      </c:layout>
      <c:barChart>
        <c:barDir val="col"/>
        <c:grouping val="clustered"/>
        <c:varyColors val="0"/>
        <c:ser>
          <c:idx val="0"/>
          <c:order val="0"/>
          <c:tx>
            <c:strRef>
              <c:f>Sheet1!$B$1</c:f>
              <c:strCache>
                <c:ptCount val="1"/>
                <c:pt idx="0">
                  <c:v>Home Health</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2</c:v>
                </c:pt>
                <c:pt idx="1">
                  <c:v>4</c:v>
                </c:pt>
                <c:pt idx="2">
                  <c:v>1</c:v>
                </c:pt>
                <c:pt idx="3">
                  <c:v>5</c:v>
                </c:pt>
                <c:pt idx="4">
                  <c:v>3</c:v>
                </c:pt>
              </c:numCache>
            </c:numRef>
          </c:val>
          <c:extLst>
            <c:ext xmlns:c16="http://schemas.microsoft.com/office/drawing/2014/chart" uri="{C3380CC4-5D6E-409C-BE32-E72D297353CC}">
              <c16:uniqueId val="{00000000-5C2D-44D5-8BF6-084BBD30D0E2}"/>
            </c:ext>
          </c:extLst>
        </c:ser>
        <c:ser>
          <c:idx val="1"/>
          <c:order val="1"/>
          <c:tx>
            <c:strRef>
              <c:f>Sheet1!$C$1</c:f>
              <c:strCache>
                <c:ptCount val="1"/>
                <c:pt idx="0">
                  <c:v>Hospice</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General</c:formatCode>
                <c:ptCount val="5"/>
                <c:pt idx="0">
                  <c:v>7</c:v>
                </c:pt>
                <c:pt idx="1">
                  <c:v>5</c:v>
                </c:pt>
                <c:pt idx="2">
                  <c:v>5</c:v>
                </c:pt>
                <c:pt idx="3">
                  <c:v>10</c:v>
                </c:pt>
                <c:pt idx="4">
                  <c:v>9</c:v>
                </c:pt>
              </c:numCache>
            </c:numRef>
          </c:val>
          <c:extLst>
            <c:ext xmlns:c16="http://schemas.microsoft.com/office/drawing/2014/chart" uri="{C3380CC4-5D6E-409C-BE32-E72D297353CC}">
              <c16:uniqueId val="{00000001-5C2D-44D5-8BF6-084BBD30D0E2}"/>
            </c:ext>
          </c:extLst>
        </c:ser>
        <c:dLbls>
          <c:showLegendKey val="0"/>
          <c:showVal val="0"/>
          <c:showCatName val="0"/>
          <c:showSerName val="0"/>
          <c:showPercent val="0"/>
          <c:showBubbleSize val="0"/>
        </c:dLbls>
        <c:gapWidth val="150"/>
        <c:axId val="40127104"/>
        <c:axId val="40145280"/>
      </c:barChart>
      <c:catAx>
        <c:axId val="40127104"/>
        <c:scaling>
          <c:orientation val="minMax"/>
        </c:scaling>
        <c:delete val="0"/>
        <c:axPos val="b"/>
        <c:numFmt formatCode="General" sourceLinked="0"/>
        <c:majorTickMark val="none"/>
        <c:minorTickMark val="none"/>
        <c:tickLblPos val="nextTo"/>
        <c:txPr>
          <a:bodyPr rot="0" vert="horz"/>
          <a:lstStyle/>
          <a:p>
            <a:pPr>
              <a:defRPr sz="2500" b="1" baseline="0"/>
            </a:pPr>
            <a:endParaRPr lang="en-US"/>
          </a:p>
        </c:txPr>
        <c:crossAx val="40145280"/>
        <c:crosses val="autoZero"/>
        <c:auto val="1"/>
        <c:lblAlgn val="ctr"/>
        <c:lblOffset val="100"/>
        <c:noMultiLvlLbl val="0"/>
      </c:catAx>
      <c:valAx>
        <c:axId val="40145280"/>
        <c:scaling>
          <c:orientation val="minMax"/>
          <c:max val="15"/>
        </c:scaling>
        <c:delete val="0"/>
        <c:axPos val="l"/>
        <c:majorGridlines/>
        <c:numFmt formatCode="General" sourceLinked="1"/>
        <c:majorTickMark val="none"/>
        <c:minorTickMark val="none"/>
        <c:tickLblPos val="nextTo"/>
        <c:txPr>
          <a:bodyPr/>
          <a:lstStyle/>
          <a:p>
            <a:pPr>
              <a:defRPr b="1"/>
            </a:pPr>
            <a:endParaRPr lang="en-US"/>
          </a:p>
        </c:txPr>
        <c:crossAx val="40127104"/>
        <c:crosses val="autoZero"/>
        <c:crossBetween val="between"/>
        <c:majorUnit val="5"/>
      </c:valAx>
    </c:plotArea>
    <c:legend>
      <c:legendPos val="r"/>
      <c:layout>
        <c:manualLayout>
          <c:xMode val="edge"/>
          <c:yMode val="edge"/>
          <c:x val="0.81711638045533908"/>
          <c:y val="0.253968212306795"/>
          <c:w val="0.1787169728783902"/>
          <c:h val="0.30164922247988585"/>
        </c:manualLayout>
      </c:layout>
      <c:overlay val="0"/>
      <c:txPr>
        <a:bodyPr/>
        <a:lstStyle/>
        <a:p>
          <a:pPr>
            <a:defRPr sz="2500" b="1"/>
          </a:pPr>
          <a:endParaRPr lang="en-US"/>
        </a:p>
      </c:txPr>
    </c:legend>
    <c:plotVisOnly val="1"/>
    <c:dispBlanksAs val="gap"/>
    <c:showDLblsOverMax val="0"/>
  </c:chart>
  <c:txPr>
    <a:bodyPr/>
    <a:lstStyle/>
    <a:p>
      <a:pPr>
        <a:defRPr sz="2800">
          <a:latin typeface="Perpetua" panose="02020502060401020303"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lrMapOvr bg1="dk1" tx1="lt1" bg2="dk2" tx2="lt2" accent1="accent1" accent2="accent2" accent3="accent3" accent4="accent4" accent5="accent5" accent6="accent6" hlink="hlink" folHlink="folHlink"/>
  <c:chart>
    <c:title>
      <c:tx>
        <c:rich>
          <a:bodyPr/>
          <a:lstStyle/>
          <a:p>
            <a:pPr>
              <a:defRPr>
                <a:latin typeface="Perpetua" panose="02020502060401020303" pitchFamily="18" charset="0"/>
              </a:defRPr>
            </a:pPr>
            <a:r>
              <a:rPr lang="en-US" sz="3000" dirty="0">
                <a:latin typeface="Perpetua" panose="02020502060401020303" pitchFamily="18" charset="0"/>
              </a:rPr>
              <a:t>Home Health </a:t>
            </a:r>
            <a:r>
              <a:rPr lang="en-US" sz="3000" dirty="0" smtClean="0">
                <a:latin typeface="Perpetua" panose="02020502060401020303" pitchFamily="18" charset="0"/>
              </a:rPr>
              <a:t>Survey Statistics for      Calendar </a:t>
            </a:r>
            <a:r>
              <a:rPr lang="en-US" sz="3000" dirty="0">
                <a:latin typeface="Perpetua" panose="02020502060401020303" pitchFamily="18" charset="0"/>
              </a:rPr>
              <a:t>Year </a:t>
            </a:r>
            <a:r>
              <a:rPr lang="en-US" sz="3000" dirty="0" smtClean="0">
                <a:latin typeface="Perpetua" panose="02020502060401020303" pitchFamily="18" charset="0"/>
              </a:rPr>
              <a:t>2022</a:t>
            </a:r>
            <a:endParaRPr lang="en-US" sz="3000" dirty="0">
              <a:latin typeface="Perpetua" panose="02020502060401020303" pitchFamily="18" charset="0"/>
            </a:endParaRPr>
          </a:p>
        </c:rich>
      </c:tx>
      <c:layout>
        <c:manualLayout>
          <c:xMode val="edge"/>
          <c:yMode val="edge"/>
          <c:x val="0.16576390701705021"/>
          <c:y val="3.1606882473024206E-2"/>
        </c:manualLayout>
      </c:layout>
      <c:overlay val="0"/>
    </c:title>
    <c:autoTitleDeleted val="0"/>
    <c:plotArea>
      <c:layout>
        <c:manualLayout>
          <c:layoutTarget val="inner"/>
          <c:xMode val="edge"/>
          <c:yMode val="edge"/>
          <c:x val="9.3035990052054915E-2"/>
          <c:y val="0.19125321456030117"/>
          <c:w val="0.86935431642107563"/>
          <c:h val="0.49646093480739151"/>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2.7777780815592826E-3"/>
                  <c:y val="-0.2542087542087542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ADE-4668-BC71-887042AB57AF}"/>
                </c:ext>
              </c:extLst>
            </c:dLbl>
            <c:dLbl>
              <c:idx val="1"/>
              <c:layout>
                <c:manualLayout>
                  <c:x val="-5.0925343201343225E-17"/>
                  <c:y val="-0.111111111111111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ADE-4668-BC71-887042AB57AF}"/>
                </c:ext>
              </c:extLst>
            </c:dLbl>
            <c:dLbl>
              <c:idx val="2"/>
              <c:layout>
                <c:manualLayout>
                  <c:x val="0"/>
                  <c:y val="-0.124579124579124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ADE-4668-BC71-887042AB57AF}"/>
                </c:ext>
              </c:extLst>
            </c:dLbl>
            <c:dLbl>
              <c:idx val="3"/>
              <c:layout>
                <c:manualLayout>
                  <c:x val="1.3888890407796413E-3"/>
                  <c:y val="-3.87205387205387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ADE-4668-BC71-887042AB57AF}"/>
                </c:ext>
              </c:extLst>
            </c:dLbl>
            <c:dLbl>
              <c:idx val="4"/>
              <c:layout>
                <c:manualLayout>
                  <c:x val="0"/>
                  <c:y val="-8.4175084175084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ADE-4668-BC71-887042AB57AF}"/>
                </c:ext>
              </c:extLst>
            </c:dLbl>
            <c:dLbl>
              <c:idx val="5"/>
              <c:layout>
                <c:manualLayout>
                  <c:x val="0"/>
                  <c:y val="-6.56565656565657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ADE-4668-BC71-887042AB57AF}"/>
                </c:ext>
              </c:extLst>
            </c:dLbl>
            <c:dLbl>
              <c:idx val="6"/>
              <c:layout>
                <c:manualLayout>
                  <c:x val="0"/>
                  <c:y val="-2.86195286195287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ADE-4668-BC71-887042AB57AF}"/>
                </c:ext>
              </c:extLst>
            </c:dLbl>
            <c:dLbl>
              <c:idx val="7"/>
              <c:layout>
                <c:manualLayout>
                  <c:x val="0"/>
                  <c:y val="-0.1313131313131313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ADE-4668-BC71-887042AB57AF}"/>
                </c:ext>
              </c:extLst>
            </c:dLbl>
            <c:spPr>
              <a:noFill/>
              <a:ln>
                <a:noFill/>
              </a:ln>
              <a:effectLst/>
            </c:spPr>
            <c:txPr>
              <a:bodyPr/>
              <a:lstStyle/>
              <a:p>
                <a:pPr>
                  <a:defRPr sz="24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Standard Surveys</c:v>
                </c:pt>
                <c:pt idx="1">
                  <c:v>Follow up Surveys</c:v>
                </c:pt>
                <c:pt idx="2">
                  <c:v>Complaint Surveys</c:v>
                </c:pt>
                <c:pt idx="3">
                  <c:v>Complaint F/U</c:v>
                </c:pt>
                <c:pt idx="4">
                  <c:v>C/O Substantiated</c:v>
                </c:pt>
                <c:pt idx="5">
                  <c:v>C/O Unsubstantiated</c:v>
                </c:pt>
                <c:pt idx="6">
                  <c:v>New HH Agencies</c:v>
                </c:pt>
                <c:pt idx="7">
                  <c:v>Pending Applications</c:v>
                </c:pt>
              </c:strCache>
            </c:strRef>
          </c:cat>
          <c:val>
            <c:numRef>
              <c:f>Sheet1!$B$2:$B$9</c:f>
              <c:numCache>
                <c:formatCode>General</c:formatCode>
                <c:ptCount val="8"/>
                <c:pt idx="0">
                  <c:v>38</c:v>
                </c:pt>
                <c:pt idx="1">
                  <c:v>13</c:v>
                </c:pt>
                <c:pt idx="2">
                  <c:v>14</c:v>
                </c:pt>
                <c:pt idx="3">
                  <c:v>1</c:v>
                </c:pt>
                <c:pt idx="4">
                  <c:v>8</c:v>
                </c:pt>
                <c:pt idx="5">
                  <c:v>6</c:v>
                </c:pt>
                <c:pt idx="6">
                  <c:v>1</c:v>
                </c:pt>
                <c:pt idx="7">
                  <c:v>16</c:v>
                </c:pt>
              </c:numCache>
            </c:numRef>
          </c:val>
          <c:extLst>
            <c:ext xmlns:c16="http://schemas.microsoft.com/office/drawing/2014/chart" uri="{C3380CC4-5D6E-409C-BE32-E72D297353CC}">
              <c16:uniqueId val="{00000000-5C10-44CC-83F7-A038B9EC5496}"/>
            </c:ext>
          </c:extLst>
        </c:ser>
        <c:dLbls>
          <c:showLegendKey val="0"/>
          <c:showVal val="0"/>
          <c:showCatName val="0"/>
          <c:showSerName val="0"/>
          <c:showPercent val="0"/>
          <c:showBubbleSize val="0"/>
        </c:dLbls>
        <c:gapWidth val="150"/>
        <c:overlap val="100"/>
        <c:axId val="40411136"/>
        <c:axId val="40412672"/>
      </c:barChart>
      <c:catAx>
        <c:axId val="40411136"/>
        <c:scaling>
          <c:orientation val="minMax"/>
        </c:scaling>
        <c:delete val="0"/>
        <c:axPos val="b"/>
        <c:numFmt formatCode="General" sourceLinked="0"/>
        <c:majorTickMark val="out"/>
        <c:minorTickMark val="none"/>
        <c:tickLblPos val="nextTo"/>
        <c:txPr>
          <a:bodyPr/>
          <a:lstStyle/>
          <a:p>
            <a:pPr>
              <a:defRPr b="1">
                <a:latin typeface="Perpetua" panose="02020502060401020303" pitchFamily="18" charset="0"/>
              </a:defRPr>
            </a:pPr>
            <a:endParaRPr lang="en-US"/>
          </a:p>
        </c:txPr>
        <c:crossAx val="40412672"/>
        <c:crosses val="autoZero"/>
        <c:auto val="1"/>
        <c:lblAlgn val="ctr"/>
        <c:lblOffset val="100"/>
        <c:noMultiLvlLbl val="0"/>
      </c:catAx>
      <c:valAx>
        <c:axId val="40412672"/>
        <c:scaling>
          <c:orientation val="minMax"/>
        </c:scaling>
        <c:delete val="0"/>
        <c:axPos val="l"/>
        <c:majorGridlines/>
        <c:numFmt formatCode="General" sourceLinked="1"/>
        <c:majorTickMark val="out"/>
        <c:minorTickMark val="none"/>
        <c:tickLblPos val="nextTo"/>
        <c:crossAx val="40411136"/>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6"/>
    </mc:Choice>
    <mc:Fallback>
      <c:style val="46"/>
    </mc:Fallback>
  </mc:AlternateContent>
  <c:clrMapOvr bg1="dk1" tx1="lt1" bg2="dk2" tx2="lt2" accent1="accent1" accent2="accent2" accent3="accent3" accent4="accent4" accent5="accent5" accent6="accent6" hlink="hlink" folHlink="folHlink"/>
  <c:chart>
    <c:title>
      <c:tx>
        <c:rich>
          <a:bodyPr/>
          <a:lstStyle/>
          <a:p>
            <a:pPr algn="ctr">
              <a:defRPr sz="2800">
                <a:latin typeface="Perpetua" panose="02020502060401020303" pitchFamily="18" charset="0"/>
              </a:defRPr>
            </a:pPr>
            <a:r>
              <a:rPr lang="en-US" sz="3200" b="1" i="0" dirty="0" smtClean="0">
                <a:latin typeface="Perpetua" panose="02020502060401020303" pitchFamily="18" charset="0"/>
              </a:rPr>
              <a:t>Hospice</a:t>
            </a:r>
            <a:r>
              <a:rPr lang="en-US" sz="3200" b="1" i="0" baseline="0" dirty="0" smtClean="0">
                <a:latin typeface="Perpetua" panose="02020502060401020303" pitchFamily="18" charset="0"/>
              </a:rPr>
              <a:t> Survey Statistics for            Calendar Year 2022</a:t>
            </a:r>
            <a:endParaRPr lang="en-US" sz="3200" b="1" i="0" baseline="0" dirty="0" smtClean="0">
              <a:solidFill>
                <a:srgbClr val="FF0000"/>
              </a:solidFill>
              <a:effectLst/>
              <a:latin typeface="Perpetua" panose="02020502060401020303" pitchFamily="18" charset="0"/>
            </a:endParaRPr>
          </a:p>
          <a:p>
            <a:pPr algn="ctr">
              <a:defRPr sz="2800">
                <a:latin typeface="Perpetua" panose="02020502060401020303" pitchFamily="18" charset="0"/>
              </a:defRPr>
            </a:pPr>
            <a:endParaRPr lang="en-US" sz="2800" dirty="0">
              <a:latin typeface="Perpetua" panose="02020502060401020303" pitchFamily="18" charset="0"/>
            </a:endParaRPr>
          </a:p>
        </c:rich>
      </c:tx>
      <c:layout>
        <c:manualLayout>
          <c:xMode val="edge"/>
          <c:yMode val="edge"/>
          <c:x val="0.20604166666666668"/>
          <c:y val="1.9433945756780403E-2"/>
        </c:manualLayout>
      </c:layout>
      <c:overlay val="0"/>
    </c:title>
    <c:autoTitleDeleted val="0"/>
    <c:plotArea>
      <c:layout>
        <c:manualLayout>
          <c:layoutTarget val="inner"/>
          <c:xMode val="edge"/>
          <c:yMode val="edge"/>
          <c:x val="8.0535979877515318E-2"/>
          <c:y val="0.20867833187518228"/>
          <c:w val="0.892270997375328"/>
          <c:h val="0.47847302420530774"/>
        </c:manualLayout>
      </c:layout>
      <c:barChart>
        <c:barDir val="col"/>
        <c:grouping val="stacked"/>
        <c:varyColors val="0"/>
        <c:ser>
          <c:idx val="0"/>
          <c:order val="0"/>
          <c:tx>
            <c:strRef>
              <c:f>Sheet1!$B$1</c:f>
              <c:strCache>
                <c:ptCount val="1"/>
                <c:pt idx="0">
                  <c:v>Series 1</c:v>
                </c:pt>
              </c:strCache>
            </c:strRef>
          </c:tx>
          <c:invertIfNegative val="0"/>
          <c:dLbls>
            <c:dLbl>
              <c:idx val="0"/>
              <c:layout>
                <c:manualLayout>
                  <c:x val="-5.5555555555555558E-3"/>
                  <c:y val="-0.2240740740740740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039-47F3-8D63-F0C6FD193B15}"/>
                </c:ext>
              </c:extLst>
            </c:dLbl>
            <c:dLbl>
              <c:idx val="1"/>
              <c:layout>
                <c:manualLayout>
                  <c:x val="0"/>
                  <c:y val="-0.127777777777777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039-47F3-8D63-F0C6FD193B15}"/>
                </c:ext>
              </c:extLst>
            </c:dLbl>
            <c:dLbl>
              <c:idx val="2"/>
              <c:layout>
                <c:manualLayout>
                  <c:x val="2.7777777777777267E-3"/>
                  <c:y val="-0.1685185185185185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039-47F3-8D63-F0C6FD193B15}"/>
                </c:ext>
              </c:extLst>
            </c:dLbl>
            <c:dLbl>
              <c:idx val="3"/>
              <c:layout>
                <c:manualLayout>
                  <c:x val="5.0925337632079971E-17"/>
                  <c:y val="-0.1129629629629629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039-47F3-8D63-F0C6FD193B15}"/>
                </c:ext>
              </c:extLst>
            </c:dLbl>
            <c:dLbl>
              <c:idx val="4"/>
              <c:layout>
                <c:manualLayout>
                  <c:x val="0"/>
                  <c:y val="-5.74074074074074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039-47F3-8D63-F0C6FD193B15}"/>
                </c:ext>
              </c:extLst>
            </c:dLbl>
            <c:dLbl>
              <c:idx val="5"/>
              <c:layout>
                <c:manualLayout>
                  <c:x val="-2.7777777777778798E-3"/>
                  <c:y val="-7.77777777777778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039-47F3-8D63-F0C6FD193B15}"/>
                </c:ext>
              </c:extLst>
            </c:dLbl>
            <c:dLbl>
              <c:idx val="6"/>
              <c:layout>
                <c:manualLayout>
                  <c:x val="1.3888888888888889E-3"/>
                  <c:y val="-7.22222222222222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039-47F3-8D63-F0C6FD193B15}"/>
                </c:ext>
              </c:extLst>
            </c:dLbl>
            <c:dLbl>
              <c:idx val="7"/>
              <c:layout>
                <c:manualLayout>
                  <c:x val="0"/>
                  <c:y val="-9.25925925925926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039-47F3-8D63-F0C6FD193B15}"/>
                </c:ext>
              </c:extLst>
            </c:dLbl>
            <c:spPr>
              <a:noFill/>
              <a:ln>
                <a:noFill/>
              </a:ln>
              <a:effectLst/>
            </c:spPr>
            <c:txPr>
              <a:bodyPr/>
              <a:lstStyle/>
              <a:p>
                <a:pPr>
                  <a:defRPr sz="18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Standard Surveys</c:v>
                </c:pt>
                <c:pt idx="1">
                  <c:v>Follow up Surveys</c:v>
                </c:pt>
                <c:pt idx="2">
                  <c:v>Complaint Surveys</c:v>
                </c:pt>
                <c:pt idx="3">
                  <c:v>Complaint F/U</c:v>
                </c:pt>
                <c:pt idx="4">
                  <c:v>C/O Substantiated</c:v>
                </c:pt>
                <c:pt idx="5">
                  <c:v>C/O Unsubstantiated</c:v>
                </c:pt>
                <c:pt idx="6">
                  <c:v>New Hospice Agencies</c:v>
                </c:pt>
                <c:pt idx="7">
                  <c:v>Pending Applications</c:v>
                </c:pt>
              </c:strCache>
            </c:strRef>
          </c:cat>
          <c:val>
            <c:numRef>
              <c:f>Sheet1!$B$2:$B$9</c:f>
              <c:numCache>
                <c:formatCode>General</c:formatCode>
                <c:ptCount val="8"/>
                <c:pt idx="0">
                  <c:v>25</c:v>
                </c:pt>
                <c:pt idx="1">
                  <c:v>12</c:v>
                </c:pt>
                <c:pt idx="2">
                  <c:v>18</c:v>
                </c:pt>
                <c:pt idx="3">
                  <c:v>11</c:v>
                </c:pt>
                <c:pt idx="4">
                  <c:v>4</c:v>
                </c:pt>
                <c:pt idx="5">
                  <c:v>7</c:v>
                </c:pt>
                <c:pt idx="6">
                  <c:v>5</c:v>
                </c:pt>
                <c:pt idx="7">
                  <c:v>8</c:v>
                </c:pt>
              </c:numCache>
            </c:numRef>
          </c:val>
          <c:extLst>
            <c:ext xmlns:c16="http://schemas.microsoft.com/office/drawing/2014/chart" uri="{C3380CC4-5D6E-409C-BE32-E72D297353CC}">
              <c16:uniqueId val="{00000000-E5F3-411C-B56C-9349932E31A4}"/>
            </c:ext>
          </c:extLst>
        </c:ser>
        <c:dLbls>
          <c:showLegendKey val="0"/>
          <c:showVal val="0"/>
          <c:showCatName val="0"/>
          <c:showSerName val="0"/>
          <c:showPercent val="0"/>
          <c:showBubbleSize val="0"/>
        </c:dLbls>
        <c:gapWidth val="150"/>
        <c:overlap val="100"/>
        <c:axId val="40516224"/>
        <c:axId val="40518016"/>
      </c:barChart>
      <c:catAx>
        <c:axId val="40516224"/>
        <c:scaling>
          <c:orientation val="minMax"/>
        </c:scaling>
        <c:delete val="0"/>
        <c:axPos val="b"/>
        <c:numFmt formatCode="General" sourceLinked="0"/>
        <c:majorTickMark val="out"/>
        <c:minorTickMark val="none"/>
        <c:tickLblPos val="nextTo"/>
        <c:txPr>
          <a:bodyPr/>
          <a:lstStyle/>
          <a:p>
            <a:pPr>
              <a:defRPr>
                <a:latin typeface="Perpetua" panose="02020502060401020303" pitchFamily="18" charset="0"/>
              </a:defRPr>
            </a:pPr>
            <a:endParaRPr lang="en-US"/>
          </a:p>
        </c:txPr>
        <c:crossAx val="40518016"/>
        <c:crosses val="autoZero"/>
        <c:auto val="1"/>
        <c:lblAlgn val="ctr"/>
        <c:lblOffset val="100"/>
        <c:noMultiLvlLbl val="0"/>
      </c:catAx>
      <c:valAx>
        <c:axId val="40518016"/>
        <c:scaling>
          <c:orientation val="minMax"/>
        </c:scaling>
        <c:delete val="0"/>
        <c:axPos val="l"/>
        <c:majorGridlines/>
        <c:numFmt formatCode="General" sourceLinked="1"/>
        <c:majorTickMark val="out"/>
        <c:minorTickMark val="none"/>
        <c:tickLblPos val="nextTo"/>
        <c:txPr>
          <a:bodyPr/>
          <a:lstStyle/>
          <a:p>
            <a:pPr>
              <a:defRPr>
                <a:latin typeface="Perpetua" panose="02020502060401020303" pitchFamily="18" charset="0"/>
              </a:defRPr>
            </a:pPr>
            <a:endParaRPr lang="en-US"/>
          </a:p>
        </c:txPr>
        <c:crossAx val="40516224"/>
        <c:crosses val="autoZero"/>
        <c:crossBetween val="between"/>
      </c:valAx>
    </c:plotArea>
    <c:plotVisOnly val="1"/>
    <c:dispBlanksAs val="gap"/>
    <c:showDLblsOverMax val="0"/>
  </c:chart>
  <c:txPr>
    <a:bodyPr/>
    <a:lstStyle/>
    <a:p>
      <a:pPr>
        <a:defRPr sz="1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smtClean="0">
                <a:latin typeface="Perpetua" panose="02020502060401020303" pitchFamily="18" charset="0"/>
              </a:rPr>
              <a:t>Unduplicated Admissions</a:t>
            </a:r>
            <a:endParaRPr lang="en-US" sz="3196" dirty="0">
              <a:latin typeface="Perpetua" panose="02020502060401020303" pitchFamily="18" charset="0"/>
            </a:endParaRPr>
          </a:p>
        </c:rich>
      </c:tx>
      <c:layout>
        <c:manualLayout>
          <c:xMode val="edge"/>
          <c:yMode val="edge"/>
          <c:x val="0.26338279199475068"/>
          <c:y val="2.2222222222222223E-2"/>
        </c:manualLayout>
      </c:layout>
      <c:overlay val="0"/>
      <c:spPr>
        <a:noFill/>
        <a:ln w="25368">
          <a:noFill/>
        </a:ln>
      </c:spPr>
    </c:title>
    <c:autoTitleDeleted val="0"/>
    <c:plotArea>
      <c:layout>
        <c:manualLayout>
          <c:layoutTarget val="inner"/>
          <c:xMode val="edge"/>
          <c:yMode val="edge"/>
          <c:x val="0.11638342082239721"/>
          <c:y val="0.13200466608340625"/>
          <c:w val="0.72583453630796146"/>
          <c:h val="0.68185298953015483"/>
        </c:manualLayout>
      </c:layout>
      <c:barChart>
        <c:barDir val="col"/>
        <c:grouping val="clustered"/>
        <c:varyColors val="0"/>
        <c:ser>
          <c:idx val="0"/>
          <c:order val="0"/>
          <c:tx>
            <c:strRef>
              <c:f>Sheet1!$C$1</c:f>
              <c:strCache>
                <c:ptCount val="1"/>
                <c:pt idx="0">
                  <c:v>Home Health</c:v>
                </c:pt>
              </c:strCache>
            </c:strRef>
          </c:tx>
          <c:spPr>
            <a:solidFill>
              <a:srgbClr val="AAAACA">
                <a:lumMod val="75000"/>
              </a:srgbClr>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2017           Calendar Year</c:v>
                </c:pt>
                <c:pt idx="1">
                  <c:v>2018           Calendar Year</c:v>
                </c:pt>
                <c:pt idx="2">
                  <c:v>2019           Calendar Year</c:v>
                </c:pt>
                <c:pt idx="3">
                  <c:v>2020           Calendar Year</c:v>
                </c:pt>
                <c:pt idx="4">
                  <c:v>2021           Calendar Year</c:v>
                </c:pt>
              </c:strCache>
            </c:strRef>
          </c:cat>
          <c:val>
            <c:numRef>
              <c:f>Sheet1!$C$2:$C$6</c:f>
              <c:numCache>
                <c:formatCode>#,##0</c:formatCode>
                <c:ptCount val="5"/>
                <c:pt idx="0">
                  <c:v>127473</c:v>
                </c:pt>
                <c:pt idx="1">
                  <c:v>126862</c:v>
                </c:pt>
                <c:pt idx="2">
                  <c:v>124841</c:v>
                </c:pt>
                <c:pt idx="3">
                  <c:v>120420</c:v>
                </c:pt>
                <c:pt idx="4">
                  <c:v>125134</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Hospice</c:v>
                </c:pt>
              </c:strCache>
            </c:strRef>
          </c:tx>
          <c:spPr>
            <a:solidFill>
              <a:srgbClr val="FF3399">
                <a:lumMod val="75000"/>
              </a:srgbClr>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2017           Calendar Year</c:v>
                </c:pt>
                <c:pt idx="1">
                  <c:v>2018           Calendar Year</c:v>
                </c:pt>
                <c:pt idx="2">
                  <c:v>2019           Calendar Year</c:v>
                </c:pt>
                <c:pt idx="3">
                  <c:v>2020           Calendar Year</c:v>
                </c:pt>
                <c:pt idx="4">
                  <c:v>2021           Calendar Year</c:v>
                </c:pt>
              </c:strCache>
            </c:strRef>
          </c:cat>
          <c:val>
            <c:numRef>
              <c:f>Sheet1!$B$2:$B$6</c:f>
              <c:numCache>
                <c:formatCode>#,##0</c:formatCode>
                <c:ptCount val="5"/>
                <c:pt idx="0">
                  <c:v>34011</c:v>
                </c:pt>
                <c:pt idx="1">
                  <c:v>34538</c:v>
                </c:pt>
                <c:pt idx="2">
                  <c:v>35341</c:v>
                </c:pt>
                <c:pt idx="3">
                  <c:v>36679</c:v>
                </c:pt>
                <c:pt idx="4">
                  <c:v>36617</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overlap val="-100"/>
        <c:axId val="184282368"/>
        <c:axId val="1"/>
      </c:barChart>
      <c:catAx>
        <c:axId val="184282368"/>
        <c:scaling>
          <c:orientation val="minMax"/>
        </c:scaling>
        <c:delete val="0"/>
        <c:axPos val="b"/>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1798"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4901618547681534"/>
          <c:y val="0.35334386086354591"/>
          <c:w val="0.13015048118985126"/>
          <c:h val="0.24955654581638834"/>
        </c:manualLayout>
      </c:layout>
      <c:overlay val="0"/>
      <c:spPr>
        <a:noFill/>
        <a:ln w="25368">
          <a:noFill/>
        </a:ln>
      </c:spPr>
      <c:txPr>
        <a:bodyPr rot="0" spcFirstLastPara="1" vertOverflow="ellipsis" vert="horz" wrap="square" anchor="ctr" anchorCtr="1"/>
        <a:lstStyle/>
        <a:p>
          <a:pPr>
            <a:defRPr sz="18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a:latin typeface="Perpetua" panose="02020502060401020303" pitchFamily="18" charset="0"/>
              </a:rPr>
              <a:t>Closed Agencies</a:t>
            </a:r>
          </a:p>
        </c:rich>
      </c:tx>
      <c:layout>
        <c:manualLayout>
          <c:xMode val="edge"/>
          <c:yMode val="edge"/>
          <c:x val="0.28282720909886266"/>
          <c:y val="2.222222222222222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Home Health</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Sheet1!$C$2:$C$6</c:f>
              <c:numCache>
                <c:formatCode>General</c:formatCode>
                <c:ptCount val="5"/>
                <c:pt idx="0">
                  <c:v>14</c:v>
                </c:pt>
                <c:pt idx="1">
                  <c:v>8</c:v>
                </c:pt>
                <c:pt idx="2">
                  <c:v>5</c:v>
                </c:pt>
                <c:pt idx="3">
                  <c:v>4</c:v>
                </c:pt>
                <c:pt idx="4">
                  <c:v>9</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Hospice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2018           Calendar Year</c:v>
                </c:pt>
                <c:pt idx="1">
                  <c:v>2019           Calendar Year</c:v>
                </c:pt>
                <c:pt idx="2">
                  <c:v>2020           Calendar Year</c:v>
                </c:pt>
                <c:pt idx="3">
                  <c:v>2021           Calendar Year</c:v>
                </c:pt>
                <c:pt idx="4">
                  <c:v>2022           Calendar Year</c:v>
                </c:pt>
              </c:strCache>
            </c:strRef>
          </c:cat>
          <c:val>
            <c:numRef>
              <c:f>Sheet1!$B$2:$B$6</c:f>
              <c:numCache>
                <c:formatCode>General</c:formatCode>
                <c:ptCount val="5"/>
                <c:pt idx="0">
                  <c:v>8</c:v>
                </c:pt>
                <c:pt idx="1">
                  <c:v>3</c:v>
                </c:pt>
                <c:pt idx="2">
                  <c:v>1</c:v>
                </c:pt>
                <c:pt idx="3">
                  <c:v>1</c:v>
                </c:pt>
                <c:pt idx="4">
                  <c:v>1</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smtClean="0">
                <a:latin typeface="Perpetua" panose="02020502060401020303" pitchFamily="18" charset="0"/>
              </a:rPr>
              <a:t>Deemed</a:t>
            </a:r>
            <a:r>
              <a:rPr lang="en-US" sz="3196" baseline="0" dirty="0" smtClean="0">
                <a:latin typeface="Perpetua" panose="02020502060401020303" pitchFamily="18" charset="0"/>
              </a:rPr>
              <a:t> vs. Non-Deemed: </a:t>
            </a:r>
            <a:r>
              <a:rPr lang="en-US" sz="3196" dirty="0" smtClean="0">
                <a:latin typeface="Perpetua" panose="02020502060401020303" pitchFamily="18" charset="0"/>
              </a:rPr>
              <a:t>Home Health</a:t>
            </a:r>
            <a:endParaRPr lang="en-US" sz="3196" dirty="0">
              <a:latin typeface="Perpetua" panose="02020502060401020303" pitchFamily="18" charset="0"/>
            </a:endParaRPr>
          </a:p>
        </c:rich>
      </c:tx>
      <c:layout>
        <c:manualLayout>
          <c:xMode val="edge"/>
          <c:yMode val="edge"/>
          <c:x val="0.11754943132108486"/>
          <c:y val="2.222222222222222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Non-Deemed</c:v>
                </c:pt>
              </c:strCache>
            </c:strRef>
          </c:tx>
          <c:spPr>
            <a:solidFill>
              <a:srgbClr val="FB75EB"/>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0</c:formatCode>
                <c:ptCount val="3"/>
                <c:pt idx="0">
                  <c:v>2011</c:v>
                </c:pt>
                <c:pt idx="1">
                  <c:v>2018</c:v>
                </c:pt>
                <c:pt idx="2">
                  <c:v>2023</c:v>
                </c:pt>
              </c:numCache>
            </c:numRef>
          </c:cat>
          <c:val>
            <c:numRef>
              <c:f>Sheet1!$C$2:$C$4</c:f>
              <c:numCache>
                <c:formatCode>General</c:formatCode>
                <c:ptCount val="3"/>
                <c:pt idx="0">
                  <c:v>175</c:v>
                </c:pt>
                <c:pt idx="1">
                  <c:v>161</c:v>
                </c:pt>
                <c:pt idx="2">
                  <c:v>98</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Deemed</c:v>
                </c:pt>
              </c:strCache>
            </c:strRef>
          </c:tx>
          <c:spPr>
            <a:solidFill>
              <a:srgbClr val="75FB75"/>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bg1">
                        <a:lumMod val="20000"/>
                        <a:lumOff val="80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0</c:formatCode>
                <c:ptCount val="3"/>
                <c:pt idx="0">
                  <c:v>2011</c:v>
                </c:pt>
                <c:pt idx="1">
                  <c:v>2018</c:v>
                </c:pt>
                <c:pt idx="2">
                  <c:v>2023</c:v>
                </c:pt>
              </c:numCache>
            </c:numRef>
          </c:cat>
          <c:val>
            <c:numRef>
              <c:f>Sheet1!$B$2:$B$4</c:f>
              <c:numCache>
                <c:formatCode>General</c:formatCode>
                <c:ptCount val="3"/>
                <c:pt idx="0">
                  <c:v>8</c:v>
                </c:pt>
                <c:pt idx="1">
                  <c:v>46</c:v>
                </c:pt>
                <c:pt idx="2">
                  <c:v>43</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196" b="1" i="0" u="none" strike="noStrike" kern="1200" baseline="0">
                <a:solidFill>
                  <a:schemeClr val="lt1"/>
                </a:solidFill>
                <a:latin typeface="Perpetua" panose="02020502060401020303" pitchFamily="18" charset="0"/>
                <a:ea typeface="+mn-ea"/>
                <a:cs typeface="+mn-cs"/>
              </a:defRPr>
            </a:pPr>
            <a:r>
              <a:rPr lang="en-US" sz="3196" dirty="0" smtClean="0">
                <a:latin typeface="Perpetua" panose="02020502060401020303" pitchFamily="18" charset="0"/>
              </a:rPr>
              <a:t>Deemed vs. Non-Deemed:</a:t>
            </a:r>
            <a:r>
              <a:rPr lang="en-US" sz="3196" baseline="0" dirty="0" smtClean="0">
                <a:latin typeface="Perpetua" panose="02020502060401020303" pitchFamily="18" charset="0"/>
              </a:rPr>
              <a:t> </a:t>
            </a:r>
            <a:r>
              <a:rPr lang="en-US" sz="3196" dirty="0" smtClean="0">
                <a:latin typeface="Perpetua" panose="02020502060401020303" pitchFamily="18" charset="0"/>
              </a:rPr>
              <a:t>Hospice</a:t>
            </a:r>
            <a:endParaRPr lang="en-US" sz="3196" dirty="0">
              <a:latin typeface="Perpetua" panose="02020502060401020303" pitchFamily="18" charset="0"/>
            </a:endParaRPr>
          </a:p>
        </c:rich>
      </c:tx>
      <c:layout>
        <c:manualLayout>
          <c:xMode val="edge"/>
          <c:yMode val="edge"/>
          <c:x val="0.10782720909886263"/>
          <c:y val="3.3333333333333333E-2"/>
        </c:manualLayout>
      </c:layout>
      <c:overlay val="0"/>
      <c:spPr>
        <a:noFill/>
        <a:ln w="25368">
          <a:noFill/>
        </a:ln>
      </c:spPr>
    </c:title>
    <c:autoTitleDeleted val="0"/>
    <c:plotArea>
      <c:layout>
        <c:manualLayout>
          <c:layoutTarget val="inner"/>
          <c:xMode val="edge"/>
          <c:yMode val="edge"/>
          <c:x val="7.3917979002624673E-2"/>
          <c:y val="0.13200466608340625"/>
          <c:w val="0.74250120297462807"/>
          <c:h val="0.69090871974336543"/>
        </c:manualLayout>
      </c:layout>
      <c:barChart>
        <c:barDir val="col"/>
        <c:grouping val="clustered"/>
        <c:varyColors val="0"/>
        <c:ser>
          <c:idx val="0"/>
          <c:order val="0"/>
          <c:tx>
            <c:strRef>
              <c:f>Sheet1!$C$1</c:f>
              <c:strCache>
                <c:ptCount val="1"/>
                <c:pt idx="0">
                  <c:v>Non-Deemed</c:v>
                </c:pt>
              </c:strCache>
            </c:strRef>
          </c:tx>
          <c:spPr>
            <a:solidFill>
              <a:srgbClr val="33CCCC"/>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lt1"/>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0</c:formatCode>
                <c:ptCount val="3"/>
                <c:pt idx="0">
                  <c:v>2011</c:v>
                </c:pt>
                <c:pt idx="1">
                  <c:v>2018</c:v>
                </c:pt>
                <c:pt idx="2">
                  <c:v>2023</c:v>
                </c:pt>
              </c:numCache>
            </c:numRef>
          </c:cat>
          <c:val>
            <c:numRef>
              <c:f>Sheet1!$C$2:$C$4</c:f>
              <c:numCache>
                <c:formatCode>General</c:formatCode>
                <c:ptCount val="3"/>
                <c:pt idx="0">
                  <c:v>98</c:v>
                </c:pt>
                <c:pt idx="1">
                  <c:v>74</c:v>
                </c:pt>
                <c:pt idx="2">
                  <c:v>61</c:v>
                </c:pt>
              </c:numCache>
            </c:numRef>
          </c:val>
          <c:extLst>
            <c:ext xmlns:c16="http://schemas.microsoft.com/office/drawing/2014/chart" uri="{C3380CC4-5D6E-409C-BE32-E72D297353CC}">
              <c16:uniqueId val="{00000000-2226-4751-9BF3-0D74F71E06DE}"/>
            </c:ext>
          </c:extLst>
        </c:ser>
        <c:ser>
          <c:idx val="1"/>
          <c:order val="1"/>
          <c:tx>
            <c:strRef>
              <c:f>Sheet1!$B$1</c:f>
              <c:strCache>
                <c:ptCount val="1"/>
                <c:pt idx="0">
                  <c:v>Deemed</c:v>
                </c:pt>
              </c:strCache>
            </c:strRef>
          </c:tx>
          <c:spPr>
            <a:solidFill>
              <a:srgbClr val="FF7979"/>
            </a:solidFill>
            <a:ln>
              <a:noFill/>
            </a:ln>
            <a:effectLst>
              <a:outerShdw blurRad="57150" dist="19050" dir="5400000" algn="ctr" rotWithShape="0">
                <a:srgbClr val="000000">
                  <a:alpha val="63000"/>
                </a:srgbClr>
              </a:outerShdw>
            </a:effectLst>
          </c:spPr>
          <c:invertIfNegative val="0"/>
          <c:dLbls>
            <c:spPr>
              <a:noFill/>
              <a:ln w="25368">
                <a:noFill/>
              </a:ln>
            </c:spPr>
            <c:txPr>
              <a:bodyPr rot="0" spcFirstLastPara="1" vertOverflow="ellipsis" vert="horz" wrap="square" anchor="ctr" anchorCtr="1"/>
              <a:lstStyle/>
              <a:p>
                <a:pPr>
                  <a:defRPr sz="2400" b="1" i="0" u="none" strike="noStrike" kern="1200" baseline="0">
                    <a:solidFill>
                      <a:schemeClr val="bg1">
                        <a:lumMod val="20000"/>
                        <a:lumOff val="80000"/>
                      </a:schemeClr>
                    </a:solidFill>
                    <a:latin typeface="Perpetua" panose="02020502060401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0</c:formatCode>
                <c:ptCount val="3"/>
                <c:pt idx="0">
                  <c:v>2011</c:v>
                </c:pt>
                <c:pt idx="1">
                  <c:v>2018</c:v>
                </c:pt>
                <c:pt idx="2">
                  <c:v>2023</c:v>
                </c:pt>
              </c:numCache>
            </c:numRef>
          </c:cat>
          <c:val>
            <c:numRef>
              <c:f>Sheet1!$B$2:$B$4</c:f>
              <c:numCache>
                <c:formatCode>General</c:formatCode>
                <c:ptCount val="3"/>
                <c:pt idx="0">
                  <c:v>5</c:v>
                </c:pt>
                <c:pt idx="1">
                  <c:v>36</c:v>
                </c:pt>
                <c:pt idx="2">
                  <c:v>63</c:v>
                </c:pt>
              </c:numCache>
            </c:numRef>
          </c:val>
          <c:extLst>
            <c:ext xmlns:c16="http://schemas.microsoft.com/office/drawing/2014/chart" uri="{C3380CC4-5D6E-409C-BE32-E72D297353CC}">
              <c16:uniqueId val="{00000001-2226-4751-9BF3-0D74F71E06DE}"/>
            </c:ext>
          </c:extLst>
        </c:ser>
        <c:dLbls>
          <c:showLegendKey val="0"/>
          <c:showVal val="0"/>
          <c:showCatName val="0"/>
          <c:showSerName val="0"/>
          <c:showPercent val="0"/>
          <c:showBubbleSize val="0"/>
        </c:dLbls>
        <c:gapWidth val="150"/>
        <c:axId val="184282368"/>
        <c:axId val="1"/>
      </c:barChart>
      <c:catAx>
        <c:axId val="184282368"/>
        <c:scaling>
          <c:orientation val="minMax"/>
        </c:scaling>
        <c:delete val="0"/>
        <c:axPos val="b"/>
        <c:numFmt formatCode="0"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6342" cap="flat" cmpd="sng" algn="ctr">
              <a:solidFill>
                <a:schemeClr val="dk1">
                  <a:tint val="75000"/>
                </a:schemeClr>
              </a:solidFill>
              <a:prstDash val="solid"/>
              <a:round/>
            </a:ln>
            <a:effectLst/>
          </c:spPr>
        </c:majorGridlines>
        <c:numFmt formatCode="General" sourceLinked="1"/>
        <c:majorTickMark val="none"/>
        <c:minorTickMark val="none"/>
        <c:tickLblPos val="nextTo"/>
        <c:spPr>
          <a:noFill/>
          <a:ln w="6342" cap="flat" cmpd="sng" algn="ctr">
            <a:solidFill>
              <a:schemeClr val="dk1">
                <a:tint val="75000"/>
              </a:schemeClr>
            </a:solidFill>
            <a:prstDash val="solid"/>
            <a:round/>
          </a:ln>
          <a:effectLst/>
        </c:spPr>
        <c:txPr>
          <a:bodyPr rot="-6000000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crossAx val="184282368"/>
        <c:crosses val="autoZero"/>
        <c:crossBetween val="between"/>
      </c:valAx>
      <c:spPr>
        <a:solidFill>
          <a:schemeClr val="dk1">
            <a:tint val="95000"/>
          </a:schemeClr>
        </a:solid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Entry>
      <c:layout>
        <c:manualLayout>
          <c:xMode val="edge"/>
          <c:yMode val="edge"/>
          <c:x val="0.83234951881014874"/>
          <c:y val="0.36616433362496353"/>
          <c:w val="0.14959492563429572"/>
          <c:h val="0.25525459317585303"/>
        </c:manualLayout>
      </c:layout>
      <c:overlay val="0"/>
      <c:spPr>
        <a:noFill/>
        <a:ln w="25368">
          <a:noFill/>
        </a:ln>
      </c:spPr>
      <c:txPr>
        <a:bodyPr rot="0" spcFirstLastPara="1" vertOverflow="ellipsis" vert="horz" wrap="square" anchor="ctr" anchorCtr="1"/>
        <a:lstStyle/>
        <a:p>
          <a:pPr>
            <a:defRPr sz="2000" b="1" i="0" u="none" strike="noStrike" kern="1200" baseline="0">
              <a:solidFill>
                <a:schemeClr val="lt1"/>
              </a:solidFill>
              <a:latin typeface="Perpetua" panose="02020502060401020303" pitchFamily="18" charset="0"/>
              <a:ea typeface="+mn-ea"/>
              <a:cs typeface="+mn-cs"/>
            </a:defRPr>
          </a:pPr>
          <a:endParaRPr lang="en-US"/>
        </a:p>
      </c:txPr>
    </c:legend>
    <c:plotVisOnly val="1"/>
    <c:dispBlanksAs val="zero"/>
    <c:showDLblsOverMax val="0"/>
  </c:chart>
  <c:spPr>
    <a:solidFill>
      <a:schemeClr val="dk1"/>
    </a:solidFill>
    <a:ln>
      <a:noFill/>
    </a:ln>
    <a:effectLst/>
  </c:spPr>
  <c:txPr>
    <a:bodyPr/>
    <a:lstStyle/>
    <a:p>
      <a:pPr>
        <a:defRPr sz="1798"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title>
      <c:tx>
        <c:rich>
          <a:bodyPr/>
          <a:lstStyle/>
          <a:p>
            <a:pPr>
              <a:defRPr sz="4400">
                <a:latin typeface="Perpetua" panose="02020502060401020303" pitchFamily="18" charset="0"/>
              </a:defRPr>
            </a:pPr>
            <a:r>
              <a:rPr lang="en-US" sz="4000" dirty="0" smtClean="0">
                <a:latin typeface="Perpetua" panose="02020502060401020303" pitchFamily="18" charset="0"/>
              </a:rPr>
              <a:t>Current Deemed Agencies by AO</a:t>
            </a:r>
            <a:endParaRPr lang="en-US" sz="4000" dirty="0">
              <a:solidFill>
                <a:srgbClr val="FF0000"/>
              </a:solidFill>
              <a:latin typeface="Perpetua" panose="02020502060401020303" pitchFamily="18" charset="0"/>
            </a:endParaRPr>
          </a:p>
        </c:rich>
      </c:tx>
      <c:layout>
        <c:manualLayout>
          <c:xMode val="edge"/>
          <c:yMode val="edge"/>
          <c:x val="8.4093722659667539E-2"/>
          <c:y val="2.2222222222222223E-2"/>
        </c:manualLayout>
      </c:layout>
      <c:overlay val="0"/>
    </c:title>
    <c:autoTitleDeleted val="0"/>
    <c:plotArea>
      <c:layout>
        <c:manualLayout>
          <c:layoutTarget val="inner"/>
          <c:xMode val="edge"/>
          <c:yMode val="edge"/>
          <c:x val="0.12507324442040524"/>
          <c:y val="0.13405234762321377"/>
          <c:w val="0.63367180664916878"/>
          <c:h val="0.78731743948673083"/>
        </c:manualLayout>
      </c:layout>
      <c:barChart>
        <c:barDir val="bar"/>
        <c:grouping val="clustered"/>
        <c:varyColors val="0"/>
        <c:ser>
          <c:idx val="0"/>
          <c:order val="0"/>
          <c:tx>
            <c:strRef>
              <c:f>Sheet1!$B$1</c:f>
              <c:strCache>
                <c:ptCount val="1"/>
                <c:pt idx="0">
                  <c:v>Hospice</c:v>
                </c:pt>
              </c:strCache>
            </c:strRef>
          </c:tx>
          <c:invertIfNegative val="0"/>
          <c:dLbls>
            <c:spPr>
              <a:noFill/>
              <a:ln>
                <a:noFill/>
              </a:ln>
              <a:effectLst/>
            </c:spPr>
            <c:txPr>
              <a:bodyPr/>
              <a:lstStyle/>
              <a:p>
                <a:pPr>
                  <a:defRPr sz="28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TJC</c:v>
                </c:pt>
                <c:pt idx="1">
                  <c:v>ACHC</c:v>
                </c:pt>
                <c:pt idx="2">
                  <c:v>CHAP</c:v>
                </c:pt>
              </c:strCache>
            </c:strRef>
          </c:cat>
          <c:val>
            <c:numRef>
              <c:f>Sheet1!$B$2:$B$4</c:f>
              <c:numCache>
                <c:formatCode>General</c:formatCode>
                <c:ptCount val="3"/>
                <c:pt idx="0">
                  <c:v>9</c:v>
                </c:pt>
                <c:pt idx="1">
                  <c:v>28</c:v>
                </c:pt>
                <c:pt idx="2">
                  <c:v>26</c:v>
                </c:pt>
              </c:numCache>
            </c:numRef>
          </c:val>
          <c:extLst>
            <c:ext xmlns:c16="http://schemas.microsoft.com/office/drawing/2014/chart" uri="{C3380CC4-5D6E-409C-BE32-E72D297353CC}">
              <c16:uniqueId val="{00000001-0C5F-4981-9DE4-BD90F78DC69D}"/>
            </c:ext>
          </c:extLst>
        </c:ser>
        <c:ser>
          <c:idx val="1"/>
          <c:order val="1"/>
          <c:tx>
            <c:strRef>
              <c:f>Sheet1!$C$1</c:f>
              <c:strCache>
                <c:ptCount val="1"/>
                <c:pt idx="0">
                  <c:v>Home Health</c:v>
                </c:pt>
              </c:strCache>
            </c:strRef>
          </c:tx>
          <c:spPr>
            <a:solidFill>
              <a:sysClr val="window" lastClr="FFFFFF">
                <a:lumMod val="85000"/>
              </a:sysClr>
            </a:solidFill>
          </c:spPr>
          <c:invertIfNegative val="0"/>
          <c:dLbls>
            <c:spPr>
              <a:noFill/>
              <a:ln>
                <a:noFill/>
              </a:ln>
              <a:effectLst/>
            </c:spPr>
            <c:txPr>
              <a:bodyPr wrap="square" lIns="38100" tIns="19050" rIns="38100" bIns="19050" anchor="ctr">
                <a:spAutoFit/>
              </a:bodyPr>
              <a:lstStyle/>
              <a:p>
                <a:pPr>
                  <a:defRPr sz="2800" b="1">
                    <a:latin typeface="Perpetua" panose="02020502060401020303"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TJC</c:v>
                </c:pt>
                <c:pt idx="1">
                  <c:v>ACHC</c:v>
                </c:pt>
                <c:pt idx="2">
                  <c:v>CHAP</c:v>
                </c:pt>
              </c:strCache>
            </c:strRef>
          </c:cat>
          <c:val>
            <c:numRef>
              <c:f>Sheet1!$C$2:$C$4</c:f>
              <c:numCache>
                <c:formatCode>General</c:formatCode>
                <c:ptCount val="3"/>
                <c:pt idx="0">
                  <c:v>12</c:v>
                </c:pt>
                <c:pt idx="1">
                  <c:v>18</c:v>
                </c:pt>
                <c:pt idx="2">
                  <c:v>13</c:v>
                </c:pt>
              </c:numCache>
            </c:numRef>
          </c:val>
          <c:extLst>
            <c:ext xmlns:c16="http://schemas.microsoft.com/office/drawing/2014/chart" uri="{C3380CC4-5D6E-409C-BE32-E72D297353CC}">
              <c16:uniqueId val="{00000000-E7AE-4179-919E-8D4D7D6AA945}"/>
            </c:ext>
          </c:extLst>
        </c:ser>
        <c:dLbls>
          <c:showLegendKey val="0"/>
          <c:showVal val="0"/>
          <c:showCatName val="0"/>
          <c:showSerName val="0"/>
          <c:showPercent val="0"/>
          <c:showBubbleSize val="0"/>
        </c:dLbls>
        <c:gapWidth val="150"/>
        <c:axId val="40257024"/>
        <c:axId val="40258560"/>
      </c:barChart>
      <c:catAx>
        <c:axId val="40257024"/>
        <c:scaling>
          <c:orientation val="minMax"/>
        </c:scaling>
        <c:delete val="0"/>
        <c:axPos val="l"/>
        <c:numFmt formatCode="General" sourceLinked="1"/>
        <c:majorTickMark val="none"/>
        <c:minorTickMark val="none"/>
        <c:tickLblPos val="nextTo"/>
        <c:txPr>
          <a:bodyPr/>
          <a:lstStyle/>
          <a:p>
            <a:pPr>
              <a:defRPr sz="2400" b="1">
                <a:latin typeface="Perpetua" panose="02020502060401020303" pitchFamily="18" charset="0"/>
              </a:defRPr>
            </a:pPr>
            <a:endParaRPr lang="en-US"/>
          </a:p>
        </c:txPr>
        <c:crossAx val="40258560"/>
        <c:crosses val="autoZero"/>
        <c:auto val="1"/>
        <c:lblAlgn val="ctr"/>
        <c:lblOffset val="100"/>
        <c:noMultiLvlLbl val="0"/>
      </c:catAx>
      <c:valAx>
        <c:axId val="40258560"/>
        <c:scaling>
          <c:orientation val="minMax"/>
          <c:max val="40"/>
          <c:min val="0"/>
        </c:scaling>
        <c:delete val="0"/>
        <c:axPos val="b"/>
        <c:majorGridlines/>
        <c:numFmt formatCode="General" sourceLinked="1"/>
        <c:majorTickMark val="none"/>
        <c:minorTickMark val="none"/>
        <c:tickLblPos val="nextTo"/>
        <c:txPr>
          <a:bodyPr/>
          <a:lstStyle/>
          <a:p>
            <a:pPr>
              <a:defRPr sz="2400" b="1">
                <a:latin typeface="Perpetua" panose="02020502060401020303" pitchFamily="18" charset="0"/>
              </a:defRPr>
            </a:pPr>
            <a:endParaRPr lang="en-US"/>
          </a:p>
        </c:txPr>
        <c:crossAx val="40257024"/>
        <c:crosses val="autoZero"/>
        <c:crossBetween val="between"/>
      </c:valAx>
      <c:spPr>
        <a:solidFill>
          <a:srgbClr val="F8BCB9">
            <a:alpha val="82000"/>
          </a:srgbClr>
        </a:solidFill>
      </c:spPr>
    </c:plotArea>
    <c:legend>
      <c:legendPos val="r"/>
      <c:layout>
        <c:manualLayout>
          <c:xMode val="edge"/>
          <c:yMode val="edge"/>
          <c:x val="0.77516710411198586"/>
          <c:y val="0.40245715609078275"/>
          <c:w val="0.224832895888014"/>
          <c:h val="0.30924817731116944"/>
        </c:manualLayout>
      </c:layout>
      <c:overlay val="0"/>
      <c:txPr>
        <a:bodyPr/>
        <a:lstStyle/>
        <a:p>
          <a:pPr>
            <a:defRPr sz="2600" b="1">
              <a:latin typeface="Perpetua" panose="02020502060401020303" pitchFamily="18" charset="0"/>
            </a:defRPr>
          </a:pPr>
          <a:endParaRPr lang="en-US"/>
        </a:p>
      </c:txPr>
    </c:legend>
    <c:plotVisOnly val="1"/>
    <c:dispBlanksAs val="gap"/>
    <c:showDLblsOverMax val="0"/>
  </c:chart>
  <c:spPr>
    <a:solidFill>
      <a:srgbClr val="FF9999"/>
    </a:solidFill>
  </c:spPr>
  <c:txPr>
    <a:bodyPr/>
    <a:lstStyle/>
    <a:p>
      <a:pPr>
        <a:defRPr sz="1800">
          <a:solidFill>
            <a:schemeClr val="tx1"/>
          </a:solidFil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0.12281</cdr:x>
      <cdr:y>0.345</cdr:y>
    </cdr:from>
    <cdr:to>
      <cdr:x>0.18421</cdr:x>
      <cdr:y>0.465</cdr:y>
    </cdr:to>
    <cdr:sp macro="" textlink="">
      <cdr:nvSpPr>
        <cdr:cNvPr id="2" name="TextBox 1"/>
        <cdr:cNvSpPr txBox="1"/>
      </cdr:nvSpPr>
      <cdr:spPr>
        <a:xfrm xmlns:a="http://schemas.openxmlformats.org/drawingml/2006/main">
          <a:off x="1066800" y="1752600"/>
          <a:ext cx="533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smtClean="0">
              <a:solidFill>
                <a:schemeClr val="tx1"/>
              </a:solidFill>
            </a:rPr>
            <a:t>  </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0.12281</cdr:x>
      <cdr:y>0.345</cdr:y>
    </cdr:from>
    <cdr:to>
      <cdr:x>0.18421</cdr:x>
      <cdr:y>0.465</cdr:y>
    </cdr:to>
    <cdr:sp macro="" textlink="">
      <cdr:nvSpPr>
        <cdr:cNvPr id="2" name="TextBox 1"/>
        <cdr:cNvSpPr txBox="1"/>
      </cdr:nvSpPr>
      <cdr:spPr>
        <a:xfrm xmlns:a="http://schemas.openxmlformats.org/drawingml/2006/main">
          <a:off x="1066800" y="1752600"/>
          <a:ext cx="533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smtClean="0">
              <a:solidFill>
                <a:schemeClr val="tx1"/>
              </a:solidFill>
            </a:rPr>
            <a:t>  </a:t>
          </a:r>
          <a:endParaRPr lang="en-US" sz="14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0A1B0144-CEAD-4AE1-9409-CC057B48EB11}" type="datetimeFigureOut">
              <a:rPr lang="en-US" smtClean="0"/>
              <a:t>04/24/2023</a:t>
            </a:fld>
            <a:endParaRPr lang="en-US" dirty="0"/>
          </a:p>
        </p:txBody>
      </p:sp>
      <p:sp>
        <p:nvSpPr>
          <p:cNvPr id="4" name="Footer Placeholder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70CD4A64-980E-4638-B4A0-37191DBCF74C}" type="slidenum">
              <a:rPr lang="en-US" smtClean="0"/>
              <a:t>‹#›</a:t>
            </a:fld>
            <a:endParaRPr lang="en-US" dirty="0"/>
          </a:p>
        </p:txBody>
      </p:sp>
    </p:spTree>
    <p:extLst>
      <p:ext uri="{BB962C8B-B14F-4D97-AF65-F5344CB8AC3E}">
        <p14:creationId xmlns:p14="http://schemas.microsoft.com/office/powerpoint/2010/main" val="1149869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7CA2E50-CD58-4ACB-AA81-FE04F20E4696}" type="datetimeFigureOut">
              <a:rPr lang="en-US" smtClean="0"/>
              <a:t>04/24/2023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B9A9AF5-7083-4D4C-8DBB-D654E37BE01F}" type="slidenum">
              <a:rPr lang="en-US" smtClean="0"/>
              <a:t>‹#›</a:t>
            </a:fld>
            <a:endParaRPr lang="en-US"/>
          </a:p>
        </p:txBody>
      </p:sp>
    </p:spTree>
    <p:extLst>
      <p:ext uri="{BB962C8B-B14F-4D97-AF65-F5344CB8AC3E}">
        <p14:creationId xmlns:p14="http://schemas.microsoft.com/office/powerpoint/2010/main" val="37663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FD45CFA-35F0-43C0-91BD-C39E48B442DA}" type="slidenum">
              <a:rPr lang="en-US" altLang="en-US"/>
              <a:pPr/>
              <a:t>‹#›</a:t>
            </a:fld>
            <a:endParaRPr lang="en-US" altLang="en-US" dirty="0"/>
          </a:p>
        </p:txBody>
      </p:sp>
    </p:spTree>
    <p:extLst>
      <p:ext uri="{BB962C8B-B14F-4D97-AF65-F5344CB8AC3E}">
        <p14:creationId xmlns:p14="http://schemas.microsoft.com/office/powerpoint/2010/main" val="333807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E34A242-2C83-4178-9804-BFDDB34F5A90}" type="slidenum">
              <a:rPr lang="en-US" altLang="en-US"/>
              <a:pPr/>
              <a:t>‹#›</a:t>
            </a:fld>
            <a:endParaRPr lang="en-US" altLang="en-US" dirty="0"/>
          </a:p>
        </p:txBody>
      </p:sp>
    </p:spTree>
    <p:extLst>
      <p:ext uri="{BB962C8B-B14F-4D97-AF65-F5344CB8AC3E}">
        <p14:creationId xmlns:p14="http://schemas.microsoft.com/office/powerpoint/2010/main" val="351817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6B9E320-1588-4E9D-A170-900EFFF4ED19}" type="slidenum">
              <a:rPr lang="en-US" altLang="en-US"/>
              <a:pPr/>
              <a:t>‹#›</a:t>
            </a:fld>
            <a:endParaRPr lang="en-US" altLang="en-US" dirty="0"/>
          </a:p>
        </p:txBody>
      </p:sp>
    </p:spTree>
    <p:extLst>
      <p:ext uri="{BB962C8B-B14F-4D97-AF65-F5344CB8AC3E}">
        <p14:creationId xmlns:p14="http://schemas.microsoft.com/office/powerpoint/2010/main" val="308049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D4F839D-C24D-47A8-A3FD-ADDC5DCDD4CA}" type="slidenum">
              <a:rPr lang="en-US" altLang="en-US"/>
              <a:pPr/>
              <a:t>‹#›</a:t>
            </a:fld>
            <a:endParaRPr lang="en-US" altLang="en-US" dirty="0"/>
          </a:p>
        </p:txBody>
      </p:sp>
    </p:spTree>
    <p:extLst>
      <p:ext uri="{BB962C8B-B14F-4D97-AF65-F5344CB8AC3E}">
        <p14:creationId xmlns:p14="http://schemas.microsoft.com/office/powerpoint/2010/main" val="157547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F290D60-4ED1-44CC-82AD-E502103BF100}" type="slidenum">
              <a:rPr lang="en-US" altLang="en-US"/>
              <a:pPr/>
              <a:t>‹#›</a:t>
            </a:fld>
            <a:endParaRPr lang="en-US" altLang="en-US" dirty="0"/>
          </a:p>
        </p:txBody>
      </p:sp>
    </p:spTree>
    <p:extLst>
      <p:ext uri="{BB962C8B-B14F-4D97-AF65-F5344CB8AC3E}">
        <p14:creationId xmlns:p14="http://schemas.microsoft.com/office/powerpoint/2010/main" val="302712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525E30D-CDD5-4338-8FB1-EF7AA14F9A73}" type="slidenum">
              <a:rPr lang="en-US" altLang="en-US"/>
              <a:pPr/>
              <a:t>‹#›</a:t>
            </a:fld>
            <a:endParaRPr lang="en-US" altLang="en-US" dirty="0"/>
          </a:p>
        </p:txBody>
      </p:sp>
    </p:spTree>
    <p:extLst>
      <p:ext uri="{BB962C8B-B14F-4D97-AF65-F5344CB8AC3E}">
        <p14:creationId xmlns:p14="http://schemas.microsoft.com/office/powerpoint/2010/main" val="56710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8AEFAAA-DEAD-458D-801A-E1A08C4852FB}" type="slidenum">
              <a:rPr lang="en-US" altLang="en-US"/>
              <a:pPr/>
              <a:t>‹#›</a:t>
            </a:fld>
            <a:endParaRPr lang="en-US" altLang="en-US" dirty="0"/>
          </a:p>
        </p:txBody>
      </p:sp>
    </p:spTree>
    <p:extLst>
      <p:ext uri="{BB962C8B-B14F-4D97-AF65-F5344CB8AC3E}">
        <p14:creationId xmlns:p14="http://schemas.microsoft.com/office/powerpoint/2010/main" val="341517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A70E45F-9BAE-4A4C-BDF6-B911DAFC02F4}" type="slidenum">
              <a:rPr lang="en-US" altLang="en-US"/>
              <a:pPr/>
              <a:t>‹#›</a:t>
            </a:fld>
            <a:endParaRPr lang="en-US" altLang="en-US" dirty="0"/>
          </a:p>
        </p:txBody>
      </p:sp>
    </p:spTree>
    <p:extLst>
      <p:ext uri="{BB962C8B-B14F-4D97-AF65-F5344CB8AC3E}">
        <p14:creationId xmlns:p14="http://schemas.microsoft.com/office/powerpoint/2010/main" val="2516749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C9A4CB6-63F6-4D00-A6D6-188E1CB98AAE}" type="slidenum">
              <a:rPr lang="en-US" altLang="en-US"/>
              <a:pPr/>
              <a:t>‹#›</a:t>
            </a:fld>
            <a:endParaRPr lang="en-US" altLang="en-US" dirty="0"/>
          </a:p>
        </p:txBody>
      </p:sp>
    </p:spTree>
    <p:extLst>
      <p:ext uri="{BB962C8B-B14F-4D97-AF65-F5344CB8AC3E}">
        <p14:creationId xmlns:p14="http://schemas.microsoft.com/office/powerpoint/2010/main" val="259170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84D80EDD-333D-47B0-BAB3-53E497A7B3A5}" type="slidenum">
              <a:rPr lang="en-US" altLang="en-US"/>
              <a:pPr/>
              <a:t>‹#›</a:t>
            </a:fld>
            <a:endParaRPr lang="en-US" altLang="en-US" dirty="0"/>
          </a:p>
        </p:txBody>
      </p:sp>
    </p:spTree>
    <p:extLst>
      <p:ext uri="{BB962C8B-B14F-4D97-AF65-F5344CB8AC3E}">
        <p14:creationId xmlns:p14="http://schemas.microsoft.com/office/powerpoint/2010/main" val="73505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76493EB-D883-46A8-98D8-97004ED0043B}" type="slidenum">
              <a:rPr lang="en-US" altLang="en-US"/>
              <a:pPr/>
              <a:t>‹#›</a:t>
            </a:fld>
            <a:endParaRPr lang="en-US" altLang="en-US" dirty="0"/>
          </a:p>
        </p:txBody>
      </p:sp>
    </p:spTree>
    <p:extLst>
      <p:ext uri="{BB962C8B-B14F-4D97-AF65-F5344CB8AC3E}">
        <p14:creationId xmlns:p14="http://schemas.microsoft.com/office/powerpoint/2010/main" val="207456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66155D8-5AC6-4CD6-966E-00E2F9D6DC82}" type="slidenum">
              <a:rPr lang="en-US" altLang="en-US"/>
              <a:pPr/>
              <a:t>‹#›</a:t>
            </a:fld>
            <a:endParaRPr lang="en-US" altLang="en-US" dirty="0"/>
          </a:p>
        </p:txBody>
      </p:sp>
    </p:spTree>
    <p:extLst>
      <p:ext uri="{BB962C8B-B14F-4D97-AF65-F5344CB8AC3E}">
        <p14:creationId xmlns:p14="http://schemas.microsoft.com/office/powerpoint/2010/main" val="127598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49730EA-F1DE-4EC8-AF3B-724C038A0837}" type="slidenum">
              <a:rPr lang="en-US" altLang="en-US"/>
              <a:pPr/>
              <a:t>‹#›</a:t>
            </a:fld>
            <a:endParaRPr lang="en-US" altLang="en-US" dirty="0"/>
          </a:p>
        </p:txBody>
      </p:sp>
    </p:spTree>
    <p:extLst>
      <p:ext uri="{BB962C8B-B14F-4D97-AF65-F5344CB8AC3E}">
        <p14:creationId xmlns:p14="http://schemas.microsoft.com/office/powerpoint/2010/main" val="3166247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BD63D5-6129-4331-A827-565FDC9F5233}" type="slidenum">
              <a:rPr lang="en-US" altLang="en-US"/>
              <a:pPr/>
              <a:t>‹#›</a:t>
            </a:fld>
            <a:endParaRPr lang="en-US" altLang="en-US" dirty="0"/>
          </a:p>
        </p:txBody>
      </p:sp>
    </p:spTree>
    <p:extLst>
      <p:ext uri="{BB962C8B-B14F-4D97-AF65-F5344CB8AC3E}">
        <p14:creationId xmlns:p14="http://schemas.microsoft.com/office/powerpoint/2010/main" val="423634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3BDF5D7-1070-4944-95FD-2CC85D57CFC9}" type="slidenum">
              <a:rPr lang="en-US" altLang="en-US"/>
              <a:pPr/>
              <a:t>‹#›</a:t>
            </a:fld>
            <a:endParaRPr lang="en-US" altLang="en-US" dirty="0"/>
          </a:p>
        </p:txBody>
      </p:sp>
    </p:spTree>
    <p:extLst>
      <p:ext uri="{BB962C8B-B14F-4D97-AF65-F5344CB8AC3E}">
        <p14:creationId xmlns:p14="http://schemas.microsoft.com/office/powerpoint/2010/main" val="3142217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B6C5842-139C-466A-8A90-409F007ECE68}" type="slidenum">
              <a:rPr lang="en-US" altLang="en-US"/>
              <a:pPr/>
              <a:t>‹#›</a:t>
            </a:fld>
            <a:endParaRPr lang="en-US" altLang="en-US" dirty="0"/>
          </a:p>
        </p:txBody>
      </p:sp>
    </p:spTree>
    <p:extLst>
      <p:ext uri="{BB962C8B-B14F-4D97-AF65-F5344CB8AC3E}">
        <p14:creationId xmlns:p14="http://schemas.microsoft.com/office/powerpoint/2010/main" val="2283256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BE8013E-7268-4D33-8133-22C601E8B1A7}" type="slidenum">
              <a:rPr lang="en-US" altLang="en-US"/>
              <a:pPr/>
              <a:t>‹#›</a:t>
            </a:fld>
            <a:endParaRPr lang="en-US" altLang="en-US" dirty="0"/>
          </a:p>
        </p:txBody>
      </p:sp>
    </p:spTree>
    <p:extLst>
      <p:ext uri="{BB962C8B-B14F-4D97-AF65-F5344CB8AC3E}">
        <p14:creationId xmlns:p14="http://schemas.microsoft.com/office/powerpoint/2010/main" val="3579959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13AFC83-61C4-4FFF-A86E-51930FE636D4}" type="slidenum">
              <a:rPr lang="en-US" altLang="en-US"/>
              <a:pPr/>
              <a:t>‹#›</a:t>
            </a:fld>
            <a:endParaRPr lang="en-US" altLang="en-US" dirty="0"/>
          </a:p>
        </p:txBody>
      </p:sp>
    </p:spTree>
    <p:extLst>
      <p:ext uri="{BB962C8B-B14F-4D97-AF65-F5344CB8AC3E}">
        <p14:creationId xmlns:p14="http://schemas.microsoft.com/office/powerpoint/2010/main" val="2357139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F5230DE-82F8-41B7-8CAE-1CE00874BBBD}" type="slidenum">
              <a:rPr lang="en-US" altLang="en-US"/>
              <a:pPr/>
              <a:t>‹#›</a:t>
            </a:fld>
            <a:endParaRPr lang="en-US" altLang="en-US" dirty="0"/>
          </a:p>
        </p:txBody>
      </p:sp>
    </p:spTree>
    <p:extLst>
      <p:ext uri="{BB962C8B-B14F-4D97-AF65-F5344CB8AC3E}">
        <p14:creationId xmlns:p14="http://schemas.microsoft.com/office/powerpoint/2010/main" val="3522231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587BE080-8E45-4C0A-9445-E847A7F9BFDA}" type="slidenum">
              <a:rPr lang="en-US" altLang="en-US"/>
              <a:pPr/>
              <a:t>‹#›</a:t>
            </a:fld>
            <a:endParaRPr lang="en-US" altLang="en-US" dirty="0"/>
          </a:p>
        </p:txBody>
      </p:sp>
    </p:spTree>
    <p:extLst>
      <p:ext uri="{BB962C8B-B14F-4D97-AF65-F5344CB8AC3E}">
        <p14:creationId xmlns:p14="http://schemas.microsoft.com/office/powerpoint/2010/main" val="64114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C68A961-90B1-4734-ACF9-F29B8DFE10DF}" type="slidenum">
              <a:rPr lang="en-US" altLang="en-US"/>
              <a:pPr/>
              <a:t>‹#›</a:t>
            </a:fld>
            <a:endParaRPr lang="en-US" altLang="en-US" dirty="0"/>
          </a:p>
        </p:txBody>
      </p:sp>
    </p:spTree>
    <p:extLst>
      <p:ext uri="{BB962C8B-B14F-4D97-AF65-F5344CB8AC3E}">
        <p14:creationId xmlns:p14="http://schemas.microsoft.com/office/powerpoint/2010/main" val="3771437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C80B106A-8DD0-419F-B6B0-696347F70EFC}" type="slidenum">
              <a:rPr lang="en-US" altLang="en-US"/>
              <a:pPr/>
              <a:t>‹#›</a:t>
            </a:fld>
            <a:endParaRPr lang="en-US" altLang="en-US" dirty="0"/>
          </a:p>
        </p:txBody>
      </p:sp>
    </p:spTree>
    <p:extLst>
      <p:ext uri="{BB962C8B-B14F-4D97-AF65-F5344CB8AC3E}">
        <p14:creationId xmlns:p14="http://schemas.microsoft.com/office/powerpoint/2010/main" val="122233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ECF4535-1C92-4DF4-BC8D-FBE34532AD58}" type="slidenum">
              <a:rPr lang="en-US" altLang="en-US"/>
              <a:pPr/>
              <a:t>‹#›</a:t>
            </a:fld>
            <a:endParaRPr lang="en-US" altLang="en-US" dirty="0"/>
          </a:p>
        </p:txBody>
      </p:sp>
    </p:spTree>
    <p:extLst>
      <p:ext uri="{BB962C8B-B14F-4D97-AF65-F5344CB8AC3E}">
        <p14:creationId xmlns:p14="http://schemas.microsoft.com/office/powerpoint/2010/main" val="2254944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62AD308F-C230-4683-A0C1-34AD2ACE3B76}" type="slidenum">
              <a:rPr lang="en-US" altLang="en-US"/>
              <a:pPr/>
              <a:t>‹#›</a:t>
            </a:fld>
            <a:endParaRPr lang="en-US" altLang="en-US" dirty="0"/>
          </a:p>
        </p:txBody>
      </p:sp>
    </p:spTree>
    <p:extLst>
      <p:ext uri="{BB962C8B-B14F-4D97-AF65-F5344CB8AC3E}">
        <p14:creationId xmlns:p14="http://schemas.microsoft.com/office/powerpoint/2010/main" val="656633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1F57219-D8C3-4401-97BE-26E818160531}" type="slidenum">
              <a:rPr lang="en-US" altLang="en-US"/>
              <a:pPr/>
              <a:t>‹#›</a:t>
            </a:fld>
            <a:endParaRPr lang="en-US" altLang="en-US" dirty="0"/>
          </a:p>
        </p:txBody>
      </p:sp>
    </p:spTree>
    <p:extLst>
      <p:ext uri="{BB962C8B-B14F-4D97-AF65-F5344CB8AC3E}">
        <p14:creationId xmlns:p14="http://schemas.microsoft.com/office/powerpoint/2010/main" val="926505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D1479F2-A3D2-416A-BB64-EEB8437B54F3}" type="slidenum">
              <a:rPr lang="en-US" altLang="en-US"/>
              <a:pPr/>
              <a:t>‹#›</a:t>
            </a:fld>
            <a:endParaRPr lang="en-US" altLang="en-US" dirty="0"/>
          </a:p>
        </p:txBody>
      </p:sp>
    </p:spTree>
    <p:extLst>
      <p:ext uri="{BB962C8B-B14F-4D97-AF65-F5344CB8AC3E}">
        <p14:creationId xmlns:p14="http://schemas.microsoft.com/office/powerpoint/2010/main" val="2064986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DF43A35-AFA9-4405-BC01-832488688BB1}" type="slidenum">
              <a:rPr lang="en-US" altLang="en-US"/>
              <a:pPr/>
              <a:t>‹#›</a:t>
            </a:fld>
            <a:endParaRPr lang="en-US" altLang="en-US" dirty="0"/>
          </a:p>
        </p:txBody>
      </p:sp>
    </p:spTree>
    <p:extLst>
      <p:ext uri="{BB962C8B-B14F-4D97-AF65-F5344CB8AC3E}">
        <p14:creationId xmlns:p14="http://schemas.microsoft.com/office/powerpoint/2010/main" val="2698691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2403C5E-BACC-4555-838E-48B94DD0E286}" type="slidenum">
              <a:rPr lang="en-US" altLang="en-US"/>
              <a:pPr/>
              <a:t>‹#›</a:t>
            </a:fld>
            <a:endParaRPr lang="en-US" altLang="en-US" dirty="0"/>
          </a:p>
        </p:txBody>
      </p:sp>
    </p:spTree>
    <p:extLst>
      <p:ext uri="{BB962C8B-B14F-4D97-AF65-F5344CB8AC3E}">
        <p14:creationId xmlns:p14="http://schemas.microsoft.com/office/powerpoint/2010/main" val="2391300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6DE2831-1697-4716-A6F1-EF21AA987822}" type="slidenum">
              <a:rPr lang="en-US" altLang="en-US"/>
              <a:pPr/>
              <a:t>‹#›</a:t>
            </a:fld>
            <a:endParaRPr lang="en-US" altLang="en-US" dirty="0"/>
          </a:p>
        </p:txBody>
      </p:sp>
    </p:spTree>
    <p:extLst>
      <p:ext uri="{BB962C8B-B14F-4D97-AF65-F5344CB8AC3E}">
        <p14:creationId xmlns:p14="http://schemas.microsoft.com/office/powerpoint/2010/main" val="2084010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74F2639-F372-470B-B809-07B70EB2814B}" type="slidenum">
              <a:rPr lang="en-US" altLang="en-US"/>
              <a:pPr/>
              <a:t>‹#›</a:t>
            </a:fld>
            <a:endParaRPr lang="en-US" altLang="en-US" dirty="0"/>
          </a:p>
        </p:txBody>
      </p:sp>
    </p:spTree>
    <p:extLst>
      <p:ext uri="{BB962C8B-B14F-4D97-AF65-F5344CB8AC3E}">
        <p14:creationId xmlns:p14="http://schemas.microsoft.com/office/powerpoint/2010/main" val="2901916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E769496-79CF-4201-A6C5-9701EDF13E5E}" type="slidenum">
              <a:rPr lang="en-US" altLang="en-US"/>
              <a:pPr/>
              <a:t>‹#›</a:t>
            </a:fld>
            <a:endParaRPr lang="en-US" altLang="en-US" dirty="0"/>
          </a:p>
        </p:txBody>
      </p:sp>
    </p:spTree>
    <p:extLst>
      <p:ext uri="{BB962C8B-B14F-4D97-AF65-F5344CB8AC3E}">
        <p14:creationId xmlns:p14="http://schemas.microsoft.com/office/powerpoint/2010/main" val="188319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9A7584D-5059-48F0-AC81-9D2718DED917}" type="slidenum">
              <a:rPr lang="en-US" altLang="en-US"/>
              <a:pPr/>
              <a:t>‹#›</a:t>
            </a:fld>
            <a:endParaRPr lang="en-US" altLang="en-US" dirty="0"/>
          </a:p>
        </p:txBody>
      </p:sp>
    </p:spTree>
    <p:extLst>
      <p:ext uri="{BB962C8B-B14F-4D97-AF65-F5344CB8AC3E}">
        <p14:creationId xmlns:p14="http://schemas.microsoft.com/office/powerpoint/2010/main" val="1662659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79B83D74-5898-4EBB-BF43-9EA9C83CCFD1}" type="slidenum">
              <a:rPr lang="en-US" altLang="en-US"/>
              <a:pPr/>
              <a:t>‹#›</a:t>
            </a:fld>
            <a:endParaRPr lang="en-US" altLang="en-US" dirty="0"/>
          </a:p>
        </p:txBody>
      </p:sp>
    </p:spTree>
    <p:extLst>
      <p:ext uri="{BB962C8B-B14F-4D97-AF65-F5344CB8AC3E}">
        <p14:creationId xmlns:p14="http://schemas.microsoft.com/office/powerpoint/2010/main" val="30940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2817424-69CF-4E7A-853C-705BFE7A579E}" type="slidenum">
              <a:rPr lang="en-US" altLang="en-US"/>
              <a:pPr/>
              <a:t>‹#›</a:t>
            </a:fld>
            <a:endParaRPr lang="en-US" altLang="en-US" dirty="0"/>
          </a:p>
        </p:txBody>
      </p:sp>
    </p:spTree>
    <p:extLst>
      <p:ext uri="{BB962C8B-B14F-4D97-AF65-F5344CB8AC3E}">
        <p14:creationId xmlns:p14="http://schemas.microsoft.com/office/powerpoint/2010/main" val="4151669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CC5D99A4-D99A-47A9-AEC2-7EB8A35EB46A}" type="slidenum">
              <a:rPr lang="en-US" altLang="en-US"/>
              <a:pPr/>
              <a:t>‹#›</a:t>
            </a:fld>
            <a:endParaRPr lang="en-US" altLang="en-US" dirty="0"/>
          </a:p>
        </p:txBody>
      </p:sp>
    </p:spTree>
    <p:extLst>
      <p:ext uri="{BB962C8B-B14F-4D97-AF65-F5344CB8AC3E}">
        <p14:creationId xmlns:p14="http://schemas.microsoft.com/office/powerpoint/2010/main" val="10553241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6020428-C1F4-4991-9B1B-C5216140ABD4}" type="slidenum">
              <a:rPr lang="en-US" altLang="en-US"/>
              <a:pPr/>
              <a:t>‹#›</a:t>
            </a:fld>
            <a:endParaRPr lang="en-US" altLang="en-US" dirty="0"/>
          </a:p>
        </p:txBody>
      </p:sp>
    </p:spTree>
    <p:extLst>
      <p:ext uri="{BB962C8B-B14F-4D97-AF65-F5344CB8AC3E}">
        <p14:creationId xmlns:p14="http://schemas.microsoft.com/office/powerpoint/2010/main" val="3540495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8C10810-48B3-44FD-9B73-6AD8C5B3D4D6}" type="slidenum">
              <a:rPr lang="en-US" altLang="en-US"/>
              <a:pPr/>
              <a:t>‹#›</a:t>
            </a:fld>
            <a:endParaRPr lang="en-US" altLang="en-US" dirty="0"/>
          </a:p>
        </p:txBody>
      </p:sp>
    </p:spTree>
    <p:extLst>
      <p:ext uri="{BB962C8B-B14F-4D97-AF65-F5344CB8AC3E}">
        <p14:creationId xmlns:p14="http://schemas.microsoft.com/office/powerpoint/2010/main" val="322635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2D93353-3F2F-4122-9B83-4C17F467F201}" type="slidenum">
              <a:rPr lang="en-US" altLang="en-US"/>
              <a:pPr/>
              <a:t>‹#›</a:t>
            </a:fld>
            <a:endParaRPr lang="en-US" altLang="en-US" dirty="0"/>
          </a:p>
        </p:txBody>
      </p:sp>
    </p:spTree>
    <p:extLst>
      <p:ext uri="{BB962C8B-B14F-4D97-AF65-F5344CB8AC3E}">
        <p14:creationId xmlns:p14="http://schemas.microsoft.com/office/powerpoint/2010/main" val="1941760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FFDD686-8124-40AA-9C22-02814CB440C2}" type="slidenum">
              <a:rPr lang="en-US" altLang="en-US"/>
              <a:pPr/>
              <a:t>‹#›</a:t>
            </a:fld>
            <a:endParaRPr lang="en-US" altLang="en-US" dirty="0"/>
          </a:p>
        </p:txBody>
      </p:sp>
    </p:spTree>
    <p:extLst>
      <p:ext uri="{BB962C8B-B14F-4D97-AF65-F5344CB8AC3E}">
        <p14:creationId xmlns:p14="http://schemas.microsoft.com/office/powerpoint/2010/main" val="504989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07B4400-CFB2-4729-B177-A5479F70D223}" type="slidenum">
              <a:rPr lang="en-US" altLang="en-US"/>
              <a:pPr/>
              <a:t>‹#›</a:t>
            </a:fld>
            <a:endParaRPr lang="en-US" altLang="en-US" dirty="0"/>
          </a:p>
        </p:txBody>
      </p:sp>
    </p:spTree>
    <p:extLst>
      <p:ext uri="{BB962C8B-B14F-4D97-AF65-F5344CB8AC3E}">
        <p14:creationId xmlns:p14="http://schemas.microsoft.com/office/powerpoint/2010/main" val="12657736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5B6DC6F-9A0D-4FF4-AD48-8F6BF57F5512}" type="slidenum">
              <a:rPr lang="en-US" altLang="en-US"/>
              <a:pPr/>
              <a:t>‹#›</a:t>
            </a:fld>
            <a:endParaRPr lang="en-US" altLang="en-US" dirty="0"/>
          </a:p>
        </p:txBody>
      </p:sp>
    </p:spTree>
    <p:extLst>
      <p:ext uri="{BB962C8B-B14F-4D97-AF65-F5344CB8AC3E}">
        <p14:creationId xmlns:p14="http://schemas.microsoft.com/office/powerpoint/2010/main" val="3423701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29A50F6-601B-4135-912F-455FDD16C079}" type="slidenum">
              <a:rPr lang="en-US" altLang="en-US"/>
              <a:pPr/>
              <a:t>‹#›</a:t>
            </a:fld>
            <a:endParaRPr lang="en-US" altLang="en-US" dirty="0"/>
          </a:p>
        </p:txBody>
      </p:sp>
    </p:spTree>
    <p:extLst>
      <p:ext uri="{BB962C8B-B14F-4D97-AF65-F5344CB8AC3E}">
        <p14:creationId xmlns:p14="http://schemas.microsoft.com/office/powerpoint/2010/main" val="252157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868BA02-DF3F-4C13-B203-919BDE778A76}" type="slidenum">
              <a:rPr lang="en-US" altLang="en-US"/>
              <a:pPr/>
              <a:t>‹#›</a:t>
            </a:fld>
            <a:endParaRPr lang="en-US" altLang="en-US" dirty="0"/>
          </a:p>
        </p:txBody>
      </p:sp>
    </p:spTree>
    <p:extLst>
      <p:ext uri="{BB962C8B-B14F-4D97-AF65-F5344CB8AC3E}">
        <p14:creationId xmlns:p14="http://schemas.microsoft.com/office/powerpoint/2010/main" val="2797355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CBB1AB8B-5D0E-44CD-BCF9-26CF475331DF}" type="slidenum">
              <a:rPr lang="en-US" altLang="en-US"/>
              <a:pPr/>
              <a:t>‹#›</a:t>
            </a:fld>
            <a:endParaRPr lang="en-US" altLang="en-US" dirty="0"/>
          </a:p>
        </p:txBody>
      </p:sp>
    </p:spTree>
    <p:extLst>
      <p:ext uri="{BB962C8B-B14F-4D97-AF65-F5344CB8AC3E}">
        <p14:creationId xmlns:p14="http://schemas.microsoft.com/office/powerpoint/2010/main" val="95135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606C906-E018-4A16-B2F2-19B5E9769CC8}" type="slidenum">
              <a:rPr lang="en-US" altLang="en-US"/>
              <a:pPr/>
              <a:t>‹#›</a:t>
            </a:fld>
            <a:endParaRPr lang="en-US" altLang="en-US" dirty="0"/>
          </a:p>
        </p:txBody>
      </p:sp>
    </p:spTree>
    <p:extLst>
      <p:ext uri="{BB962C8B-B14F-4D97-AF65-F5344CB8AC3E}">
        <p14:creationId xmlns:p14="http://schemas.microsoft.com/office/powerpoint/2010/main" val="586405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02E63CF-FF5A-46E4-912C-7BF5767F74A4}" type="slidenum">
              <a:rPr lang="en-US" altLang="en-US"/>
              <a:pPr/>
              <a:t>‹#›</a:t>
            </a:fld>
            <a:endParaRPr lang="en-US" altLang="en-US" dirty="0"/>
          </a:p>
        </p:txBody>
      </p:sp>
    </p:spTree>
    <p:extLst>
      <p:ext uri="{BB962C8B-B14F-4D97-AF65-F5344CB8AC3E}">
        <p14:creationId xmlns:p14="http://schemas.microsoft.com/office/powerpoint/2010/main" val="109434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7682EC2B-4FFB-4457-BF9E-433790BEBA07}" type="slidenum">
              <a:rPr lang="en-US" altLang="en-US"/>
              <a:pPr/>
              <a:t>‹#›</a:t>
            </a:fld>
            <a:endParaRPr lang="en-US" altLang="en-US" dirty="0"/>
          </a:p>
        </p:txBody>
      </p:sp>
    </p:spTree>
    <p:extLst>
      <p:ext uri="{BB962C8B-B14F-4D97-AF65-F5344CB8AC3E}">
        <p14:creationId xmlns:p14="http://schemas.microsoft.com/office/powerpoint/2010/main" val="3387153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C003D92-DEE5-41F5-ADC1-1DC94E8BAC1E}" type="slidenum">
              <a:rPr lang="en-US" altLang="en-US"/>
              <a:pPr/>
              <a:t>‹#›</a:t>
            </a:fld>
            <a:endParaRPr lang="en-US" altLang="en-US" dirty="0"/>
          </a:p>
        </p:txBody>
      </p:sp>
    </p:spTree>
    <p:extLst>
      <p:ext uri="{BB962C8B-B14F-4D97-AF65-F5344CB8AC3E}">
        <p14:creationId xmlns:p14="http://schemas.microsoft.com/office/powerpoint/2010/main" val="636667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04A1041-D1B1-4C31-A67F-5D3400782493}" type="slidenum">
              <a:rPr lang="en-US" altLang="en-US"/>
              <a:pPr/>
              <a:t>‹#›</a:t>
            </a:fld>
            <a:endParaRPr lang="en-US" altLang="en-US" dirty="0"/>
          </a:p>
        </p:txBody>
      </p:sp>
    </p:spTree>
    <p:extLst>
      <p:ext uri="{BB962C8B-B14F-4D97-AF65-F5344CB8AC3E}">
        <p14:creationId xmlns:p14="http://schemas.microsoft.com/office/powerpoint/2010/main" val="2367530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7027954-6ACC-4FFD-AA2F-992C5B7DE35B}" type="slidenum">
              <a:rPr lang="en-US" altLang="en-US"/>
              <a:pPr/>
              <a:t>‹#›</a:t>
            </a:fld>
            <a:endParaRPr lang="en-US" altLang="en-US" dirty="0"/>
          </a:p>
        </p:txBody>
      </p:sp>
    </p:spTree>
    <p:extLst>
      <p:ext uri="{BB962C8B-B14F-4D97-AF65-F5344CB8AC3E}">
        <p14:creationId xmlns:p14="http://schemas.microsoft.com/office/powerpoint/2010/main" val="1979606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9A31501-9251-4C3E-94C6-1477FEE46E14}" type="slidenum">
              <a:rPr lang="en-US" altLang="en-US"/>
              <a:pPr/>
              <a:t>‹#›</a:t>
            </a:fld>
            <a:endParaRPr lang="en-US" altLang="en-US" dirty="0"/>
          </a:p>
        </p:txBody>
      </p:sp>
    </p:spTree>
    <p:extLst>
      <p:ext uri="{BB962C8B-B14F-4D97-AF65-F5344CB8AC3E}">
        <p14:creationId xmlns:p14="http://schemas.microsoft.com/office/powerpoint/2010/main" val="1353553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F7F185C-0864-43BA-BEA7-9B5107ECC760}" type="slidenum">
              <a:rPr lang="en-US" altLang="en-US"/>
              <a:pPr/>
              <a:t>‹#›</a:t>
            </a:fld>
            <a:endParaRPr lang="en-US" altLang="en-US" dirty="0"/>
          </a:p>
        </p:txBody>
      </p:sp>
    </p:spTree>
    <p:extLst>
      <p:ext uri="{BB962C8B-B14F-4D97-AF65-F5344CB8AC3E}">
        <p14:creationId xmlns:p14="http://schemas.microsoft.com/office/powerpoint/2010/main" val="1473757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5A65952-F622-40A9-8D3F-F57D8C87F7C3}" type="slidenum">
              <a:rPr lang="en-US" altLang="en-US"/>
              <a:pPr/>
              <a:t>‹#›</a:t>
            </a:fld>
            <a:endParaRPr lang="en-US" altLang="en-US" dirty="0"/>
          </a:p>
        </p:txBody>
      </p:sp>
    </p:spTree>
    <p:extLst>
      <p:ext uri="{BB962C8B-B14F-4D97-AF65-F5344CB8AC3E}">
        <p14:creationId xmlns:p14="http://schemas.microsoft.com/office/powerpoint/2010/main" val="4033545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490D431-BBC7-493E-BCE6-779B7688B256}" type="slidenum">
              <a:rPr lang="en-US" altLang="en-US"/>
              <a:pPr/>
              <a:t>‹#›</a:t>
            </a:fld>
            <a:endParaRPr lang="en-US" altLang="en-US" dirty="0"/>
          </a:p>
        </p:txBody>
      </p:sp>
    </p:spTree>
    <p:extLst>
      <p:ext uri="{BB962C8B-B14F-4D97-AF65-F5344CB8AC3E}">
        <p14:creationId xmlns:p14="http://schemas.microsoft.com/office/powerpoint/2010/main" val="2924198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325AD04-7EB8-4EA0-BB52-FDC70CA8BCE3}" type="slidenum">
              <a:rPr lang="en-US" altLang="en-US"/>
              <a:pPr/>
              <a:t>‹#›</a:t>
            </a:fld>
            <a:endParaRPr lang="en-US" altLang="en-US" dirty="0"/>
          </a:p>
        </p:txBody>
      </p:sp>
    </p:spTree>
    <p:extLst>
      <p:ext uri="{BB962C8B-B14F-4D97-AF65-F5344CB8AC3E}">
        <p14:creationId xmlns:p14="http://schemas.microsoft.com/office/powerpoint/2010/main" val="306688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A0C575D8-CA70-4975-B94B-7B332D89B20B}" type="slidenum">
              <a:rPr lang="en-US" altLang="en-US"/>
              <a:pPr/>
              <a:t>‹#›</a:t>
            </a:fld>
            <a:endParaRPr lang="en-US" altLang="en-US" dirty="0"/>
          </a:p>
        </p:txBody>
      </p:sp>
    </p:spTree>
    <p:extLst>
      <p:ext uri="{BB962C8B-B14F-4D97-AF65-F5344CB8AC3E}">
        <p14:creationId xmlns:p14="http://schemas.microsoft.com/office/powerpoint/2010/main" val="4201316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F8E9C35-4807-4525-ADE6-FBC19C88361A}" type="slidenum">
              <a:rPr lang="en-US" altLang="en-US"/>
              <a:pPr/>
              <a:t>‹#›</a:t>
            </a:fld>
            <a:endParaRPr lang="en-US" altLang="en-US" dirty="0"/>
          </a:p>
        </p:txBody>
      </p:sp>
    </p:spTree>
    <p:extLst>
      <p:ext uri="{BB962C8B-B14F-4D97-AF65-F5344CB8AC3E}">
        <p14:creationId xmlns:p14="http://schemas.microsoft.com/office/powerpoint/2010/main" val="25531455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B539D9F-135F-437E-B814-AD9A3F5297B7}" type="slidenum">
              <a:rPr lang="en-US" altLang="en-US"/>
              <a:pPr/>
              <a:t>‹#›</a:t>
            </a:fld>
            <a:endParaRPr lang="en-US" altLang="en-US" dirty="0"/>
          </a:p>
        </p:txBody>
      </p:sp>
    </p:spTree>
    <p:extLst>
      <p:ext uri="{BB962C8B-B14F-4D97-AF65-F5344CB8AC3E}">
        <p14:creationId xmlns:p14="http://schemas.microsoft.com/office/powerpoint/2010/main" val="723129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DEFB771-A81C-4DF0-B994-0939213654D7}" type="slidenum">
              <a:rPr lang="en-US" altLang="en-US"/>
              <a:pPr/>
              <a:t>‹#›</a:t>
            </a:fld>
            <a:endParaRPr lang="en-US" altLang="en-US" dirty="0"/>
          </a:p>
        </p:txBody>
      </p:sp>
    </p:spTree>
    <p:extLst>
      <p:ext uri="{BB962C8B-B14F-4D97-AF65-F5344CB8AC3E}">
        <p14:creationId xmlns:p14="http://schemas.microsoft.com/office/powerpoint/2010/main" val="3995715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2E8F506-A4DB-46E3-98C9-A9217968A6D7}" type="slidenum">
              <a:rPr lang="en-US" altLang="en-US"/>
              <a:pPr/>
              <a:t>‹#›</a:t>
            </a:fld>
            <a:endParaRPr lang="en-US" altLang="en-US" dirty="0"/>
          </a:p>
        </p:txBody>
      </p:sp>
    </p:spTree>
    <p:extLst>
      <p:ext uri="{BB962C8B-B14F-4D97-AF65-F5344CB8AC3E}">
        <p14:creationId xmlns:p14="http://schemas.microsoft.com/office/powerpoint/2010/main" val="999371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3367F65-2D31-45BB-A169-7A2C0E1F007F}" type="slidenum">
              <a:rPr lang="en-US" altLang="en-US"/>
              <a:pPr/>
              <a:t>‹#›</a:t>
            </a:fld>
            <a:endParaRPr lang="en-US" altLang="en-US" dirty="0"/>
          </a:p>
        </p:txBody>
      </p:sp>
    </p:spTree>
    <p:extLst>
      <p:ext uri="{BB962C8B-B14F-4D97-AF65-F5344CB8AC3E}">
        <p14:creationId xmlns:p14="http://schemas.microsoft.com/office/powerpoint/2010/main" val="91683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726BAD4-099B-4592-A887-6C247B6017AA}" type="slidenum">
              <a:rPr lang="en-US" altLang="en-US"/>
              <a:pPr/>
              <a:t>‹#›</a:t>
            </a:fld>
            <a:endParaRPr lang="en-US" altLang="en-US" dirty="0"/>
          </a:p>
        </p:txBody>
      </p:sp>
    </p:spTree>
    <p:extLst>
      <p:ext uri="{BB962C8B-B14F-4D97-AF65-F5344CB8AC3E}">
        <p14:creationId xmlns:p14="http://schemas.microsoft.com/office/powerpoint/2010/main" val="3621324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0D477C2-9EFE-4CAC-9A11-C053D8BFA6FB}" type="slidenum">
              <a:rPr lang="en-US" altLang="en-US"/>
              <a:pPr/>
              <a:t>‹#›</a:t>
            </a:fld>
            <a:endParaRPr lang="en-US" altLang="en-US" dirty="0"/>
          </a:p>
        </p:txBody>
      </p:sp>
    </p:spTree>
    <p:extLst>
      <p:ext uri="{BB962C8B-B14F-4D97-AF65-F5344CB8AC3E}">
        <p14:creationId xmlns:p14="http://schemas.microsoft.com/office/powerpoint/2010/main" val="3217074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2373F6-922C-4C36-9D39-A120B9B0AFCC}" type="slidenum">
              <a:rPr lang="en-US" altLang="en-US"/>
              <a:pPr/>
              <a:t>‹#›</a:t>
            </a:fld>
            <a:endParaRPr lang="en-US" altLang="en-US" dirty="0"/>
          </a:p>
        </p:txBody>
      </p:sp>
    </p:spTree>
    <p:extLst>
      <p:ext uri="{BB962C8B-B14F-4D97-AF65-F5344CB8AC3E}">
        <p14:creationId xmlns:p14="http://schemas.microsoft.com/office/powerpoint/2010/main" val="3555220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2A42C48-E377-45E9-B2E5-399543552C22}" type="slidenum">
              <a:rPr lang="en-US" altLang="en-US"/>
              <a:pPr/>
              <a:t>‹#›</a:t>
            </a:fld>
            <a:endParaRPr lang="en-US" altLang="en-US" dirty="0"/>
          </a:p>
        </p:txBody>
      </p:sp>
    </p:spTree>
    <p:extLst>
      <p:ext uri="{BB962C8B-B14F-4D97-AF65-F5344CB8AC3E}">
        <p14:creationId xmlns:p14="http://schemas.microsoft.com/office/powerpoint/2010/main" val="4040655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FB13178-096E-44AE-B958-F812143A4A90}" type="slidenum">
              <a:rPr lang="en-US" altLang="en-US"/>
              <a:pPr/>
              <a:t>‹#›</a:t>
            </a:fld>
            <a:endParaRPr lang="en-US" altLang="en-US" dirty="0"/>
          </a:p>
        </p:txBody>
      </p:sp>
    </p:spTree>
    <p:extLst>
      <p:ext uri="{BB962C8B-B14F-4D97-AF65-F5344CB8AC3E}">
        <p14:creationId xmlns:p14="http://schemas.microsoft.com/office/powerpoint/2010/main" val="373282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08ED4CED-4B88-4ADC-92A3-5B7734FA42E7}" type="slidenum">
              <a:rPr lang="en-US" altLang="en-US"/>
              <a:pPr/>
              <a:t>‹#›</a:t>
            </a:fld>
            <a:endParaRPr lang="en-US" altLang="en-US" dirty="0"/>
          </a:p>
        </p:txBody>
      </p:sp>
    </p:spTree>
    <p:extLst>
      <p:ext uri="{BB962C8B-B14F-4D97-AF65-F5344CB8AC3E}">
        <p14:creationId xmlns:p14="http://schemas.microsoft.com/office/powerpoint/2010/main" val="1016052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2A94B89-80FC-4303-B065-BE0DE164D3C3}" type="slidenum">
              <a:rPr lang="en-US" altLang="en-US"/>
              <a:pPr/>
              <a:t>‹#›</a:t>
            </a:fld>
            <a:endParaRPr lang="en-US" altLang="en-US" dirty="0"/>
          </a:p>
        </p:txBody>
      </p:sp>
    </p:spTree>
    <p:extLst>
      <p:ext uri="{BB962C8B-B14F-4D97-AF65-F5344CB8AC3E}">
        <p14:creationId xmlns:p14="http://schemas.microsoft.com/office/powerpoint/2010/main" val="3253305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AD22F75D-F131-440A-ACEA-ED78543ED90A}" type="slidenum">
              <a:rPr lang="en-US" altLang="en-US"/>
              <a:pPr/>
              <a:t>‹#›</a:t>
            </a:fld>
            <a:endParaRPr lang="en-US" altLang="en-US" dirty="0"/>
          </a:p>
        </p:txBody>
      </p:sp>
    </p:spTree>
    <p:extLst>
      <p:ext uri="{BB962C8B-B14F-4D97-AF65-F5344CB8AC3E}">
        <p14:creationId xmlns:p14="http://schemas.microsoft.com/office/powerpoint/2010/main" val="2379589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D979B9D0-5CCF-46BB-9B04-6C468816D4D5}" type="slidenum">
              <a:rPr lang="en-US" altLang="en-US"/>
              <a:pPr/>
              <a:t>‹#›</a:t>
            </a:fld>
            <a:endParaRPr lang="en-US" altLang="en-US" dirty="0"/>
          </a:p>
        </p:txBody>
      </p:sp>
    </p:spTree>
    <p:extLst>
      <p:ext uri="{BB962C8B-B14F-4D97-AF65-F5344CB8AC3E}">
        <p14:creationId xmlns:p14="http://schemas.microsoft.com/office/powerpoint/2010/main" val="4014028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BBC7A0A-04D8-4B27-89EE-CAAFD9F947F0}" type="slidenum">
              <a:rPr lang="en-US" altLang="en-US"/>
              <a:pPr/>
              <a:t>‹#›</a:t>
            </a:fld>
            <a:endParaRPr lang="en-US" altLang="en-US" dirty="0"/>
          </a:p>
        </p:txBody>
      </p:sp>
    </p:spTree>
    <p:extLst>
      <p:ext uri="{BB962C8B-B14F-4D97-AF65-F5344CB8AC3E}">
        <p14:creationId xmlns:p14="http://schemas.microsoft.com/office/powerpoint/2010/main" val="2572900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F5F21447-FCAB-4B85-A983-BFF13CCC0FD7}" type="slidenum">
              <a:rPr lang="en-US" altLang="en-US"/>
              <a:pPr/>
              <a:t>‹#›</a:t>
            </a:fld>
            <a:endParaRPr lang="en-US" altLang="en-US" dirty="0"/>
          </a:p>
        </p:txBody>
      </p:sp>
    </p:spTree>
    <p:extLst>
      <p:ext uri="{BB962C8B-B14F-4D97-AF65-F5344CB8AC3E}">
        <p14:creationId xmlns:p14="http://schemas.microsoft.com/office/powerpoint/2010/main" val="3190029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6BEF2E3-2D8F-4950-BEB4-606CA47B03FF}" type="slidenum">
              <a:rPr lang="en-US" altLang="en-US"/>
              <a:pPr/>
              <a:t>‹#›</a:t>
            </a:fld>
            <a:endParaRPr lang="en-US" altLang="en-US" dirty="0"/>
          </a:p>
        </p:txBody>
      </p:sp>
    </p:spTree>
    <p:extLst>
      <p:ext uri="{BB962C8B-B14F-4D97-AF65-F5344CB8AC3E}">
        <p14:creationId xmlns:p14="http://schemas.microsoft.com/office/powerpoint/2010/main" val="2443907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896421D-F3E6-4F5C-B760-A513A9A3EC56}" type="slidenum">
              <a:rPr lang="en-US" altLang="en-US"/>
              <a:pPr/>
              <a:t>‹#›</a:t>
            </a:fld>
            <a:endParaRPr lang="en-US" altLang="en-US" dirty="0"/>
          </a:p>
        </p:txBody>
      </p:sp>
    </p:spTree>
    <p:extLst>
      <p:ext uri="{BB962C8B-B14F-4D97-AF65-F5344CB8AC3E}">
        <p14:creationId xmlns:p14="http://schemas.microsoft.com/office/powerpoint/2010/main" val="3917257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B3B019D-06CB-4E12-9AB4-1577BC55F770}" type="slidenum">
              <a:rPr lang="en-US" altLang="en-US"/>
              <a:pPr/>
              <a:t>‹#›</a:t>
            </a:fld>
            <a:endParaRPr lang="en-US" altLang="en-US" dirty="0"/>
          </a:p>
        </p:txBody>
      </p:sp>
    </p:spTree>
    <p:extLst>
      <p:ext uri="{BB962C8B-B14F-4D97-AF65-F5344CB8AC3E}">
        <p14:creationId xmlns:p14="http://schemas.microsoft.com/office/powerpoint/2010/main" val="11633455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E1BE6ED-8148-46E9-94BA-DC09A1D3658D}" type="slidenum">
              <a:rPr lang="en-US" altLang="en-US"/>
              <a:pPr/>
              <a:t>‹#›</a:t>
            </a:fld>
            <a:endParaRPr lang="en-US" altLang="en-US" dirty="0"/>
          </a:p>
        </p:txBody>
      </p:sp>
    </p:spTree>
    <p:extLst>
      <p:ext uri="{BB962C8B-B14F-4D97-AF65-F5344CB8AC3E}">
        <p14:creationId xmlns:p14="http://schemas.microsoft.com/office/powerpoint/2010/main" val="2035786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AF7879C-982A-43BF-9E52-FCD026F282EC}" type="slidenum">
              <a:rPr lang="en-US" altLang="en-US"/>
              <a:pPr/>
              <a:t>‹#›</a:t>
            </a:fld>
            <a:endParaRPr lang="en-US" altLang="en-US" dirty="0"/>
          </a:p>
        </p:txBody>
      </p:sp>
    </p:spTree>
    <p:extLst>
      <p:ext uri="{BB962C8B-B14F-4D97-AF65-F5344CB8AC3E}">
        <p14:creationId xmlns:p14="http://schemas.microsoft.com/office/powerpoint/2010/main" val="394949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62262D9-5682-4FA3-87A6-C586713A39AD}" type="slidenum">
              <a:rPr lang="en-US" altLang="en-US"/>
              <a:pPr/>
              <a:t>‹#›</a:t>
            </a:fld>
            <a:endParaRPr lang="en-US" altLang="en-US" dirty="0"/>
          </a:p>
        </p:txBody>
      </p:sp>
    </p:spTree>
    <p:extLst>
      <p:ext uri="{BB962C8B-B14F-4D97-AF65-F5344CB8AC3E}">
        <p14:creationId xmlns:p14="http://schemas.microsoft.com/office/powerpoint/2010/main" val="989813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D0C29A4-EA12-4C73-8499-E5C685104CD8}" type="slidenum">
              <a:rPr lang="en-US" altLang="en-US"/>
              <a:pPr/>
              <a:t>‹#›</a:t>
            </a:fld>
            <a:endParaRPr lang="en-US" altLang="en-US" dirty="0"/>
          </a:p>
        </p:txBody>
      </p:sp>
    </p:spTree>
    <p:extLst>
      <p:ext uri="{BB962C8B-B14F-4D97-AF65-F5344CB8AC3E}">
        <p14:creationId xmlns:p14="http://schemas.microsoft.com/office/powerpoint/2010/main" val="800252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8"/>
            <a:ext cx="4038600" cy="4525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A849C38B-FCE6-4F65-8914-434AD58C1418}" type="slidenum">
              <a:rPr lang="en-US" altLang="en-US"/>
              <a:pPr/>
              <a:t>‹#›</a:t>
            </a:fld>
            <a:endParaRPr lang="en-US" altLang="en-US" dirty="0"/>
          </a:p>
        </p:txBody>
      </p:sp>
    </p:spTree>
    <p:extLst>
      <p:ext uri="{BB962C8B-B14F-4D97-AF65-F5344CB8AC3E}">
        <p14:creationId xmlns:p14="http://schemas.microsoft.com/office/powerpoint/2010/main" val="26530770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DF3F0780-FF7A-4DA5-A166-8E929A7E4B73}" type="slidenum">
              <a:rPr lang="en-US" altLang="en-US"/>
              <a:pPr/>
              <a:t>‹#›</a:t>
            </a:fld>
            <a:endParaRPr lang="en-US" altLang="en-US" dirty="0"/>
          </a:p>
        </p:txBody>
      </p:sp>
    </p:spTree>
    <p:extLst>
      <p:ext uri="{BB962C8B-B14F-4D97-AF65-F5344CB8AC3E}">
        <p14:creationId xmlns:p14="http://schemas.microsoft.com/office/powerpoint/2010/main" val="3990497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C2614FDB-CFDD-4F21-AB19-7774CE88A7B5}" type="slidenum">
              <a:rPr lang="en-US" altLang="en-US"/>
              <a:pPr/>
              <a:t>‹#›</a:t>
            </a:fld>
            <a:endParaRPr lang="en-US" altLang="en-US" dirty="0"/>
          </a:p>
        </p:txBody>
      </p:sp>
    </p:spTree>
    <p:extLst>
      <p:ext uri="{BB962C8B-B14F-4D97-AF65-F5344CB8AC3E}">
        <p14:creationId xmlns:p14="http://schemas.microsoft.com/office/powerpoint/2010/main" val="27521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F58EB924-6177-4265-BA17-5A18BD25935C}" type="slidenum">
              <a:rPr lang="en-US" altLang="en-US"/>
              <a:pPr/>
              <a:t>‹#›</a:t>
            </a:fld>
            <a:endParaRPr lang="en-US" altLang="en-US" dirty="0"/>
          </a:p>
        </p:txBody>
      </p:sp>
    </p:spTree>
    <p:extLst>
      <p:ext uri="{BB962C8B-B14F-4D97-AF65-F5344CB8AC3E}">
        <p14:creationId xmlns:p14="http://schemas.microsoft.com/office/powerpoint/2010/main" val="570634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9101EB1-B014-4877-A9D7-49CC4F837D0E}" type="slidenum">
              <a:rPr lang="en-US" altLang="en-US"/>
              <a:pPr/>
              <a:t>‹#›</a:t>
            </a:fld>
            <a:endParaRPr lang="en-US" altLang="en-US" dirty="0"/>
          </a:p>
        </p:txBody>
      </p:sp>
    </p:spTree>
    <p:extLst>
      <p:ext uri="{BB962C8B-B14F-4D97-AF65-F5344CB8AC3E}">
        <p14:creationId xmlns:p14="http://schemas.microsoft.com/office/powerpoint/2010/main" val="40556747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D9A5657-C16E-46CD-B00A-C85F091B1098}" type="slidenum">
              <a:rPr lang="en-US" altLang="en-US"/>
              <a:pPr/>
              <a:t>‹#›</a:t>
            </a:fld>
            <a:endParaRPr lang="en-US" altLang="en-US" dirty="0"/>
          </a:p>
        </p:txBody>
      </p:sp>
    </p:spTree>
    <p:extLst>
      <p:ext uri="{BB962C8B-B14F-4D97-AF65-F5344CB8AC3E}">
        <p14:creationId xmlns:p14="http://schemas.microsoft.com/office/powerpoint/2010/main" val="1385720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1994F89-9646-4827-8BF8-03D821857B79}" type="slidenum">
              <a:rPr lang="en-US" altLang="en-US"/>
              <a:pPr/>
              <a:t>‹#›</a:t>
            </a:fld>
            <a:endParaRPr lang="en-US" altLang="en-US" dirty="0"/>
          </a:p>
        </p:txBody>
      </p:sp>
    </p:spTree>
    <p:extLst>
      <p:ext uri="{BB962C8B-B14F-4D97-AF65-F5344CB8AC3E}">
        <p14:creationId xmlns:p14="http://schemas.microsoft.com/office/powerpoint/2010/main" val="3317486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22F5199-1ACB-43D4-84F3-70177E904953}" type="slidenum">
              <a:rPr lang="en-US" altLang="en-US"/>
              <a:pPr/>
              <a:t>‹#›</a:t>
            </a:fld>
            <a:endParaRPr lang="en-US" altLang="en-US" dirty="0"/>
          </a:p>
        </p:txBody>
      </p:sp>
    </p:spTree>
    <p:extLst>
      <p:ext uri="{BB962C8B-B14F-4D97-AF65-F5344CB8AC3E}">
        <p14:creationId xmlns:p14="http://schemas.microsoft.com/office/powerpoint/2010/main" val="7511093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CBB4608-C0A0-4258-93B7-8371AFDB2B63}" type="slidenum">
              <a:rPr lang="en-US" altLang="en-US"/>
              <a:pPr/>
              <a:t>‹#›</a:t>
            </a:fld>
            <a:endParaRPr lang="en-US" altLang="en-US" dirty="0"/>
          </a:p>
        </p:txBody>
      </p:sp>
    </p:spTree>
    <p:extLst>
      <p:ext uri="{BB962C8B-B14F-4D97-AF65-F5344CB8AC3E}">
        <p14:creationId xmlns:p14="http://schemas.microsoft.com/office/powerpoint/2010/main" val="350864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C2382D36-1C16-42E9-BA10-8C8244634DB1}" type="slidenum">
              <a:rPr lang="en-US" altLang="en-US"/>
              <a:pPr/>
              <a:t>‹#›</a:t>
            </a:fld>
            <a:endParaRPr lang="en-US" altLang="en-US" dirty="0"/>
          </a:p>
        </p:txBody>
      </p:sp>
    </p:spTree>
    <p:extLst>
      <p:ext uri="{BB962C8B-B14F-4D97-AF65-F5344CB8AC3E}">
        <p14:creationId xmlns:p14="http://schemas.microsoft.com/office/powerpoint/2010/main" val="1529392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814C05B-8C37-4D84-9E6C-1C61E4DD2A8D}" type="slidenum">
              <a:rPr lang="en-US" altLang="en-US"/>
              <a:pPr/>
              <a:t>‹#›</a:t>
            </a:fld>
            <a:endParaRPr lang="en-US" altLang="en-US" dirty="0"/>
          </a:p>
        </p:txBody>
      </p:sp>
    </p:spTree>
    <p:extLst>
      <p:ext uri="{BB962C8B-B14F-4D97-AF65-F5344CB8AC3E}">
        <p14:creationId xmlns:p14="http://schemas.microsoft.com/office/powerpoint/2010/main" val="40159332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EF67B81-AC78-4310-8878-02D093B050A0}" type="slidenum">
              <a:rPr lang="en-US" altLang="en-US"/>
              <a:pPr/>
              <a:t>‹#›</a:t>
            </a:fld>
            <a:endParaRPr lang="en-US" altLang="en-US" dirty="0"/>
          </a:p>
        </p:txBody>
      </p:sp>
    </p:spTree>
    <p:extLst>
      <p:ext uri="{BB962C8B-B14F-4D97-AF65-F5344CB8AC3E}">
        <p14:creationId xmlns:p14="http://schemas.microsoft.com/office/powerpoint/2010/main" val="6038556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95600"/>
            <a:ext cx="4038600" cy="323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FCBD94A-FC35-4569-A2B5-C94BF64F2870}" type="slidenum">
              <a:rPr lang="en-US" altLang="en-US"/>
              <a:pPr/>
              <a:t>‹#›</a:t>
            </a:fld>
            <a:endParaRPr lang="en-US" altLang="en-US" dirty="0"/>
          </a:p>
        </p:txBody>
      </p:sp>
    </p:spTree>
    <p:extLst>
      <p:ext uri="{BB962C8B-B14F-4D97-AF65-F5344CB8AC3E}">
        <p14:creationId xmlns:p14="http://schemas.microsoft.com/office/powerpoint/2010/main" val="18033309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4A333E96-9205-45A8-875F-47370C36B463}" type="slidenum">
              <a:rPr lang="en-US" altLang="en-US"/>
              <a:pPr/>
              <a:t>‹#›</a:t>
            </a:fld>
            <a:endParaRPr lang="en-US" altLang="en-US" dirty="0"/>
          </a:p>
        </p:txBody>
      </p:sp>
    </p:spTree>
    <p:extLst>
      <p:ext uri="{BB962C8B-B14F-4D97-AF65-F5344CB8AC3E}">
        <p14:creationId xmlns:p14="http://schemas.microsoft.com/office/powerpoint/2010/main" val="524107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5A42C52C-6F91-4514-B23C-44C8FABF9000}" type="slidenum">
              <a:rPr lang="en-US" altLang="en-US"/>
              <a:pPr/>
              <a:t>‹#›</a:t>
            </a:fld>
            <a:endParaRPr lang="en-US" altLang="en-US" dirty="0"/>
          </a:p>
        </p:txBody>
      </p:sp>
    </p:spTree>
    <p:extLst>
      <p:ext uri="{BB962C8B-B14F-4D97-AF65-F5344CB8AC3E}">
        <p14:creationId xmlns:p14="http://schemas.microsoft.com/office/powerpoint/2010/main" val="4128468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3B87F89D-08D0-4212-BD0E-8679353CDC10}" type="slidenum">
              <a:rPr lang="en-US" altLang="en-US"/>
              <a:pPr/>
              <a:t>‹#›</a:t>
            </a:fld>
            <a:endParaRPr lang="en-US" altLang="en-US" dirty="0"/>
          </a:p>
        </p:txBody>
      </p:sp>
    </p:spTree>
    <p:extLst>
      <p:ext uri="{BB962C8B-B14F-4D97-AF65-F5344CB8AC3E}">
        <p14:creationId xmlns:p14="http://schemas.microsoft.com/office/powerpoint/2010/main" val="1577943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A1B79BD-E36C-41B4-8FA7-5F65E8878D43}" type="slidenum">
              <a:rPr lang="en-US" altLang="en-US"/>
              <a:pPr/>
              <a:t>‹#›</a:t>
            </a:fld>
            <a:endParaRPr lang="en-US" altLang="en-US" dirty="0"/>
          </a:p>
        </p:txBody>
      </p:sp>
    </p:spTree>
    <p:extLst>
      <p:ext uri="{BB962C8B-B14F-4D97-AF65-F5344CB8AC3E}">
        <p14:creationId xmlns:p14="http://schemas.microsoft.com/office/powerpoint/2010/main" val="2406027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9AC701A-9C10-4B95-8407-926C807B8D8D}" type="slidenum">
              <a:rPr lang="en-US" altLang="en-US"/>
              <a:pPr/>
              <a:t>‹#›</a:t>
            </a:fld>
            <a:endParaRPr lang="en-US" altLang="en-US" dirty="0"/>
          </a:p>
        </p:txBody>
      </p:sp>
    </p:spTree>
    <p:extLst>
      <p:ext uri="{BB962C8B-B14F-4D97-AF65-F5344CB8AC3E}">
        <p14:creationId xmlns:p14="http://schemas.microsoft.com/office/powerpoint/2010/main" val="29466061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E7E38B4-5C50-4025-B6F5-AFF1A9754339}" type="slidenum">
              <a:rPr lang="en-US" altLang="en-US"/>
              <a:pPr/>
              <a:t>‹#›</a:t>
            </a:fld>
            <a:endParaRPr lang="en-US" altLang="en-US" dirty="0"/>
          </a:p>
        </p:txBody>
      </p:sp>
    </p:spTree>
    <p:extLst>
      <p:ext uri="{BB962C8B-B14F-4D97-AF65-F5344CB8AC3E}">
        <p14:creationId xmlns:p14="http://schemas.microsoft.com/office/powerpoint/2010/main" val="40671967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30D663E-8D65-430A-9963-7F0238300DA7}" type="slidenum">
              <a:rPr lang="en-US" altLang="en-US"/>
              <a:pPr/>
              <a:t>‹#›</a:t>
            </a:fld>
            <a:endParaRPr lang="en-US" altLang="en-US" dirty="0"/>
          </a:p>
        </p:txBody>
      </p:sp>
    </p:spTree>
    <p:extLst>
      <p:ext uri="{BB962C8B-B14F-4D97-AF65-F5344CB8AC3E}">
        <p14:creationId xmlns:p14="http://schemas.microsoft.com/office/powerpoint/2010/main" val="227906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9FF949-C1DC-4CEB-872C-31FB4A070DEF}"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CEAEC3-9CE6-4D74-8CC7-692C11F9DC9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76D150-51C1-47C9-BA08-4D405EDE055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1C86F26-5158-4835-B722-340857B906CD}"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8CAAEED-0528-4305-A858-CD01648B493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BFB5A3-0345-4A7E-AE74-A0F4DFB4018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70B5E9-C1B7-4C7C-A3F7-A47C5CBEE97B}" type="slidenum">
              <a:rPr lang="en-US" altLang="en-US"/>
              <a:pPr/>
              <a:t>‹#›</a:t>
            </a:fld>
            <a:endParaRPr lang="en-US" altLang="en-US" dirty="0"/>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7224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B9FF99-BF71-4EAC-8E85-331E5FAA733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2895600"/>
            <a:ext cx="82296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47D91B9-7CFC-460C-ACAA-B68DF9F76DF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ctr" rtl="0" fontAlgn="base">
        <a:spcBef>
          <a:spcPct val="20000"/>
        </a:spcBef>
        <a:spcAft>
          <a:spcPct val="0"/>
        </a:spcAft>
        <a:buChar char="•"/>
        <a:defRPr sz="3200" kern="1200">
          <a:solidFill>
            <a:schemeClr val="tx1"/>
          </a:solidFill>
          <a:latin typeface="+mn-lt"/>
          <a:ea typeface="+mn-ea"/>
          <a:cs typeface="+mn-cs"/>
        </a:defRPr>
      </a:lvl1pPr>
      <a:lvl2pPr marL="742950" indent="-285750" algn="ctr" rtl="0" fontAlgn="base">
        <a:spcBef>
          <a:spcPct val="20000"/>
        </a:spcBef>
        <a:spcAft>
          <a:spcPct val="0"/>
        </a:spcAft>
        <a:buChar char="–"/>
        <a:defRPr sz="2800" kern="1200">
          <a:solidFill>
            <a:schemeClr val="tx1"/>
          </a:solidFill>
          <a:latin typeface="+mn-lt"/>
          <a:ea typeface="+mn-ea"/>
          <a:cs typeface="+mn-cs"/>
        </a:defRPr>
      </a:lvl2pPr>
      <a:lvl3pPr marL="1143000" indent="-228600" algn="ctr" rtl="0" fontAlgn="base">
        <a:spcBef>
          <a:spcPct val="20000"/>
        </a:spcBef>
        <a:spcAft>
          <a:spcPct val="0"/>
        </a:spcAft>
        <a:buChar char="•"/>
        <a:defRPr sz="2400" kern="1200">
          <a:solidFill>
            <a:schemeClr val="tx1"/>
          </a:solidFill>
          <a:latin typeface="+mn-lt"/>
          <a:ea typeface="+mn-ea"/>
          <a:cs typeface="+mn-cs"/>
        </a:defRPr>
      </a:lvl3pPr>
      <a:lvl4pPr marL="1600200" indent="-228600" algn="ctr" rtl="0" fontAlgn="base">
        <a:spcBef>
          <a:spcPct val="20000"/>
        </a:spcBef>
        <a:spcAft>
          <a:spcPct val="0"/>
        </a:spcAft>
        <a:buChar char="–"/>
        <a:defRPr sz="2000" kern="1200">
          <a:solidFill>
            <a:schemeClr val="tx1"/>
          </a:solidFill>
          <a:latin typeface="+mn-lt"/>
          <a:ea typeface="+mn-ea"/>
          <a:cs typeface="+mn-cs"/>
        </a:defRPr>
      </a:lvl4pPr>
      <a:lvl5pPr marL="2057400" indent="-228600" algn="ctr"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web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lstStyle/>
          <a:p>
            <a:r>
              <a:rPr lang="en-US" sz="4900" b="1" dirty="0" smtClean="0">
                <a:solidFill>
                  <a:srgbClr val="002060"/>
                </a:solidFill>
                <a:latin typeface="Perpetua" panose="02020502060401020303" pitchFamily="18" charset="0"/>
              </a:rPr>
              <a:t>2023 Home Care Conference</a:t>
            </a:r>
            <a:endParaRPr lang="en-US" sz="4900" b="1" dirty="0">
              <a:solidFill>
                <a:srgbClr val="002060"/>
              </a:solidFill>
              <a:latin typeface="Perpetua" panose="02020502060401020303" pitchFamily="18" charset="0"/>
            </a:endParaRPr>
          </a:p>
        </p:txBody>
      </p:sp>
      <p:sp>
        <p:nvSpPr>
          <p:cNvPr id="3" name="Content Placeholder 2"/>
          <p:cNvSpPr>
            <a:spLocks noGrp="1"/>
          </p:cNvSpPr>
          <p:nvPr>
            <p:ph idx="1"/>
          </p:nvPr>
        </p:nvSpPr>
        <p:spPr>
          <a:xfrm>
            <a:off x="228601" y="1600201"/>
            <a:ext cx="8610600" cy="1600200"/>
          </a:xfrm>
        </p:spPr>
        <p:txBody>
          <a:bodyPr/>
          <a:lstStyle/>
          <a:p>
            <a:pPr marL="0" indent="0" algn="ctr">
              <a:spcBef>
                <a:spcPts val="0"/>
              </a:spcBef>
              <a:buNone/>
            </a:pPr>
            <a:r>
              <a:rPr lang="en-US" sz="3100" b="1" dirty="0" smtClean="0">
                <a:solidFill>
                  <a:srgbClr val="002060"/>
                </a:solidFill>
                <a:latin typeface="Perpetua" panose="02020502060401020303" pitchFamily="18" charset="0"/>
              </a:rPr>
              <a:t>Bureau of Home Care &amp; Rehabilitative Standards </a:t>
            </a:r>
          </a:p>
          <a:p>
            <a:pPr marL="0" indent="0" algn="ctr">
              <a:spcBef>
                <a:spcPts val="0"/>
              </a:spcBef>
              <a:buNone/>
            </a:pPr>
            <a:r>
              <a:rPr lang="en-US" sz="3100" b="1" dirty="0" smtClean="0">
                <a:solidFill>
                  <a:srgbClr val="002060"/>
                </a:solidFill>
                <a:latin typeface="Perpetua" panose="02020502060401020303" pitchFamily="18" charset="0"/>
              </a:rPr>
              <a:t>Michael Fields, RN, Bureau Administrator</a:t>
            </a:r>
            <a:endParaRPr lang="en-US" sz="3100" b="1" dirty="0">
              <a:solidFill>
                <a:srgbClr val="002060"/>
              </a:solidFill>
              <a:latin typeface="Perpetua" panose="02020502060401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307771"/>
            <a:ext cx="4572000" cy="4572000"/>
          </a:xfrm>
          <a:prstGeom prst="rect">
            <a:avLst/>
          </a:prstGeom>
        </p:spPr>
      </p:pic>
    </p:spTree>
    <p:extLst>
      <p:ext uri="{BB962C8B-B14F-4D97-AF65-F5344CB8AC3E}">
        <p14:creationId xmlns:p14="http://schemas.microsoft.com/office/powerpoint/2010/main" val="263064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05800" cy="5493812"/>
          </a:xfrm>
          <a:prstGeom prst="rect">
            <a:avLst/>
          </a:prstGeom>
          <a:noFill/>
        </p:spPr>
        <p:txBody>
          <a:bodyPr wrap="square" rtlCol="0">
            <a:spAutoFit/>
          </a:bodyPr>
          <a:lstStyle/>
          <a:p>
            <a:pPr algn="ctr"/>
            <a:r>
              <a:rPr lang="en-US" sz="2400" b="1" dirty="0">
                <a:latin typeface="Perpetua" panose="02020502060401020303" pitchFamily="18" charset="0"/>
              </a:rPr>
              <a:t>SURVEYOR GUIDE - TYPES OF HOME HEALTH </a:t>
            </a:r>
            <a:r>
              <a:rPr lang="en-US" sz="2400" b="1" dirty="0" smtClean="0">
                <a:latin typeface="Perpetua" panose="02020502060401020303" pitchFamily="18" charset="0"/>
              </a:rPr>
              <a:t>SURVEYS (cont</a:t>
            </a:r>
            <a:r>
              <a:rPr lang="en-US" sz="2400" b="1" dirty="0">
                <a:latin typeface="Perpetua" panose="02020502060401020303" pitchFamily="18" charset="0"/>
              </a:rPr>
              <a:t>.</a:t>
            </a:r>
            <a:r>
              <a:rPr lang="en-US" sz="2400" b="1" dirty="0" smtClean="0">
                <a:latin typeface="Perpetua" panose="02020502060401020303" pitchFamily="18" charset="0"/>
              </a:rPr>
              <a:t>)</a:t>
            </a:r>
            <a:endParaRPr lang="en-US" sz="2400" b="1" dirty="0">
              <a:latin typeface="Perpetua" panose="02020502060401020303" pitchFamily="18" charset="0"/>
            </a:endParaRPr>
          </a:p>
          <a:p>
            <a:endParaRPr lang="en-US" sz="2300" b="1" u="sng" dirty="0" smtClean="0"/>
          </a:p>
          <a:p>
            <a:endParaRPr lang="en-US" sz="800" dirty="0">
              <a:latin typeface="Perpetua" panose="02020502060401020303" pitchFamily="18" charset="0"/>
            </a:endParaRPr>
          </a:p>
          <a:p>
            <a:r>
              <a:rPr lang="en-US" sz="2400" b="1" u="sng" dirty="0">
                <a:latin typeface="Perpetua" panose="02020502060401020303" pitchFamily="18" charset="0"/>
              </a:rPr>
              <a:t>Complaint </a:t>
            </a:r>
            <a:r>
              <a:rPr lang="en-US" sz="2400" b="1" u="sng" dirty="0" smtClean="0">
                <a:latin typeface="Perpetua" panose="02020502060401020303" pitchFamily="18" charset="0"/>
              </a:rPr>
              <a:t>Survey:</a:t>
            </a:r>
            <a:r>
              <a:rPr lang="en-US" sz="2400" b="1" dirty="0" smtClean="0">
                <a:latin typeface="Perpetua" panose="02020502060401020303" pitchFamily="18" charset="0"/>
              </a:rPr>
              <a:t> </a:t>
            </a:r>
            <a:r>
              <a:rPr lang="en-US" sz="2400" dirty="0" smtClean="0">
                <a:latin typeface="Perpetua" panose="02020502060401020303" pitchFamily="18" charset="0"/>
              </a:rPr>
              <a:t>Looking </a:t>
            </a:r>
            <a:r>
              <a:rPr lang="en-US" sz="2400" dirty="0">
                <a:latin typeface="Perpetua" panose="02020502060401020303" pitchFamily="18" charset="0"/>
              </a:rPr>
              <a:t>at the regulatory issue (tags) that were </a:t>
            </a:r>
            <a:r>
              <a:rPr lang="en-US" sz="2400" dirty="0" smtClean="0">
                <a:latin typeface="Perpetua" panose="02020502060401020303" pitchFamily="18" charset="0"/>
              </a:rPr>
              <a:t>identified in </a:t>
            </a:r>
            <a:r>
              <a:rPr lang="en-US" sz="2400" dirty="0">
                <a:latin typeface="Perpetua" panose="02020502060401020303" pitchFamily="18" charset="0"/>
              </a:rPr>
              <a:t>the </a:t>
            </a:r>
            <a:r>
              <a:rPr lang="en-US" sz="2400" dirty="0" smtClean="0">
                <a:latin typeface="Perpetua" panose="02020502060401020303" pitchFamily="18" charset="0"/>
              </a:rPr>
              <a:t>complaint allegations. </a:t>
            </a:r>
            <a:r>
              <a:rPr lang="en-US" sz="2400" dirty="0">
                <a:latin typeface="Perpetua" panose="02020502060401020303" pitchFamily="18" charset="0"/>
              </a:rPr>
              <a:t>(A complaint survey always starts as an abbreviated survey). If an IJ jumps out in another CoP area, call your supervisor for guidance. </a:t>
            </a:r>
            <a:endParaRPr lang="en-US" sz="2400" dirty="0" smtClean="0">
              <a:latin typeface="Perpetua" panose="02020502060401020303" pitchFamily="18" charset="0"/>
            </a:endParaRPr>
          </a:p>
          <a:p>
            <a:endParaRPr lang="en-US" sz="2400" dirty="0" smtClean="0">
              <a:latin typeface="Perpetua" panose="02020502060401020303" pitchFamily="18" charset="0"/>
            </a:endParaRPr>
          </a:p>
          <a:p>
            <a:r>
              <a:rPr lang="en-US" sz="800" dirty="0">
                <a:latin typeface="Perpetua" panose="02020502060401020303" pitchFamily="18" charset="0"/>
              </a:rPr>
              <a:t>	</a:t>
            </a:r>
          </a:p>
          <a:p>
            <a:r>
              <a:rPr lang="en-US" sz="2400" b="1" u="sng" dirty="0">
                <a:latin typeface="Perpetua" panose="02020502060401020303" pitchFamily="18" charset="0"/>
              </a:rPr>
              <a:t>Validation </a:t>
            </a:r>
            <a:r>
              <a:rPr lang="en-US" sz="2400" b="1" u="sng" dirty="0" smtClean="0">
                <a:latin typeface="Perpetua" panose="02020502060401020303" pitchFamily="18" charset="0"/>
              </a:rPr>
              <a:t>Survey:</a:t>
            </a:r>
            <a:r>
              <a:rPr lang="en-US" sz="2400" b="1" dirty="0" smtClean="0">
                <a:latin typeface="Perpetua" panose="02020502060401020303" pitchFamily="18" charset="0"/>
              </a:rPr>
              <a:t> </a:t>
            </a:r>
            <a:r>
              <a:rPr lang="en-US" sz="2400" dirty="0" smtClean="0">
                <a:latin typeface="Perpetua" panose="02020502060401020303" pitchFamily="18" charset="0"/>
              </a:rPr>
              <a:t>CMS </a:t>
            </a:r>
            <a:r>
              <a:rPr lang="en-US" sz="2400" dirty="0">
                <a:latin typeface="Perpetua" panose="02020502060401020303" pitchFamily="18" charset="0"/>
              </a:rPr>
              <a:t>Regional office sends notice to SA (BHCRS) to complete a full survey after an AO completes a survey to ‘validate” the findings of the AO. This survey begins as a Standard Recertification Survey. (FYI: You must complete the number of home visits and record reviews from the SOM). If findings warrant, move to partial extended or extended. 	</a:t>
            </a:r>
          </a:p>
        </p:txBody>
      </p:sp>
    </p:spTree>
    <p:extLst>
      <p:ext uri="{BB962C8B-B14F-4D97-AF65-F5344CB8AC3E}">
        <p14:creationId xmlns:p14="http://schemas.microsoft.com/office/powerpoint/2010/main" val="429328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70" y="381000"/>
            <a:ext cx="8969829" cy="5755422"/>
          </a:xfrm>
          <a:prstGeom prst="rect">
            <a:avLst/>
          </a:prstGeom>
          <a:noFill/>
        </p:spPr>
        <p:txBody>
          <a:bodyPr wrap="square" rtlCol="0">
            <a:spAutoFit/>
          </a:bodyPr>
          <a:lstStyle/>
          <a:p>
            <a:r>
              <a:rPr lang="en-US" sz="3600" u="sng" dirty="0" smtClean="0">
                <a:solidFill>
                  <a:schemeClr val="tx2"/>
                </a:solidFill>
                <a:latin typeface="Perpetua" panose="02020502060401020303" pitchFamily="18" charset="0"/>
              </a:rPr>
              <a:t>Surveyor 101: survey process flow</a:t>
            </a:r>
          </a:p>
          <a:p>
            <a:pPr algn="ctr"/>
            <a:endParaRPr lang="en-US" u="sng" dirty="0" smtClean="0"/>
          </a:p>
          <a:p>
            <a:pPr marL="571500" indent="-571500">
              <a:buFont typeface="Arial" panose="020B0604020202020204" pitchFamily="34" charset="0"/>
              <a:buChar char="•"/>
            </a:pPr>
            <a:r>
              <a:rPr lang="en-US" sz="3200" dirty="0" smtClean="0">
                <a:latin typeface="Perpetua" panose="02020502060401020303" pitchFamily="18" charset="0"/>
              </a:rPr>
              <a:t>Pre-survey (offsite work).</a:t>
            </a:r>
          </a:p>
          <a:p>
            <a:pPr marL="571500" indent="-571500">
              <a:buFont typeface="Arial" panose="020B0604020202020204" pitchFamily="34" charset="0"/>
              <a:buChar char="•"/>
            </a:pPr>
            <a:endParaRPr lang="en-US" dirty="0" smtClean="0">
              <a:latin typeface="Perpetua" panose="02020502060401020303" pitchFamily="18" charset="0"/>
            </a:endParaRPr>
          </a:p>
          <a:p>
            <a:pPr marL="571500" indent="-571500">
              <a:buFont typeface="Arial" panose="020B0604020202020204" pitchFamily="34" charset="0"/>
              <a:buChar char="•"/>
            </a:pPr>
            <a:r>
              <a:rPr lang="en-US" sz="3200" dirty="0" smtClean="0">
                <a:latin typeface="Perpetua" panose="02020502060401020303" pitchFamily="18" charset="0"/>
              </a:rPr>
              <a:t>Entrance.</a:t>
            </a:r>
          </a:p>
          <a:p>
            <a:pPr marL="571500" indent="-571500">
              <a:buFont typeface="Arial" panose="020B0604020202020204" pitchFamily="34" charset="0"/>
              <a:buChar char="•"/>
            </a:pPr>
            <a:endParaRPr lang="en-US" dirty="0" smtClean="0">
              <a:latin typeface="Perpetua" panose="02020502060401020303" pitchFamily="18" charset="0"/>
            </a:endParaRPr>
          </a:p>
          <a:p>
            <a:pPr marL="571500" indent="-571500">
              <a:buFont typeface="Arial" panose="020B0604020202020204" pitchFamily="34" charset="0"/>
              <a:buChar char="•"/>
            </a:pPr>
            <a:r>
              <a:rPr lang="en-US" sz="3200" dirty="0" smtClean="0">
                <a:latin typeface="Perpetua" panose="02020502060401020303" pitchFamily="18" charset="0"/>
              </a:rPr>
              <a:t>Information gathering phase (chart reviews, home visits, interviews).</a:t>
            </a:r>
          </a:p>
          <a:p>
            <a:pPr marL="571500" indent="-571500">
              <a:buFont typeface="Arial" panose="020B0604020202020204" pitchFamily="34" charset="0"/>
              <a:buChar char="•"/>
            </a:pPr>
            <a:endParaRPr lang="en-US" dirty="0" smtClean="0">
              <a:latin typeface="Perpetua" panose="02020502060401020303" pitchFamily="18" charset="0"/>
            </a:endParaRPr>
          </a:p>
          <a:p>
            <a:pPr marL="571500" indent="-571500">
              <a:buFont typeface="Arial" panose="020B0604020202020204" pitchFamily="34" charset="0"/>
              <a:buChar char="•"/>
            </a:pPr>
            <a:r>
              <a:rPr lang="en-US" sz="3200" dirty="0" smtClean="0">
                <a:latin typeface="Perpetua" panose="02020502060401020303" pitchFamily="18" charset="0"/>
              </a:rPr>
              <a:t>Findings compiled and reviewed with the agency.</a:t>
            </a:r>
          </a:p>
          <a:p>
            <a:pPr marL="571500" indent="-571500">
              <a:buFont typeface="Arial" panose="020B0604020202020204" pitchFamily="34" charset="0"/>
              <a:buChar char="•"/>
            </a:pPr>
            <a:endParaRPr lang="en-US" dirty="0" smtClean="0">
              <a:latin typeface="Perpetua" panose="02020502060401020303" pitchFamily="18" charset="0"/>
            </a:endParaRPr>
          </a:p>
          <a:p>
            <a:pPr marL="571500" indent="-571500">
              <a:buFont typeface="Arial" panose="020B0604020202020204" pitchFamily="34" charset="0"/>
              <a:buChar char="•"/>
            </a:pPr>
            <a:r>
              <a:rPr lang="en-US" sz="3200" dirty="0" smtClean="0">
                <a:latin typeface="Perpetua" panose="02020502060401020303" pitchFamily="18" charset="0"/>
              </a:rPr>
              <a:t>Exit.</a:t>
            </a:r>
          </a:p>
          <a:p>
            <a:pPr marL="571500" indent="-571500">
              <a:buFont typeface="Arial" panose="020B0604020202020204" pitchFamily="34" charset="0"/>
              <a:buChar char="•"/>
            </a:pPr>
            <a:endParaRPr lang="en-US" dirty="0" smtClean="0">
              <a:latin typeface="Perpetua" panose="02020502060401020303" pitchFamily="18" charset="0"/>
            </a:endParaRPr>
          </a:p>
          <a:p>
            <a:pPr marL="571500" indent="-571500">
              <a:buFont typeface="Arial" panose="020B0604020202020204" pitchFamily="34" charset="0"/>
              <a:buChar char="•"/>
            </a:pPr>
            <a:r>
              <a:rPr lang="en-US" sz="3200" dirty="0" smtClean="0">
                <a:latin typeface="Perpetua" panose="02020502060401020303" pitchFamily="18" charset="0"/>
              </a:rPr>
              <a:t>Plan of correction / revisit.</a:t>
            </a:r>
            <a:endParaRPr lang="en-US" sz="3200" dirty="0">
              <a:latin typeface="Perpetua" panose="02020502060401020303" pitchFamily="18" charset="0"/>
            </a:endParaRPr>
          </a:p>
        </p:txBody>
      </p:sp>
    </p:spTree>
    <p:extLst>
      <p:ext uri="{BB962C8B-B14F-4D97-AF65-F5344CB8AC3E}">
        <p14:creationId xmlns:p14="http://schemas.microsoft.com/office/powerpoint/2010/main" val="95664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75113"/>
            <a:ext cx="8839200" cy="5307773"/>
          </a:xfrm>
          <a:prstGeom prst="rect">
            <a:avLst/>
          </a:prstGeom>
        </p:spPr>
      </p:pic>
    </p:spTree>
    <p:extLst>
      <p:ext uri="{BB962C8B-B14F-4D97-AF65-F5344CB8AC3E}">
        <p14:creationId xmlns:p14="http://schemas.microsoft.com/office/powerpoint/2010/main" val="565064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pty dumpty egg with king's men on white background Humpty dumpty egg with king's men on white background illustration humpty dumpty stock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172200" cy="5123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381000"/>
            <a:ext cx="7543800" cy="707886"/>
          </a:xfrm>
          <a:prstGeom prst="rect">
            <a:avLst/>
          </a:prstGeom>
          <a:noFill/>
        </p:spPr>
        <p:txBody>
          <a:bodyPr wrap="square" rtlCol="0">
            <a:spAutoFit/>
          </a:bodyPr>
          <a:lstStyle/>
          <a:p>
            <a:r>
              <a:rPr lang="en-US" sz="4000" b="1" dirty="0" smtClean="0">
                <a:latin typeface="Perpetua" panose="02020502060401020303" pitchFamily="18" charset="0"/>
              </a:rPr>
              <a:t>Trying to put the Pieces together</a:t>
            </a:r>
            <a:endParaRPr lang="en-US" sz="4000" b="1" dirty="0">
              <a:latin typeface="Perpetua" panose="02020502060401020303" pitchFamily="18" charset="0"/>
            </a:endParaRPr>
          </a:p>
        </p:txBody>
      </p:sp>
      <p:sp>
        <p:nvSpPr>
          <p:cNvPr id="3" name="TextBox 2"/>
          <p:cNvSpPr txBox="1"/>
          <p:nvPr/>
        </p:nvSpPr>
        <p:spPr>
          <a:xfrm rot="21384996">
            <a:off x="5649887" y="2302267"/>
            <a:ext cx="838200" cy="400110"/>
          </a:xfrm>
          <a:prstGeom prst="rect">
            <a:avLst/>
          </a:prstGeom>
          <a:noFill/>
        </p:spPr>
        <p:txBody>
          <a:bodyPr wrap="square" rtlCol="0">
            <a:spAutoFit/>
          </a:bodyPr>
          <a:lstStyle/>
          <a:p>
            <a:r>
              <a:rPr lang="en-US" sz="2000" b="1" dirty="0" smtClean="0"/>
              <a:t>Mike</a:t>
            </a:r>
            <a:endParaRPr lang="en-US" sz="2000" b="1" dirty="0"/>
          </a:p>
        </p:txBody>
      </p:sp>
      <p:sp>
        <p:nvSpPr>
          <p:cNvPr id="4" name="TextBox 3"/>
          <p:cNvSpPr txBox="1"/>
          <p:nvPr/>
        </p:nvSpPr>
        <p:spPr>
          <a:xfrm rot="1062309">
            <a:off x="2623500" y="1894483"/>
            <a:ext cx="990600" cy="369332"/>
          </a:xfrm>
          <a:prstGeom prst="rect">
            <a:avLst/>
          </a:prstGeom>
          <a:noFill/>
        </p:spPr>
        <p:txBody>
          <a:bodyPr wrap="square" rtlCol="0">
            <a:spAutoFit/>
          </a:bodyPr>
          <a:lstStyle/>
          <a:p>
            <a:r>
              <a:rPr lang="en-US" b="1" dirty="0" smtClean="0"/>
              <a:t>Robin</a:t>
            </a:r>
            <a:endParaRPr lang="en-US" b="1" dirty="0"/>
          </a:p>
        </p:txBody>
      </p:sp>
    </p:spTree>
    <p:extLst>
      <p:ext uri="{BB962C8B-B14F-4D97-AF65-F5344CB8AC3E}">
        <p14:creationId xmlns:p14="http://schemas.microsoft.com/office/powerpoint/2010/main" val="963531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b="1" dirty="0" smtClean="0">
                <a:latin typeface="Perpetua" panose="02020502060401020303" pitchFamily="18" charset="0"/>
              </a:rPr>
              <a:t>What a survey looks like</a:t>
            </a:r>
            <a:endParaRPr lang="en-US" b="1"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399"/>
            <a:ext cx="9144000" cy="4724401"/>
          </a:xfrm>
          <a:prstGeom prst="rect">
            <a:avLst/>
          </a:prstGeom>
        </p:spPr>
      </p:pic>
    </p:spTree>
    <p:extLst>
      <p:ext uri="{BB962C8B-B14F-4D97-AF65-F5344CB8AC3E}">
        <p14:creationId xmlns:p14="http://schemas.microsoft.com/office/powerpoint/2010/main" val="504765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74921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325562"/>
          </a:xfrm>
        </p:spPr>
        <p:txBody>
          <a:bodyPr/>
          <a:lstStyle/>
          <a:p>
            <a:r>
              <a:rPr lang="en-US" sz="9600" b="1" dirty="0" smtClean="0">
                <a:latin typeface="Perpetua" panose="02020502060401020303" pitchFamily="18" charset="0"/>
              </a:rPr>
              <a:t>Entrance</a:t>
            </a:r>
            <a:endParaRPr lang="en-US" sz="9600" b="1" dirty="0">
              <a:latin typeface="Perpetua" panose="02020502060401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752600"/>
            <a:ext cx="5437360" cy="35893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191000"/>
            <a:ext cx="2619375" cy="1743075"/>
          </a:xfrm>
          <a:prstGeom prst="rect">
            <a:avLst/>
          </a:prstGeom>
        </p:spPr>
      </p:pic>
      <p:sp>
        <p:nvSpPr>
          <p:cNvPr id="3" name="TextBox 2"/>
          <p:cNvSpPr txBox="1"/>
          <p:nvPr/>
        </p:nvSpPr>
        <p:spPr>
          <a:xfrm>
            <a:off x="4547404" y="5610909"/>
            <a:ext cx="3962400" cy="646331"/>
          </a:xfrm>
          <a:prstGeom prst="rect">
            <a:avLst/>
          </a:prstGeom>
          <a:noFill/>
        </p:spPr>
        <p:txBody>
          <a:bodyPr wrap="square" rtlCol="0">
            <a:spAutoFit/>
          </a:bodyPr>
          <a:lstStyle/>
          <a:p>
            <a:r>
              <a:rPr lang="en-US" sz="3600" dirty="0" smtClean="0">
                <a:solidFill>
                  <a:schemeClr val="tx2"/>
                </a:solidFill>
                <a:latin typeface="Perpetua" panose="02020502060401020303" pitchFamily="18" charset="0"/>
              </a:rPr>
              <a:t>Entrance Conference</a:t>
            </a:r>
            <a:endParaRPr lang="en-US" sz="3600" dirty="0">
              <a:solidFill>
                <a:schemeClr val="tx2"/>
              </a:solidFill>
              <a:latin typeface="Perpetua" panose="02020502060401020303" pitchFamily="18" charset="0"/>
            </a:endParaRPr>
          </a:p>
        </p:txBody>
      </p:sp>
      <p:sp>
        <p:nvSpPr>
          <p:cNvPr id="6" name="TextBox 5"/>
          <p:cNvSpPr txBox="1"/>
          <p:nvPr/>
        </p:nvSpPr>
        <p:spPr>
          <a:xfrm>
            <a:off x="533400" y="2819400"/>
            <a:ext cx="1752600" cy="1077218"/>
          </a:xfrm>
          <a:prstGeom prst="rect">
            <a:avLst/>
          </a:prstGeom>
          <a:noFill/>
        </p:spPr>
        <p:txBody>
          <a:bodyPr wrap="square" rtlCol="0">
            <a:spAutoFit/>
          </a:bodyPr>
          <a:lstStyle/>
          <a:p>
            <a:pPr algn="ctr"/>
            <a:r>
              <a:rPr lang="en-US" sz="3200" dirty="0" smtClean="0">
                <a:solidFill>
                  <a:schemeClr val="tx2"/>
                </a:solidFill>
                <a:latin typeface="Perpetua" panose="02020502060401020303" pitchFamily="18" charset="0"/>
              </a:rPr>
              <a:t>Roller Bag</a:t>
            </a:r>
          </a:p>
          <a:p>
            <a:pPr algn="ctr"/>
            <a:r>
              <a:rPr lang="en-US" sz="3200" dirty="0" smtClean="0">
                <a:solidFill>
                  <a:schemeClr val="tx2"/>
                </a:solidFill>
                <a:latin typeface="Perpetua" panose="02020502060401020303" pitchFamily="18" charset="0"/>
              </a:rPr>
              <a:t> Brigade</a:t>
            </a:r>
            <a:endParaRPr lang="en-US" sz="3200" dirty="0">
              <a:solidFill>
                <a:schemeClr val="tx2"/>
              </a:solidFill>
              <a:latin typeface="Perpetua" panose="02020502060401020303" pitchFamily="18" charset="0"/>
            </a:endParaRPr>
          </a:p>
        </p:txBody>
      </p:sp>
    </p:spTree>
    <p:extLst>
      <p:ext uri="{BB962C8B-B14F-4D97-AF65-F5344CB8AC3E}">
        <p14:creationId xmlns:p14="http://schemas.microsoft.com/office/powerpoint/2010/main" val="2275066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7924932"/>
              </p:ext>
            </p:extLst>
          </p:nvPr>
        </p:nvGraphicFramePr>
        <p:xfrm>
          <a:off x="304800" y="152400"/>
          <a:ext cx="8534400" cy="6294120"/>
        </p:xfrm>
        <a:graphic>
          <a:graphicData uri="http://schemas.openxmlformats.org/drawingml/2006/table">
            <a:tbl>
              <a:tblPr firstRow="1" firstCol="1"/>
              <a:tblGrid>
                <a:gridCol w="4267200">
                  <a:extLst>
                    <a:ext uri="{9D8B030D-6E8A-4147-A177-3AD203B41FA5}">
                      <a16:colId xmlns:a16="http://schemas.microsoft.com/office/drawing/2014/main" val="1304699637"/>
                    </a:ext>
                  </a:extLst>
                </a:gridCol>
                <a:gridCol w="4267200">
                  <a:extLst>
                    <a:ext uri="{9D8B030D-6E8A-4147-A177-3AD203B41FA5}">
                      <a16:colId xmlns:a16="http://schemas.microsoft.com/office/drawing/2014/main" val="2990206230"/>
                    </a:ext>
                  </a:extLst>
                </a:gridCol>
              </a:tblGrid>
              <a:tr h="3352800">
                <a:tc gridSpan="2">
                  <a:txBody>
                    <a:bodyPr/>
                    <a:lstStyle/>
                    <a:p>
                      <a:pPr marL="0" marR="0" algn="ctr">
                        <a:spcBef>
                          <a:spcPts val="0"/>
                        </a:spcBef>
                        <a:spcAft>
                          <a:spcPts val="0"/>
                        </a:spcAft>
                      </a:pPr>
                      <a:r>
                        <a:rPr lang="en-US" sz="2400" b="1" dirty="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u="sng" dirty="0" smtClean="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ITEMS NEEDED for Survey (Page 1): Provided on Entrance</a:t>
                      </a:r>
                    </a:p>
                    <a:p>
                      <a:pPr marL="0" marR="0">
                        <a:spcBef>
                          <a:spcPts val="0"/>
                        </a:spcBef>
                        <a:spcAft>
                          <a:spcPts val="0"/>
                        </a:spcAft>
                      </a:pPr>
                      <a:endParaRPr lang="en-US" sz="1200" b="1" u="sng"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Set up home visits </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Have clinical manager(s) bring visit schedules for current week for all disciplines and work with surveyor to set up home visits.  </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Focus on multi-discipline, high skilled nursing need (involved wound care, IVs, unstable diabetes, new CVA, unstable CHF </a:t>
                      </a:r>
                      <a:r>
                        <a:rPr lang="en-US" sz="2400" b="1" dirty="0" err="1">
                          <a:effectLst/>
                          <a:latin typeface="Perpetua" panose="02020502060401020303" pitchFamily="18" charset="0"/>
                          <a:ea typeface="Times New Roman" panose="02020603050405020304" pitchFamily="18" charset="0"/>
                          <a:cs typeface="Times New Roman" panose="02020603050405020304" pitchFamily="18" charset="0"/>
                        </a:rPr>
                        <a:t>etc</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999041526"/>
                  </a:ext>
                </a:extLst>
              </a:tr>
              <a:tr h="914400">
                <a:tc gridSpan="2">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2.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Current Patient List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(include start of care date, diagnosis, and services provided)</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189992552"/>
                  </a:ext>
                </a:extLst>
              </a:tr>
              <a:tr h="533400">
                <a:tc gridSpan="2">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3.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Complaint Log</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142374726"/>
                  </a:ext>
                </a:extLst>
              </a:tr>
              <a:tr h="762000">
                <a:tc gridSpan="2">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4.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Patient Admission Folder</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27165060"/>
                  </a:ext>
                </a:extLst>
              </a:tr>
              <a:tr h="674527">
                <a:tc gridSpan="2">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5.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Discharge List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last 3 months (include start of care and discharge dates</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593386548"/>
                  </a:ext>
                </a:extLst>
              </a:tr>
            </a:tbl>
          </a:graphicData>
        </a:graphic>
      </p:graphicFrame>
    </p:spTree>
    <p:extLst>
      <p:ext uri="{BB962C8B-B14F-4D97-AF65-F5344CB8AC3E}">
        <p14:creationId xmlns:p14="http://schemas.microsoft.com/office/powerpoint/2010/main" val="315754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lstStyle/>
          <a:p>
            <a:r>
              <a:rPr lang="en-US" dirty="0" smtClean="0"/>
              <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7397710"/>
              </p:ext>
            </p:extLst>
          </p:nvPr>
        </p:nvGraphicFramePr>
        <p:xfrm>
          <a:off x="228600" y="457200"/>
          <a:ext cx="8458200" cy="5523907"/>
        </p:xfrm>
        <a:graphic>
          <a:graphicData uri="http://schemas.openxmlformats.org/drawingml/2006/table">
            <a:tbl>
              <a:tblPr firstRow="1" firstCol="1" bandRow="1"/>
              <a:tblGrid>
                <a:gridCol w="8458200">
                  <a:extLst>
                    <a:ext uri="{9D8B030D-6E8A-4147-A177-3AD203B41FA5}">
                      <a16:colId xmlns:a16="http://schemas.microsoft.com/office/drawing/2014/main" val="797535874"/>
                    </a:ext>
                  </a:extLst>
                </a:gridCol>
              </a:tblGrid>
              <a:tr h="6004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u="sng" dirty="0" smtClean="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ITEMS NEEDED for Survey (Page 2):</a:t>
                      </a:r>
                      <a:endParaRPr lang="en-US" sz="2400" b="1" dirty="0" smtClean="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647530"/>
                  </a:ext>
                </a:extLst>
              </a:tr>
              <a:tr h="868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6.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Alzheimer’s and Dementia Training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content for new hire and annual orientation</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0355140"/>
                  </a:ext>
                </a:extLst>
              </a:tr>
              <a:tr h="551869">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7.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Current Employee List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include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discipline</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and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date of hire</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2775052"/>
                  </a:ext>
                </a:extLst>
              </a:tr>
              <a:tr h="527025">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8. List of staff (include all contract staff), include each position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and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vaccinated</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status. </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152890"/>
                  </a:ext>
                </a:extLst>
              </a:tr>
              <a:tr h="372852">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9. The agency percentage of vaccinated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staff</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133793"/>
                  </a:ext>
                </a:extLst>
              </a:tr>
              <a:tr h="569725">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10. Policies and Procedures regarding staff vaccination</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8038047"/>
                  </a:ext>
                </a:extLst>
              </a:tr>
              <a:tr h="982558">
                <a:tc>
                  <a:txBody>
                    <a:bodyPr/>
                    <a:lstStyle/>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11.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Contracted Services</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 List of contractors </a:t>
                      </a: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  List of individuals and discipline who provide services under contract</a:t>
                      </a:r>
                    </a:p>
                    <a:p>
                      <a:pPr marL="0" marR="0">
                        <a:spcBef>
                          <a:spcPts val="0"/>
                        </a:spcBef>
                        <a:spcAft>
                          <a:spcPts val="0"/>
                        </a:spcAft>
                      </a:pP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55382"/>
                  </a:ext>
                </a:extLst>
              </a:tr>
            </a:tbl>
          </a:graphicData>
        </a:graphic>
      </p:graphicFrame>
    </p:spTree>
    <p:extLst>
      <p:ext uri="{BB962C8B-B14F-4D97-AF65-F5344CB8AC3E}">
        <p14:creationId xmlns:p14="http://schemas.microsoft.com/office/powerpoint/2010/main" val="3124616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7437228"/>
              </p:ext>
            </p:extLst>
          </p:nvPr>
        </p:nvGraphicFramePr>
        <p:xfrm>
          <a:off x="228600" y="609600"/>
          <a:ext cx="8763000" cy="5120640"/>
        </p:xfrm>
        <a:graphic>
          <a:graphicData uri="http://schemas.openxmlformats.org/drawingml/2006/table">
            <a:tbl>
              <a:tblPr firstRow="1" firstCol="1" bandRow="1"/>
              <a:tblGrid>
                <a:gridCol w="8763000">
                  <a:extLst>
                    <a:ext uri="{9D8B030D-6E8A-4147-A177-3AD203B41FA5}">
                      <a16:colId xmlns:a16="http://schemas.microsoft.com/office/drawing/2014/main" val="4104834075"/>
                    </a:ext>
                  </a:extLst>
                </a:gridCol>
              </a:tblGrid>
              <a:tr h="6243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smtClean="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ITEMS NEEDDED For Survey (Page 3):</a:t>
                      </a:r>
                    </a:p>
                    <a:p>
                      <a:pPr marL="0" marR="0">
                        <a:spcBef>
                          <a:spcPts val="0"/>
                        </a:spcBef>
                        <a:spcAft>
                          <a:spcPts val="0"/>
                        </a:spcAft>
                      </a:pP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4360190"/>
                  </a:ext>
                </a:extLst>
              </a:tr>
              <a:tr h="2185054">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12.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Branch offices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prepare a list that includes for each branch office:</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Location</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Person in charge of branch location</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Telephone number</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Services provided from the branch location</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4607704"/>
                  </a:ext>
                </a:extLst>
              </a:tr>
              <a:tr h="1560753">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13.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Organizational Chart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Must show lines of authority from governing body to patient level</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 Include branch offices (if applicable)</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345855"/>
                  </a:ext>
                </a:extLst>
              </a:tr>
            </a:tbl>
          </a:graphicData>
        </a:graphic>
      </p:graphicFrame>
    </p:spTree>
    <p:extLst>
      <p:ext uri="{BB962C8B-B14F-4D97-AF65-F5344CB8AC3E}">
        <p14:creationId xmlns:p14="http://schemas.microsoft.com/office/powerpoint/2010/main" val="35666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anose="02020502060401020303" pitchFamily="18" charset="0"/>
              </a:rPr>
              <a:t>Bureau Staff  </a:t>
            </a:r>
            <a:br>
              <a:rPr lang="en-US" b="1" dirty="0" smtClean="0">
                <a:latin typeface="Perpetua" panose="02020502060401020303" pitchFamily="18" charset="0"/>
              </a:rPr>
            </a:br>
            <a:r>
              <a:rPr lang="en-US" b="1" dirty="0" smtClean="0">
                <a:latin typeface="Perpetua" panose="02020502060401020303" pitchFamily="18" charset="0"/>
              </a:rPr>
              <a:t>Putting the Pieces Together</a:t>
            </a:r>
            <a:endParaRPr lang="en-US" b="1" dirty="0">
              <a:latin typeface="Perpetua" panose="02020502060401020303" pitchFamily="18" charset="0"/>
            </a:endParaRPr>
          </a:p>
        </p:txBody>
      </p:sp>
      <p:pic>
        <p:nvPicPr>
          <p:cNvPr id="27" name="Picture 14" descr="200+ Free Jigsaw Puzzle &amp; Puzzle Images - Pixabay"/>
          <p:cNvPicPr>
            <a:picLocks noChangeAspect="1" noChangeArrowheads="1"/>
          </p:cNvPicPr>
          <p:nvPr/>
        </p:nvPicPr>
        <p:blipFill rotWithShape="1">
          <a:blip r:embed="rId2">
            <a:extLst>
              <a:ext uri="{28A0092B-C50C-407E-A947-70E740481C1C}">
                <a14:useLocalDpi xmlns:a14="http://schemas.microsoft.com/office/drawing/2010/main" val="0"/>
              </a:ext>
            </a:extLst>
          </a:blip>
          <a:srcRect l="4145" t="4145" r="4663" b="4663"/>
          <a:stretch/>
        </p:blipFill>
        <p:spPr bwMode="auto">
          <a:xfrm>
            <a:off x="274320" y="1799329"/>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2860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David Atkinson</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30" name="TextBox 29"/>
          <p:cNvSpPr txBox="1"/>
          <p:nvPr/>
        </p:nvSpPr>
        <p:spPr>
          <a:xfrm>
            <a:off x="1914236" y="2311443"/>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Susan Conner</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31" name="TextBox 30"/>
          <p:cNvSpPr txBox="1"/>
          <p:nvPr/>
        </p:nvSpPr>
        <p:spPr>
          <a:xfrm>
            <a:off x="3134868" y="22860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Rita Craighead</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32" name="TextBox 31"/>
          <p:cNvSpPr txBox="1"/>
          <p:nvPr/>
        </p:nvSpPr>
        <p:spPr>
          <a:xfrm>
            <a:off x="5029200" y="46482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Debi  Siebert</a:t>
            </a:r>
            <a:endParaRPr kumimoji="0" lang="en-US" sz="1400" b="0"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36" name="TextBox 35"/>
          <p:cNvSpPr txBox="1"/>
          <p:nvPr/>
        </p:nvSpPr>
        <p:spPr>
          <a:xfrm>
            <a:off x="1886712" y="4902693"/>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Kellie Schaefer</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37" name="TextBox 36"/>
          <p:cNvSpPr txBox="1"/>
          <p:nvPr/>
        </p:nvSpPr>
        <p:spPr>
          <a:xfrm>
            <a:off x="3012567" y="4727463"/>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Debi  Siebert</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pic>
        <p:nvPicPr>
          <p:cNvPr id="38" name="Picture 14" descr="200+ Free Jigsaw Puzzle &amp; Puzzle Images - Pixabay"/>
          <p:cNvPicPr>
            <a:picLocks noChangeAspect="1" noChangeArrowheads="1"/>
          </p:cNvPicPr>
          <p:nvPr/>
        </p:nvPicPr>
        <p:blipFill rotWithShape="1">
          <a:blip r:embed="rId2">
            <a:extLst>
              <a:ext uri="{28A0092B-C50C-407E-A947-70E740481C1C}">
                <a14:useLocalDpi xmlns:a14="http://schemas.microsoft.com/office/drawing/2010/main" val="0"/>
              </a:ext>
            </a:extLst>
          </a:blip>
          <a:srcRect l="4145" t="4145" r="4663" b="4663"/>
          <a:stretch/>
        </p:blipFill>
        <p:spPr bwMode="auto">
          <a:xfrm>
            <a:off x="4572000" y="1782762"/>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5029200" y="22860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David Dresel</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0" name="TextBox 39"/>
          <p:cNvSpPr txBox="1"/>
          <p:nvPr/>
        </p:nvSpPr>
        <p:spPr>
          <a:xfrm>
            <a:off x="6246876" y="22860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Mike Fields</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1" name="TextBox 40"/>
          <p:cNvSpPr txBox="1"/>
          <p:nvPr/>
        </p:nvSpPr>
        <p:spPr>
          <a:xfrm>
            <a:off x="7464552" y="228600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Kelli         Hart</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2" name="TextBox 41"/>
          <p:cNvSpPr txBox="1"/>
          <p:nvPr/>
        </p:nvSpPr>
        <p:spPr>
          <a:xfrm>
            <a:off x="663702" y="3524006"/>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Abigail Henson</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3" name="TextBox 42"/>
          <p:cNvSpPr txBox="1"/>
          <p:nvPr/>
        </p:nvSpPr>
        <p:spPr>
          <a:xfrm>
            <a:off x="1915668" y="3524006"/>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Vikki Henson</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4" name="TextBox 43"/>
          <p:cNvSpPr txBox="1"/>
          <p:nvPr/>
        </p:nvSpPr>
        <p:spPr>
          <a:xfrm>
            <a:off x="3120390" y="3529584"/>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Tammy Lene</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7" name="TextBox 46"/>
          <p:cNvSpPr txBox="1"/>
          <p:nvPr/>
        </p:nvSpPr>
        <p:spPr>
          <a:xfrm>
            <a:off x="4997958" y="3789640"/>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Shanna Matheney</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8" name="TextBox 47"/>
          <p:cNvSpPr txBox="1"/>
          <p:nvPr/>
        </p:nvSpPr>
        <p:spPr>
          <a:xfrm>
            <a:off x="6219444" y="3542094"/>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Melissa McBee</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49" name="TextBox 48"/>
          <p:cNvSpPr txBox="1"/>
          <p:nvPr/>
        </p:nvSpPr>
        <p:spPr>
          <a:xfrm>
            <a:off x="5061966" y="4727463"/>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Tonya Strauss</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50" name="TextBox 49"/>
          <p:cNvSpPr txBox="1"/>
          <p:nvPr/>
        </p:nvSpPr>
        <p:spPr>
          <a:xfrm>
            <a:off x="6246876" y="4868144"/>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Robin Swarnes</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51" name="TextBox 50"/>
          <p:cNvSpPr txBox="1"/>
          <p:nvPr/>
        </p:nvSpPr>
        <p:spPr>
          <a:xfrm>
            <a:off x="7431786" y="3547672"/>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Sharon Raithel</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52" name="TextBox 51"/>
          <p:cNvSpPr txBox="1"/>
          <p:nvPr/>
        </p:nvSpPr>
        <p:spPr>
          <a:xfrm>
            <a:off x="617601" y="4727463"/>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Beverly Rex</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
        <p:nvSpPr>
          <p:cNvPr id="53" name="TextBox 52"/>
          <p:cNvSpPr txBox="1"/>
          <p:nvPr/>
        </p:nvSpPr>
        <p:spPr>
          <a:xfrm>
            <a:off x="7431786" y="4745636"/>
            <a:ext cx="1066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99">
                    <a:lumMod val="50000"/>
                  </a:srgbClr>
                </a:solidFill>
                <a:effectLst/>
                <a:uLnTx/>
                <a:uFillTx/>
                <a:latin typeface="Arial" panose="020B0604020202020204" pitchFamily="34" charset="0"/>
                <a:ea typeface="+mn-ea"/>
                <a:cs typeface="+mn-cs"/>
              </a:rPr>
              <a:t>Kim Wilkerson</a:t>
            </a:r>
            <a:endParaRPr kumimoji="0" lang="en-US" sz="1400" b="1" i="0" u="none" strike="noStrike" kern="1200" cap="none" spc="0" normalizeH="0" baseline="0" noProof="0" dirty="0">
              <a:ln>
                <a:noFill/>
              </a:ln>
              <a:solidFill>
                <a:srgbClr val="000099">
                  <a:lumMod val="50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942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7744449"/>
              </p:ext>
            </p:extLst>
          </p:nvPr>
        </p:nvGraphicFramePr>
        <p:xfrm>
          <a:off x="228600" y="304800"/>
          <a:ext cx="8763000" cy="6202680"/>
        </p:xfrm>
        <a:graphic>
          <a:graphicData uri="http://schemas.openxmlformats.org/drawingml/2006/table">
            <a:tbl>
              <a:tblPr firstRow="1" firstCol="1" bandRow="1"/>
              <a:tblGrid>
                <a:gridCol w="8763000">
                  <a:extLst>
                    <a:ext uri="{9D8B030D-6E8A-4147-A177-3AD203B41FA5}">
                      <a16:colId xmlns:a16="http://schemas.microsoft.com/office/drawing/2014/main" val="3338574372"/>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smtClean="0">
                          <a:solidFill>
                            <a:srgbClr val="FFFF00"/>
                          </a:solidFill>
                          <a:effectLst/>
                          <a:latin typeface="Perpetua" panose="02020502060401020303" pitchFamily="18" charset="0"/>
                          <a:ea typeface="Times New Roman" panose="02020603050405020304" pitchFamily="18" charset="0"/>
                          <a:cs typeface="Times New Roman" panose="02020603050405020304" pitchFamily="18" charset="0"/>
                        </a:rPr>
                        <a:t>ITEMS NEEDDED For Survey (Page 4):</a:t>
                      </a:r>
                    </a:p>
                    <a:p>
                      <a:pPr marL="0" marR="0">
                        <a:spcBef>
                          <a:spcPts val="0"/>
                        </a:spcBef>
                        <a:spcAft>
                          <a:spcPts val="0"/>
                        </a:spcAft>
                      </a:pPr>
                      <a:endParaRPr lang="en-US" sz="8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8738290"/>
                  </a:ext>
                </a:extLst>
              </a:tr>
              <a:tr h="2240280">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14.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Infection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Control:</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800" b="1" dirty="0" smtClean="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T</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racking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information and committee meeting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notes.</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Perpetua" panose="02020502060401020303" pitchFamily="18" charset="0"/>
                          <a:ea typeface="Times New Roman" panose="02020603050405020304" pitchFamily="18" charset="0"/>
                          <a:cs typeface="Times New Roman" panose="02020603050405020304" pitchFamily="18" charset="0"/>
                        </a:rPr>
                        <a:t>                                 </a:t>
                      </a:r>
                      <a:r>
                        <a:rPr lang="en-US" sz="1200" b="1" dirty="0" smtClean="0">
                          <a:effectLst/>
                          <a:latin typeface="Perpetua" panose="02020502060401020303"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Infection control education provided to staff at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orientation.</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Perpetua" panose="02020502060401020303" pitchFamily="18" charset="0"/>
                          <a:ea typeface="Times New Roman" panose="02020603050405020304" pitchFamily="18" charset="0"/>
                          <a:cs typeface="Times New Roman" panose="02020603050405020304" pitchFamily="18" charset="0"/>
                        </a:rPr>
                        <a:t>                                 </a:t>
                      </a:r>
                      <a:r>
                        <a:rPr lang="en-US" sz="1200" b="1" dirty="0" smtClean="0">
                          <a:effectLst/>
                          <a:latin typeface="Perpetua" panose="02020502060401020303"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 - </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Infection control education provided to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patients.</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730175"/>
                  </a:ext>
                </a:extLst>
              </a:tr>
              <a:tr h="3474720">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15. </a:t>
                      </a:r>
                      <a:r>
                        <a:rPr lang="en-US" sz="2400" b="1" u="sng" dirty="0">
                          <a:effectLst/>
                          <a:latin typeface="Perpetua" panose="02020502060401020303" pitchFamily="18" charset="0"/>
                          <a:ea typeface="Times New Roman" panose="02020603050405020304" pitchFamily="18" charset="0"/>
                          <a:cs typeface="Times New Roman" panose="02020603050405020304" pitchFamily="18" charset="0"/>
                        </a:rPr>
                        <a:t>QAPI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program:</a:t>
                      </a:r>
                      <a:r>
                        <a:rPr lang="en-US" sz="2400" b="1" u="none" dirty="0" smtClean="0">
                          <a:effectLst/>
                          <a:latin typeface="Perpetua" panose="02020502060401020303" pitchFamily="18" charset="0"/>
                          <a:ea typeface="Times New Roman" panose="02020603050405020304" pitchFamily="18" charset="0"/>
                          <a:cs typeface="Times New Roman" panose="02020603050405020304" pitchFamily="18" charset="0"/>
                        </a:rPr>
                        <a:t> Provide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documentation of the program.</a:t>
                      </a:r>
                    </a:p>
                    <a:p>
                      <a:pPr marL="0" marR="0">
                        <a:spcBef>
                          <a:spcPts val="0"/>
                        </a:spcBef>
                        <a:spcAft>
                          <a:spcPts val="0"/>
                        </a:spcAft>
                      </a:pPr>
                      <a:endPar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endParaRPr>
                    </a:p>
                    <a:p>
                      <a:r>
                        <a:rPr lang="en-US" sz="2400" b="1" i="0" u="none" strike="noStrike" kern="1200" baseline="0" dirty="0" smtClean="0">
                          <a:solidFill>
                            <a:schemeClr val="tx1"/>
                          </a:solidFill>
                          <a:latin typeface="Perpetua" panose="02020502060401020303" pitchFamily="18" charset="0"/>
                          <a:ea typeface="+mn-ea"/>
                          <a:cs typeface="+mn-cs"/>
                        </a:rPr>
                        <a:t>16. </a:t>
                      </a:r>
                      <a:r>
                        <a:rPr lang="en-US" sz="2400" b="1" i="0" u="sng" strike="noStrike" kern="1200" baseline="0" dirty="0" smtClean="0">
                          <a:solidFill>
                            <a:schemeClr val="tx1"/>
                          </a:solidFill>
                          <a:latin typeface="Perpetua" panose="02020502060401020303" pitchFamily="18" charset="0"/>
                          <a:ea typeface="+mn-ea"/>
                          <a:cs typeface="+mn-cs"/>
                        </a:rPr>
                        <a:t>Governing Body</a:t>
                      </a:r>
                      <a:r>
                        <a:rPr lang="en-US" sz="2400" b="1" i="0" u="none" strike="noStrike" kern="1200" baseline="0" dirty="0" smtClean="0">
                          <a:solidFill>
                            <a:schemeClr val="tx1"/>
                          </a:solidFill>
                          <a:latin typeface="Perpetua" panose="02020502060401020303" pitchFamily="18" charset="0"/>
                          <a:ea typeface="+mn-ea"/>
                          <a:cs typeface="+mn-cs"/>
                        </a:rPr>
                        <a:t>: Minutes for current and past year: </a:t>
                      </a:r>
                      <a:endParaRPr lang="en-US" sz="2400" b="0" i="0" u="none" strike="noStrike" kern="1200" baseline="0" dirty="0" smtClean="0">
                        <a:solidFill>
                          <a:schemeClr val="tx1"/>
                        </a:solidFill>
                        <a:latin typeface="Perpetua" panose="02020502060401020303" pitchFamily="18" charset="0"/>
                        <a:ea typeface="+mn-ea"/>
                        <a:cs typeface="+mn-cs"/>
                      </a:endParaRPr>
                    </a:p>
                    <a:p>
                      <a:r>
                        <a:rPr lang="en-US" sz="2400" b="1" i="0" u="none" strike="noStrike" kern="1200" baseline="0" dirty="0" smtClean="0">
                          <a:solidFill>
                            <a:schemeClr val="tx1"/>
                          </a:solidFill>
                          <a:latin typeface="Perpetua" panose="02020502060401020303" pitchFamily="18" charset="0"/>
                          <a:ea typeface="+mn-ea"/>
                          <a:cs typeface="+mn-cs"/>
                        </a:rPr>
                        <a:t>(if your agency is a large multi-provider corporation, please flag the information in the minutes pertinent to your agency and QAPI program)</a:t>
                      </a:r>
                      <a:r>
                        <a:rPr lang="en-US" sz="2400" b="0" i="0" u="none" strike="noStrike" kern="1200" baseline="0" dirty="0" smtClean="0">
                          <a:solidFill>
                            <a:schemeClr val="tx1"/>
                          </a:solidFill>
                          <a:latin typeface="Perpetua" panose="02020502060401020303" pitchFamily="18" charset="0"/>
                          <a:ea typeface="+mn-ea"/>
                          <a:cs typeface="+mn-cs"/>
                        </a:rPr>
                        <a:t>	</a:t>
                      </a:r>
                    </a:p>
                    <a:p>
                      <a:pPr marL="0" marR="0">
                        <a:spcBef>
                          <a:spcPts val="0"/>
                        </a:spcBef>
                        <a:spcAft>
                          <a:spcPts val="0"/>
                        </a:spcAft>
                      </a:pPr>
                      <a:endPar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17. </a:t>
                      </a:r>
                      <a:r>
                        <a:rPr lang="en-US" sz="2400" b="1" u="sng" dirty="0" smtClean="0">
                          <a:effectLst/>
                          <a:latin typeface="Perpetua" panose="02020502060401020303" pitchFamily="18" charset="0"/>
                          <a:ea typeface="Times New Roman" panose="02020603050405020304" pitchFamily="18" charset="0"/>
                          <a:cs typeface="Times New Roman" panose="02020603050405020304" pitchFamily="18" charset="0"/>
                        </a:rPr>
                        <a:t>High Risk Drug List:</a:t>
                      </a:r>
                      <a:r>
                        <a:rPr lang="en-US" sz="2400" b="1" u="none" baseline="0" dirty="0" smtClean="0">
                          <a:effectLst/>
                          <a:latin typeface="Perpetua" panose="02020502060401020303" pitchFamily="18" charset="0"/>
                          <a:ea typeface="Times New Roman" panose="02020603050405020304" pitchFamily="18" charset="0"/>
                          <a:cs typeface="Times New Roman" panose="02020603050405020304" pitchFamily="18" charset="0"/>
                        </a:rPr>
                        <a:t>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please make a copy for each surveyor</a:t>
                      </a:r>
                    </a:p>
                    <a:p>
                      <a:pPr marL="0" marR="0">
                        <a:spcBef>
                          <a:spcPts val="0"/>
                        </a:spcBef>
                        <a:spcAft>
                          <a:spcPts val="0"/>
                        </a:spcAft>
                      </a:pP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7683823"/>
                  </a:ext>
                </a:extLst>
              </a:tr>
            </a:tbl>
          </a:graphicData>
        </a:graphic>
      </p:graphicFrame>
    </p:spTree>
    <p:extLst>
      <p:ext uri="{BB962C8B-B14F-4D97-AF65-F5344CB8AC3E}">
        <p14:creationId xmlns:p14="http://schemas.microsoft.com/office/powerpoint/2010/main" val="1882401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92162"/>
          </a:xfrm>
        </p:spPr>
        <p:txBody>
          <a:bodyPr/>
          <a:lstStyle/>
          <a:p>
            <a:pPr lvl="0" fontAlgn="auto">
              <a:spcBef>
                <a:spcPts val="0"/>
              </a:spcBef>
              <a:spcAft>
                <a:spcPts val="0"/>
              </a:spcAft>
              <a:defRPr/>
            </a:pPr>
            <a:r>
              <a:rPr lang="en-US" sz="2800" b="1" u="sng" dirty="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ITEMS </a:t>
            </a:r>
            <a:r>
              <a:rPr lang="en-US" sz="2800" b="1" u="sng" dirty="0" smtClean="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NEEDED </a:t>
            </a:r>
            <a:r>
              <a:rPr lang="en-US" sz="2800" b="1" u="sng" dirty="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For </a:t>
            </a:r>
            <a:r>
              <a:rPr lang="en-US" sz="2800" b="1" u="sng" dirty="0" smtClean="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Survey List </a:t>
            </a:r>
            <a:r>
              <a:rPr lang="en-US" sz="2800" b="1" u="sng" dirty="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(Page </a:t>
            </a:r>
            <a:r>
              <a:rPr lang="en-US" sz="2800" b="1" u="sng" dirty="0" smtClean="0">
                <a:solidFill>
                  <a:srgbClr val="FFFF00"/>
                </a:solidFill>
                <a:latin typeface="Perpetua" panose="02020502060401020303" pitchFamily="18" charset="0"/>
                <a:ea typeface="Times New Roman" panose="02020603050405020304" pitchFamily="18" charset="0"/>
                <a:cs typeface="Times New Roman" panose="02020603050405020304" pitchFamily="18" charset="0"/>
              </a:rPr>
              <a:t>5):</a:t>
            </a:r>
            <a:endParaRPr lang="en-US" sz="2800" b="1" u="sng" dirty="0">
              <a:solidFill>
                <a:srgbClr val="FFFF00"/>
              </a:solidFill>
              <a:latin typeface="Perpetua" panose="02020502060401020303" pitchFamily="18"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6175203"/>
              </p:ext>
            </p:extLst>
          </p:nvPr>
        </p:nvGraphicFramePr>
        <p:xfrm>
          <a:off x="228600" y="868362"/>
          <a:ext cx="8686799" cy="5279108"/>
        </p:xfrm>
        <a:graphic>
          <a:graphicData uri="http://schemas.openxmlformats.org/drawingml/2006/table">
            <a:tbl>
              <a:tblPr firstRow="1" firstCol="1" bandRow="1"/>
              <a:tblGrid>
                <a:gridCol w="8686799">
                  <a:extLst>
                    <a:ext uri="{9D8B030D-6E8A-4147-A177-3AD203B41FA5}">
                      <a16:colId xmlns:a16="http://schemas.microsoft.com/office/drawing/2014/main" val="479679496"/>
                    </a:ext>
                  </a:extLst>
                </a:gridCol>
              </a:tblGrid>
              <a:tr h="1103488">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18. Written documentation identifying predesignated person to act in the absence of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administrator</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5189264"/>
                  </a:ext>
                </a:extLst>
              </a:tr>
              <a:tr h="747108">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19. Email Verification returned by administrator</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071500"/>
                  </a:ext>
                </a:extLst>
              </a:tr>
              <a:tr h="607985">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20. State License Expiration Date: ___________________________</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320609"/>
                  </a:ext>
                </a:extLst>
              </a:tr>
              <a:tr h="1114105">
                <a:tc>
                  <a:txBody>
                    <a:bodyPr/>
                    <a:lstStyle/>
                    <a:p>
                      <a:pPr marL="0" marR="0">
                        <a:spcBef>
                          <a:spcPts val="0"/>
                        </a:spcBef>
                        <a:spcAft>
                          <a:spcPts val="0"/>
                        </a:spcAft>
                      </a:pPr>
                      <a:endPar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21</a:t>
                      </a: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 See separate list for Emergency Preparedness – Items Needed for </a:t>
                      </a:r>
                      <a:r>
                        <a:rPr lang="en-US" sz="2400" b="1" dirty="0" smtClean="0">
                          <a:effectLst/>
                          <a:latin typeface="Perpetua" panose="02020502060401020303" pitchFamily="18" charset="0"/>
                          <a:ea typeface="Times New Roman" panose="02020603050405020304" pitchFamily="18" charset="0"/>
                          <a:cs typeface="Times New Roman" panose="02020603050405020304" pitchFamily="18" charset="0"/>
                        </a:rPr>
                        <a:t>Survey</a:t>
                      </a:r>
                      <a:endParaRPr lang="en-US" sz="2400" b="1" dirty="0">
                        <a:effectLst/>
                        <a:latin typeface="Perpetua" panose="02020502060401020303" pitchFamily="18" charset="0"/>
                        <a:ea typeface="Times New Roman" panose="02020603050405020304" pitchFamily="18" charset="0"/>
                        <a:cs typeface="Times New Roman" panose="02020603050405020304" pitchFamily="18" charset="0"/>
                      </a:endParaRP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451889"/>
                  </a:ext>
                </a:extLst>
              </a:tr>
              <a:tr h="1346870">
                <a:tc>
                  <a:txBody>
                    <a:bodyPr/>
                    <a:lstStyle/>
                    <a:p>
                      <a:pPr marL="0" marR="0">
                        <a:spcBef>
                          <a:spcPts val="0"/>
                        </a:spcBef>
                        <a:spcAft>
                          <a:spcPts val="0"/>
                        </a:spcAft>
                      </a:pPr>
                      <a:r>
                        <a:rPr lang="en-US" sz="2400" b="1" dirty="0">
                          <a:effectLst/>
                          <a:latin typeface="Perpetua" panose="02020502060401020303" pitchFamily="18" charset="0"/>
                          <a:ea typeface="Times New Roman" panose="02020603050405020304" pitchFamily="18" charset="0"/>
                          <a:cs typeface="Times New Roman" panose="02020603050405020304" pitchFamily="18" charset="0"/>
                        </a:rPr>
                        <a:t>22. All checked-off surveyors signed the Tri-fold (CMS-1572) form.</a:t>
                      </a:r>
                    </a:p>
                  </a:txBody>
                  <a:tcPr marL="22680" marR="226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010674"/>
                  </a:ext>
                </a:extLst>
              </a:tr>
            </a:tbl>
          </a:graphicData>
        </a:graphic>
      </p:graphicFrame>
    </p:spTree>
    <p:extLst>
      <p:ext uri="{BB962C8B-B14F-4D97-AF65-F5344CB8AC3E}">
        <p14:creationId xmlns:p14="http://schemas.microsoft.com/office/powerpoint/2010/main" val="1371924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381000"/>
            <a:ext cx="8686800" cy="6324599"/>
          </a:xfrm>
        </p:spPr>
        <p:txBody>
          <a:bodyPr/>
          <a:lstStyle/>
          <a:p>
            <a:r>
              <a:rPr lang="en-US" sz="3600" u="sng" dirty="0" smtClean="0">
                <a:latin typeface="Perpetua" panose="02020502060401020303" pitchFamily="18" charset="0"/>
              </a:rPr>
              <a:t>Sample Selection: </a:t>
            </a:r>
          </a:p>
          <a:p>
            <a:endParaRPr lang="en-US" sz="2500" u="sng" dirty="0" smtClean="0">
              <a:latin typeface="Perpetua" panose="02020502060401020303" pitchFamily="18" charset="0"/>
            </a:endParaRPr>
          </a:p>
          <a:p>
            <a:pPr marL="1257300" lvl="2" indent="-342900">
              <a:buFont typeface="Arial" panose="020B0604020202020204" pitchFamily="34" charset="0"/>
              <a:buChar char="•"/>
            </a:pPr>
            <a:r>
              <a:rPr lang="en-US" sz="3200" dirty="0" smtClean="0">
                <a:latin typeface="Perpetua" panose="02020502060401020303" pitchFamily="18" charset="0"/>
              </a:rPr>
              <a:t>Medically complex patients selected </a:t>
            </a:r>
          </a:p>
          <a:p>
            <a:pPr marL="1257300" lvl="2" indent="-342900">
              <a:buFont typeface="Arial" panose="020B0604020202020204" pitchFamily="34" charset="0"/>
              <a:buChar char="•"/>
            </a:pPr>
            <a:r>
              <a:rPr lang="en-US" sz="3200" dirty="0" smtClean="0">
                <a:latin typeface="Perpetua" panose="02020502060401020303" pitchFamily="18" charset="0"/>
              </a:rPr>
              <a:t>Patients with multiple disciplines</a:t>
            </a:r>
          </a:p>
          <a:p>
            <a:pPr marL="1257300" lvl="2" indent="-342900">
              <a:buFont typeface="Arial" panose="020B0604020202020204" pitchFamily="34" charset="0"/>
              <a:buChar char="•"/>
            </a:pPr>
            <a:r>
              <a:rPr lang="en-US" sz="3200" dirty="0" smtClean="0">
                <a:latin typeface="Perpetua" panose="02020502060401020303" pitchFamily="18" charset="0"/>
              </a:rPr>
              <a:t>Treatments (IV therapy, </a:t>
            </a:r>
            <a:r>
              <a:rPr lang="en-US" sz="3200" dirty="0" err="1" smtClean="0">
                <a:latin typeface="Perpetua" panose="02020502060401020303" pitchFamily="18" charset="0"/>
              </a:rPr>
              <a:t>etc</a:t>
            </a:r>
            <a:r>
              <a:rPr lang="en-US" sz="3200" dirty="0" smtClean="0">
                <a:latin typeface="Perpetua" panose="02020502060401020303" pitchFamily="18" charset="0"/>
              </a:rPr>
              <a:t>)</a:t>
            </a:r>
          </a:p>
          <a:p>
            <a:pPr marL="1257300" lvl="2" indent="-342900">
              <a:buFont typeface="Arial" panose="020B0604020202020204" pitchFamily="34" charset="0"/>
              <a:buChar char="•"/>
            </a:pPr>
            <a:r>
              <a:rPr lang="en-US" sz="3200" dirty="0" smtClean="0">
                <a:latin typeface="Perpetua" panose="02020502060401020303" pitchFamily="18" charset="0"/>
              </a:rPr>
              <a:t>Patients with wound care</a:t>
            </a:r>
          </a:p>
          <a:p>
            <a:pPr marL="1257300" lvl="2" indent="-342900">
              <a:buFont typeface="Arial" panose="020B0604020202020204" pitchFamily="34" charset="0"/>
              <a:buChar char="•"/>
            </a:pPr>
            <a:r>
              <a:rPr lang="en-US" sz="3200" dirty="0" smtClean="0">
                <a:latin typeface="Perpetua" panose="02020502060401020303" pitchFamily="18" charset="0"/>
              </a:rPr>
              <a:t>Education requirements</a:t>
            </a:r>
          </a:p>
          <a:p>
            <a:pPr marL="1257300" lvl="2" indent="-342900">
              <a:buFont typeface="Arial" panose="020B0604020202020204" pitchFamily="34" charset="0"/>
              <a:buChar char="•"/>
            </a:pPr>
            <a:r>
              <a:rPr lang="en-US" sz="3200" dirty="0" smtClean="0">
                <a:latin typeface="Perpetua" panose="02020502060401020303" pitchFamily="18" charset="0"/>
              </a:rPr>
              <a:t>Patients served out of branches</a:t>
            </a:r>
          </a:p>
          <a:p>
            <a:endParaRPr lang="en-US" sz="3200" dirty="0" smtClean="0">
              <a:latin typeface="Perpetua" panose="02020502060401020303" pitchFamily="18" charset="0"/>
            </a:endParaRPr>
          </a:p>
          <a:p>
            <a:r>
              <a:rPr lang="en-US" sz="3200" u="sng" dirty="0" smtClean="0">
                <a:latin typeface="Perpetua" panose="02020502060401020303" pitchFamily="18" charset="0"/>
              </a:rPr>
              <a:t>Home Visit Arrangements (call ahead - permission)</a:t>
            </a:r>
            <a:endParaRPr lang="en-US" sz="3200" u="sng" dirty="0">
              <a:latin typeface="Perpetua" panose="02020502060401020303" pitchFamily="18" charset="0"/>
            </a:endParaRPr>
          </a:p>
        </p:txBody>
      </p:sp>
    </p:spTree>
    <p:extLst>
      <p:ext uri="{BB962C8B-B14F-4D97-AF65-F5344CB8AC3E}">
        <p14:creationId xmlns:p14="http://schemas.microsoft.com/office/powerpoint/2010/main" val="940816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138"/>
            <a:ext cx="5143500" cy="6858000"/>
          </a:xfrm>
          <a:prstGeom prst="rect">
            <a:avLst/>
          </a:prstGeom>
        </p:spPr>
      </p:pic>
      <p:sp>
        <p:nvSpPr>
          <p:cNvPr id="3" name="TextBox 2"/>
          <p:cNvSpPr txBox="1"/>
          <p:nvPr/>
        </p:nvSpPr>
        <p:spPr>
          <a:xfrm>
            <a:off x="76200" y="1815296"/>
            <a:ext cx="1847850" cy="553998"/>
          </a:xfrm>
          <a:prstGeom prst="rect">
            <a:avLst/>
          </a:prstGeom>
          <a:noFill/>
        </p:spPr>
        <p:txBody>
          <a:bodyPr wrap="square" rtlCol="0">
            <a:spAutoFit/>
          </a:bodyPr>
          <a:lstStyle/>
          <a:p>
            <a:r>
              <a:rPr lang="en-US" sz="3000" dirty="0" smtClean="0">
                <a:latin typeface="Perpetua" panose="02020502060401020303" pitchFamily="18" charset="0"/>
              </a:rPr>
              <a:t>Kelli Hart</a:t>
            </a:r>
            <a:endParaRPr lang="en-US" sz="3000" dirty="0">
              <a:latin typeface="Perpetua" panose="02020502060401020303" pitchFamily="18" charset="0"/>
            </a:endParaRPr>
          </a:p>
        </p:txBody>
      </p:sp>
      <p:sp>
        <p:nvSpPr>
          <p:cNvPr id="4" name="TextBox 3"/>
          <p:cNvSpPr txBox="1"/>
          <p:nvPr/>
        </p:nvSpPr>
        <p:spPr>
          <a:xfrm>
            <a:off x="6972300" y="1261298"/>
            <a:ext cx="2095500" cy="553998"/>
          </a:xfrm>
          <a:prstGeom prst="rect">
            <a:avLst/>
          </a:prstGeom>
          <a:noFill/>
        </p:spPr>
        <p:txBody>
          <a:bodyPr wrap="square" rtlCol="0">
            <a:spAutoFit/>
          </a:bodyPr>
          <a:lstStyle/>
          <a:p>
            <a:r>
              <a:rPr lang="en-US" sz="3000" dirty="0" smtClean="0">
                <a:latin typeface="Perpetua" panose="02020502060401020303" pitchFamily="18" charset="0"/>
              </a:rPr>
              <a:t>Susan Conner</a:t>
            </a:r>
            <a:endParaRPr lang="en-US" sz="3000" dirty="0">
              <a:latin typeface="Perpetua" panose="02020502060401020303" pitchFamily="18" charset="0"/>
            </a:endParaRPr>
          </a:p>
        </p:txBody>
      </p:sp>
      <p:sp>
        <p:nvSpPr>
          <p:cNvPr id="5" name="TextBox 4"/>
          <p:cNvSpPr txBox="1"/>
          <p:nvPr/>
        </p:nvSpPr>
        <p:spPr>
          <a:xfrm>
            <a:off x="6972300" y="3733800"/>
            <a:ext cx="2057400" cy="553998"/>
          </a:xfrm>
          <a:prstGeom prst="rect">
            <a:avLst/>
          </a:prstGeom>
          <a:noFill/>
        </p:spPr>
        <p:txBody>
          <a:bodyPr wrap="square" rtlCol="0">
            <a:spAutoFit/>
          </a:bodyPr>
          <a:lstStyle/>
          <a:p>
            <a:r>
              <a:rPr lang="en-US" sz="3000" dirty="0" smtClean="0">
                <a:latin typeface="Perpetua" panose="02020502060401020303" pitchFamily="18" charset="0"/>
              </a:rPr>
              <a:t>Vikki Henson</a:t>
            </a:r>
            <a:endParaRPr lang="en-US" sz="3000" dirty="0">
              <a:latin typeface="Perpetua" panose="02020502060401020303" pitchFamily="18" charset="0"/>
            </a:endParaRPr>
          </a:p>
        </p:txBody>
      </p:sp>
    </p:spTree>
    <p:extLst>
      <p:ext uri="{BB962C8B-B14F-4D97-AF65-F5344CB8AC3E}">
        <p14:creationId xmlns:p14="http://schemas.microsoft.com/office/powerpoint/2010/main" val="2186893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42900"/>
            <a:ext cx="8178800" cy="6134100"/>
          </a:xfrm>
          <a:prstGeom prst="rect">
            <a:avLst/>
          </a:prstGeom>
        </p:spPr>
      </p:pic>
    </p:spTree>
    <p:extLst>
      <p:ext uri="{BB962C8B-B14F-4D97-AF65-F5344CB8AC3E}">
        <p14:creationId xmlns:p14="http://schemas.microsoft.com/office/powerpoint/2010/main" val="376813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8272498"/>
              </p:ext>
            </p:extLst>
          </p:nvPr>
        </p:nvGraphicFramePr>
        <p:xfrm>
          <a:off x="228600" y="76195"/>
          <a:ext cx="8763000" cy="6400805"/>
        </p:xfrm>
        <a:graphic>
          <a:graphicData uri="http://schemas.openxmlformats.org/drawingml/2006/table">
            <a:tbl>
              <a:tblPr firstRow="1" firstCol="1" bandRow="1"/>
              <a:tblGrid>
                <a:gridCol w="8763000">
                  <a:extLst>
                    <a:ext uri="{9D8B030D-6E8A-4147-A177-3AD203B41FA5}">
                      <a16:colId xmlns:a16="http://schemas.microsoft.com/office/drawing/2014/main" val="2537771899"/>
                    </a:ext>
                  </a:extLst>
                </a:gridCol>
              </a:tblGrid>
              <a:tr h="584394">
                <a:tc>
                  <a:txBody>
                    <a:bodyPr/>
                    <a:lstStyle/>
                    <a:p>
                      <a:pPr marL="0" marR="0">
                        <a:spcBef>
                          <a:spcPts val="0"/>
                        </a:spcBef>
                        <a:spcAft>
                          <a:spcPts val="0"/>
                        </a:spcAft>
                      </a:pPr>
                      <a:r>
                        <a:rPr lang="en-US" sz="2400" b="1" dirty="0" smtClean="0">
                          <a:solidFill>
                            <a:srgbClr val="FFFF00"/>
                          </a:solidFill>
                          <a:effectLst/>
                          <a:latin typeface="Perpetua" panose="02020502060401020303" pitchFamily="18" charset="0"/>
                          <a:ea typeface="Calibri" panose="020F0502020204030204" pitchFamily="34" charset="0"/>
                          <a:cs typeface="Times New Roman" panose="02020603050405020304" pitchFamily="18" charset="0"/>
                        </a:rPr>
                        <a:t>Home Folder</a:t>
                      </a:r>
                      <a:r>
                        <a:rPr lang="en-US" sz="2400" b="1" baseline="0" dirty="0" smtClean="0">
                          <a:solidFill>
                            <a:srgbClr val="FFFF00"/>
                          </a:solidFill>
                          <a:effectLst/>
                          <a:latin typeface="Perpetua" panose="02020502060401020303" pitchFamily="18" charset="0"/>
                          <a:ea typeface="Calibri" panose="020F0502020204030204" pitchFamily="34" charset="0"/>
                          <a:cs typeface="Times New Roman" panose="02020603050405020304" pitchFamily="18" charset="0"/>
                        </a:rPr>
                        <a:t> Review Form:</a:t>
                      </a:r>
                      <a:endParaRPr lang="en-US" sz="2400" b="1" dirty="0">
                        <a:solidFill>
                          <a:srgbClr val="FFFF00"/>
                        </a:solidFill>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5439309"/>
                  </a:ext>
                </a:extLst>
              </a:tr>
              <a:tr h="813368">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a:t>
                      </a:r>
                      <a:r>
                        <a:rPr lang="en-US" sz="2100" dirty="0">
                          <a:effectLst/>
                          <a:latin typeface="Perpetua" panose="02020502060401020303" pitchFamily="18" charset="0"/>
                          <a:ea typeface="Calibri" panose="020F0502020204030204" pitchFamily="34" charset="0"/>
                          <a:cs typeface="Times New Roman" panose="02020603050405020304" pitchFamily="18" charset="0"/>
                        </a:rPr>
                        <a:t>Written statement of patient rights in a language the patient understands </a:t>
                      </a:r>
                      <a:r>
                        <a:rPr lang="en-US" sz="2100" b="1" dirty="0">
                          <a:effectLst/>
                          <a:latin typeface="Perpetua" panose="02020502060401020303" pitchFamily="18" charset="0"/>
                          <a:ea typeface="Calibri" panose="020F0502020204030204" pitchFamily="34" charset="0"/>
                          <a:cs typeface="Times New Roman" panose="02020603050405020304" pitchFamily="18" charset="0"/>
                        </a:rPr>
                        <a:t>(G412</a:t>
                      </a:r>
                      <a:r>
                        <a:rPr lang="en-US" sz="2100" b="1" dirty="0" smtClean="0">
                          <a:effectLst/>
                          <a:latin typeface="Perpetua" panose="02020502060401020303" pitchFamily="18" charset="0"/>
                          <a:ea typeface="Calibri" panose="020F0502020204030204" pitchFamily="34" charset="0"/>
                          <a:cs typeface="Times New Roman" panose="02020603050405020304" pitchFamily="18" charset="0"/>
                        </a:rPr>
                        <a:t>)</a:t>
                      </a: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8847361"/>
                  </a:ext>
                </a:extLst>
              </a:tr>
              <a:tr h="789321">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____Discharge / transfer policy information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(G412 or G452)</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613002"/>
                  </a:ext>
                </a:extLst>
              </a:tr>
              <a:tr h="789321">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OASIS privacy notice (Medicare/Medicaid only)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a:t>
                      </a:r>
                      <a:r>
                        <a:rPr lang="en-US" sz="2400" b="1" dirty="0" smtClean="0">
                          <a:effectLst/>
                          <a:latin typeface="Perpetua" panose="02020502060401020303" pitchFamily="18" charset="0"/>
                          <a:ea typeface="Calibri" panose="020F0502020204030204" pitchFamily="34" charset="0"/>
                          <a:cs typeface="Times New Roman" panose="02020603050405020304" pitchFamily="18" charset="0"/>
                        </a:rPr>
                        <a:t>G416)</a:t>
                      </a:r>
                    </a:p>
                    <a:p>
                      <a:pPr marL="0" marR="0">
                        <a:lnSpc>
                          <a:spcPct val="100000"/>
                        </a:lnSpc>
                        <a:spcBef>
                          <a:spcPts val="0"/>
                        </a:spcBef>
                        <a:spcAft>
                          <a:spcPts val="0"/>
                        </a:spcAft>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 </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7661934"/>
                  </a:ext>
                </a:extLst>
              </a:tr>
              <a:tr h="887987">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Written financial liability information at SOC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(G440</a:t>
                      </a:r>
                      <a:r>
                        <a:rPr lang="en-US" sz="2400" b="1" dirty="0" smtClean="0">
                          <a:effectLst/>
                          <a:latin typeface="Perpetua" panose="02020502060401020303" pitchFamily="18" charset="0"/>
                          <a:ea typeface="Calibri" panose="020F0502020204030204" pitchFamily="34" charset="0"/>
                          <a:cs typeface="Times New Roman" panose="02020603050405020304" pitchFamily="18" charset="0"/>
                        </a:rPr>
                        <a:t>)</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7358341"/>
                  </a:ext>
                </a:extLst>
              </a:tr>
              <a:tr h="957771">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a:t>
                      </a:r>
                      <a:r>
                        <a:rPr lang="en-US" sz="2100" dirty="0">
                          <a:effectLst/>
                          <a:latin typeface="Perpetua" panose="02020502060401020303" pitchFamily="18" charset="0"/>
                          <a:ea typeface="Calibri" panose="020F0502020204030204" pitchFamily="34" charset="0"/>
                          <a:cs typeface="Times New Roman" panose="02020603050405020304" pitchFamily="18" charset="0"/>
                        </a:rPr>
                        <a:t>Written financial liability information for services started after the SOC </a:t>
                      </a:r>
                      <a:r>
                        <a:rPr lang="en-US" sz="2100" b="1" dirty="0">
                          <a:effectLst/>
                          <a:latin typeface="Perpetua" panose="02020502060401020303" pitchFamily="18" charset="0"/>
                          <a:ea typeface="Calibri" panose="020F0502020204030204" pitchFamily="34" charset="0"/>
                          <a:cs typeface="Times New Roman" panose="02020603050405020304" pitchFamily="18" charset="0"/>
                        </a:rPr>
                        <a:t>(G440</a:t>
                      </a:r>
                      <a:r>
                        <a:rPr lang="en-US" sz="2100" b="1" dirty="0" smtClean="0">
                          <a:effectLst/>
                          <a:latin typeface="Perpetua" panose="02020502060401020303" pitchFamily="18" charset="0"/>
                          <a:ea typeface="Calibri" panose="020F0502020204030204" pitchFamily="34" charset="0"/>
                          <a:cs typeface="Times New Roman" panose="02020603050405020304" pitchFamily="18" charset="0"/>
                        </a:rPr>
                        <a:t>)</a:t>
                      </a:r>
                      <a:r>
                        <a:rPr lang="en-US" sz="21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870339"/>
                  </a:ext>
                </a:extLst>
              </a:tr>
              <a:tr h="1578643">
                <a:tc>
                  <a:txBody>
                    <a:bodyPr/>
                    <a:lstStyle/>
                    <a:p>
                      <a:pPr marL="0" marR="0">
                        <a:lnSpc>
                          <a:spcPct val="100000"/>
                        </a:lnSpc>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Missouri Hotline number with correct hours of operation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(G444</a:t>
                      </a:r>
                      <a:r>
                        <a:rPr lang="en-US" sz="2400" b="1" dirty="0" smtClean="0">
                          <a:effectLst/>
                          <a:latin typeface="Perpetua" panose="02020502060401020303" pitchFamily="18" charset="0"/>
                          <a:ea typeface="Calibri" panose="020F0502020204030204" pitchFamily="34" charset="0"/>
                          <a:cs typeface="Times New Roman" panose="02020603050405020304" pitchFamily="18" charset="0"/>
                        </a:rPr>
                        <a:t>)</a:t>
                      </a:r>
                    </a:p>
                    <a:p>
                      <a:pPr marL="0" marR="0">
                        <a:lnSpc>
                          <a:spcPct val="100000"/>
                        </a:lnSpc>
                        <a:spcBef>
                          <a:spcPts val="0"/>
                        </a:spcBef>
                        <a:spcAft>
                          <a:spcPts val="0"/>
                        </a:spcAft>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____ </a:t>
                      </a:r>
                      <a:r>
                        <a:rPr lang="en-US" sz="2100" dirty="0" smtClean="0">
                          <a:effectLst/>
                          <a:latin typeface="Perpetua" panose="02020502060401020303" pitchFamily="18" charset="0"/>
                          <a:ea typeface="Calibri" panose="020F0502020204030204" pitchFamily="34" charset="0"/>
                          <a:cs typeface="Times New Roman" panose="02020603050405020304" pitchFamily="18" charset="0"/>
                        </a:rPr>
                        <a:t>Contact information for the HHA </a:t>
                      </a:r>
                      <a:r>
                        <a:rPr lang="en-US" sz="2100" b="1" dirty="0" smtClean="0">
                          <a:effectLst/>
                          <a:latin typeface="Perpetua" panose="02020502060401020303" pitchFamily="18" charset="0"/>
                          <a:ea typeface="Calibri" panose="020F0502020204030204" pitchFamily="34" charset="0"/>
                          <a:cs typeface="Times New Roman" panose="02020603050405020304" pitchFamily="18" charset="0"/>
                        </a:rPr>
                        <a:t>administrator </a:t>
                      </a:r>
                      <a:r>
                        <a:rPr lang="en-US" sz="2100" dirty="0" smtClean="0">
                          <a:effectLst/>
                          <a:latin typeface="Perpetua" panose="02020502060401020303" pitchFamily="18" charset="0"/>
                          <a:ea typeface="Calibri" panose="020F0502020204030204" pitchFamily="34" charset="0"/>
                          <a:cs typeface="Times New Roman" panose="02020603050405020304" pitchFamily="18" charset="0"/>
                        </a:rPr>
                        <a:t>to lodge complaints </a:t>
                      </a:r>
                      <a:r>
                        <a:rPr lang="en-US" sz="2100" b="1" dirty="0" smtClean="0">
                          <a:effectLst/>
                          <a:latin typeface="Perpetua" panose="02020502060401020303" pitchFamily="18" charset="0"/>
                          <a:ea typeface="Calibri" panose="020F0502020204030204" pitchFamily="34" charset="0"/>
                          <a:cs typeface="Times New Roman" panose="02020603050405020304" pitchFamily="18" charset="0"/>
                        </a:rPr>
                        <a:t>(G414)</a:t>
                      </a:r>
                      <a:endParaRPr lang="en-US" sz="2100" dirty="0" smtClean="0">
                        <a:effectLst/>
                        <a:latin typeface="Perpetua" panose="02020502060401020303"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1564561"/>
                  </a:ext>
                </a:extLst>
              </a:tr>
            </a:tbl>
          </a:graphicData>
        </a:graphic>
      </p:graphicFrame>
    </p:spTree>
    <p:extLst>
      <p:ext uri="{BB962C8B-B14F-4D97-AF65-F5344CB8AC3E}">
        <p14:creationId xmlns:p14="http://schemas.microsoft.com/office/powerpoint/2010/main" val="81246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18052052"/>
              </p:ext>
            </p:extLst>
          </p:nvPr>
        </p:nvGraphicFramePr>
        <p:xfrm>
          <a:off x="152400" y="304800"/>
          <a:ext cx="8686799" cy="6400800"/>
        </p:xfrm>
        <a:graphic>
          <a:graphicData uri="http://schemas.openxmlformats.org/drawingml/2006/table">
            <a:tbl>
              <a:tblPr firstRow="1" firstCol="1" bandRow="1"/>
              <a:tblGrid>
                <a:gridCol w="8686799">
                  <a:extLst>
                    <a:ext uri="{9D8B030D-6E8A-4147-A177-3AD203B41FA5}">
                      <a16:colId xmlns:a16="http://schemas.microsoft.com/office/drawing/2014/main" val="3869433092"/>
                    </a:ext>
                  </a:extLst>
                </a:gridCol>
              </a:tblGrid>
              <a:tr h="606391">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Advance directive information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(G984)</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340404"/>
                  </a:ext>
                </a:extLst>
              </a:tr>
              <a:tr h="1010653">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Visit schedule, including frequency of visits for all disciplines seeing patient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(G614)</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07883"/>
                  </a:ext>
                </a:extLst>
              </a:tr>
              <a:tr h="1010653">
                <a:tc>
                  <a:txBody>
                    <a:bodyPr/>
                    <a:lstStyle/>
                    <a:p>
                      <a:pPr marL="0" marR="0">
                        <a:spcBef>
                          <a:spcPts val="0"/>
                        </a:spcBef>
                        <a:spcAft>
                          <a:spcPts val="0"/>
                        </a:spcAft>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____ Patient </a:t>
                      </a:r>
                      <a:r>
                        <a:rPr lang="en-US" sz="2400" dirty="0">
                          <a:effectLst/>
                          <a:latin typeface="Perpetua" panose="02020502060401020303" pitchFamily="18" charset="0"/>
                          <a:ea typeface="Calibri" panose="020F0502020204030204" pitchFamily="34" charset="0"/>
                          <a:cs typeface="Times New Roman" panose="02020603050405020304" pitchFamily="18" charset="0"/>
                        </a:rPr>
                        <a:t>medication schedule/instructions, including medication name, dosage and frequency </a:t>
                      </a:r>
                      <a:r>
                        <a:rPr lang="en-US" sz="2400" b="1" i="0" dirty="0" smtClean="0">
                          <a:effectLst/>
                          <a:latin typeface="Perpetua" panose="02020502060401020303" pitchFamily="18" charset="0"/>
                          <a:ea typeface="Calibri" panose="020F0502020204030204" pitchFamily="34" charset="0"/>
                          <a:cs typeface="Times New Roman" panose="02020603050405020304" pitchFamily="18" charset="0"/>
                        </a:rPr>
                        <a:t>(G616)</a:t>
                      </a:r>
                    </a:p>
                    <a:p>
                      <a:pPr marL="0" marR="0">
                        <a:spcBef>
                          <a:spcPts val="0"/>
                        </a:spcBef>
                        <a:spcAft>
                          <a:spcPts val="0"/>
                        </a:spcAft>
                      </a:pPr>
                      <a:r>
                        <a:rPr lang="en-US" sz="1200" i="1" dirty="0" smtClean="0">
                          <a:effectLst/>
                          <a:latin typeface="Perpetua" panose="02020502060401020303" pitchFamily="18" charset="0"/>
                          <a:ea typeface="Calibri" panose="020F0502020204030204" pitchFamily="34" charset="0"/>
                          <a:cs typeface="Times New Roman" panose="02020603050405020304" pitchFamily="18" charset="0"/>
                        </a:rPr>
                        <a:t>  </a:t>
                      </a:r>
                      <a:r>
                        <a:rPr lang="en-US" sz="1200" dirty="0" smtClean="0">
                          <a:effectLst/>
                          <a:latin typeface="Perpetua" panose="02020502060401020303" pitchFamily="18" charset="0"/>
                          <a:ea typeface="Calibri" panose="020F0502020204030204" pitchFamily="34" charset="0"/>
                          <a:cs typeface="Times New Roman" panose="02020603050405020304" pitchFamily="18" charset="0"/>
                        </a:rPr>
                        <a:t> </a:t>
                      </a:r>
                      <a:endParaRPr lang="en-US" sz="1200" dirty="0">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7998938"/>
                  </a:ext>
                </a:extLst>
              </a:tr>
              <a:tr h="606391">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Medication to be administered by the HHA must be identified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(G616)</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854714"/>
                  </a:ext>
                </a:extLst>
              </a:tr>
              <a:tr h="1010653">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Treatments to be administered by HHA personnel, including therapy services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(G618)</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0177648"/>
                  </a:ext>
                </a:extLst>
              </a:tr>
              <a:tr h="1010653">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Any other pertinent instructions related to the patient's care and treatments and needs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(G620)</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Perpetua" panose="02020502060401020303" pitchFamily="18" charset="0"/>
                          <a:ea typeface="Calibri" panose="020F0502020204030204" pitchFamily="34" charset="0"/>
                          <a:cs typeface="Times New Roman" panose="02020603050405020304" pitchFamily="18" charset="0"/>
                        </a:rPr>
                        <a:t> </a:t>
                      </a: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9712980"/>
                  </a:ext>
                </a:extLst>
              </a:tr>
              <a:tr h="1145406">
                <a:tc>
                  <a:txBody>
                    <a:bodyPr/>
                    <a:lstStyle/>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____ Name and contact information of the </a:t>
                      </a:r>
                      <a:r>
                        <a:rPr lang="en-US" sz="2400" b="0" dirty="0">
                          <a:effectLst/>
                          <a:latin typeface="Perpetua" panose="02020502060401020303" pitchFamily="18" charset="0"/>
                          <a:ea typeface="Calibri" panose="020F0502020204030204" pitchFamily="34" charset="0"/>
                          <a:cs typeface="Times New Roman" panose="02020603050405020304" pitchFamily="18" charset="0"/>
                        </a:rPr>
                        <a:t>clinical manager </a:t>
                      </a:r>
                      <a:r>
                        <a:rPr lang="en-US" sz="2400" b="1" dirty="0">
                          <a:effectLst/>
                          <a:latin typeface="Perpetua" panose="02020502060401020303" pitchFamily="18" charset="0"/>
                          <a:ea typeface="Calibri" panose="020F0502020204030204" pitchFamily="34" charset="0"/>
                          <a:cs typeface="Times New Roman" panose="02020603050405020304" pitchFamily="18" charset="0"/>
                        </a:rPr>
                        <a:t>(G622</a:t>
                      </a:r>
                      <a:r>
                        <a:rPr lang="en-US" sz="2400" b="1" dirty="0" smtClean="0">
                          <a:effectLst/>
                          <a:latin typeface="Perpetua" panose="02020502060401020303" pitchFamily="18" charset="0"/>
                          <a:ea typeface="Calibri" panose="020F0502020204030204" pitchFamily="34" charset="0"/>
                          <a:cs typeface="Times New Roman" panose="02020603050405020304" pitchFamily="18" charset="0"/>
                        </a:rPr>
                        <a:t>)</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67664" marR="6766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860454"/>
                  </a:ext>
                </a:extLst>
              </a:tr>
            </a:tbl>
          </a:graphicData>
        </a:graphic>
      </p:graphicFrame>
    </p:spTree>
    <p:extLst>
      <p:ext uri="{BB962C8B-B14F-4D97-AF65-F5344CB8AC3E}">
        <p14:creationId xmlns:p14="http://schemas.microsoft.com/office/powerpoint/2010/main" val="2251742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5770811"/>
          </a:xfrm>
          <a:prstGeom prst="rect">
            <a:avLst/>
          </a:prstGeom>
          <a:noFill/>
        </p:spPr>
        <p:txBody>
          <a:bodyPr wrap="square" rtlCol="0">
            <a:spAutoFit/>
          </a:bodyPr>
          <a:lstStyle/>
          <a:p>
            <a:pPr algn="ctr"/>
            <a:r>
              <a:rPr lang="en-US" sz="3600" u="sng" dirty="0" smtClean="0">
                <a:latin typeface="Perpetua" panose="02020502060401020303" pitchFamily="18" charset="0"/>
              </a:rPr>
              <a:t>What Do We Observe on Home Visits?</a:t>
            </a:r>
          </a:p>
          <a:p>
            <a:endParaRPr lang="en-US" u="sng" dirty="0" smtClean="0">
              <a:latin typeface="Perpetua" panose="02020502060401020303" pitchFamily="18" charset="0"/>
            </a:endParaRPr>
          </a:p>
          <a:p>
            <a:pPr algn="ctr"/>
            <a:r>
              <a:rPr lang="en-US" dirty="0" smtClean="0">
                <a:latin typeface="Perpetua" panose="02020502060401020303" pitchFamily="18" charset="0"/>
              </a:rPr>
              <a:t>        Surveyors review the plan of care before the home visit to get a picture of the expected care.</a:t>
            </a:r>
          </a:p>
          <a:p>
            <a:endParaRPr lang="en-US" dirty="0" smtClean="0">
              <a:latin typeface="Perpetua" panose="02020502060401020303" pitchFamily="18" charset="0"/>
            </a:endParaRPr>
          </a:p>
          <a:p>
            <a:endParaRPr lang="en-US" dirty="0" smtClean="0">
              <a:latin typeface="Perpetua" panose="02020502060401020303" pitchFamily="18" charset="0"/>
            </a:endParaRP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Interaction with the patient/caregivers?</a:t>
            </a: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Staff following the Plan of Care?</a:t>
            </a: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DME being used included in POC?</a:t>
            </a: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Medication review system?</a:t>
            </a: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Infection Control being followed?</a:t>
            </a:r>
          </a:p>
          <a:p>
            <a:pPr marL="365760" indent="-285750">
              <a:spcBef>
                <a:spcPts val="600"/>
              </a:spcBef>
              <a:buFont typeface="Arial" panose="020B0604020202020204" pitchFamily="34" charset="0"/>
              <a:buChar char="•"/>
            </a:pPr>
            <a:r>
              <a:rPr lang="en-US" sz="2800" dirty="0" smtClean="0">
                <a:latin typeface="Perpetua" panose="02020502060401020303" pitchFamily="18" charset="0"/>
              </a:rPr>
              <a:t>Patient educated on the Plan of Care / new interventions?</a:t>
            </a:r>
          </a:p>
          <a:p>
            <a:pPr marL="365760" indent="-285750">
              <a:spcBef>
                <a:spcPts val="600"/>
              </a:spcBef>
              <a:buFont typeface="Arial" panose="020B0604020202020204" pitchFamily="34" charset="0"/>
              <a:buChar char="•"/>
            </a:pPr>
            <a:r>
              <a:rPr lang="en-US" sz="3000" dirty="0" smtClean="0">
                <a:latin typeface="Perpetua" panose="02020502060401020303" pitchFamily="18" charset="0"/>
              </a:rPr>
              <a:t>Assessment of patient relevant to the need?</a:t>
            </a:r>
          </a:p>
          <a:p>
            <a:endParaRPr lang="en-US" dirty="0">
              <a:latin typeface="Perpetua" panose="02020502060401020303" pitchFamily="18" charset="0"/>
            </a:endParaRPr>
          </a:p>
        </p:txBody>
      </p:sp>
    </p:spTree>
    <p:extLst>
      <p:ext uri="{BB962C8B-B14F-4D97-AF65-F5344CB8AC3E}">
        <p14:creationId xmlns:p14="http://schemas.microsoft.com/office/powerpoint/2010/main" val="1664395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1792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0666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86700" cy="994172"/>
          </a:xfrm>
        </p:spPr>
        <p:txBody>
          <a:bodyPr/>
          <a:lstStyle/>
          <a:p>
            <a:pPr algn="ctr"/>
            <a:r>
              <a:rPr lang="en-US" b="1" u="sng" dirty="0">
                <a:latin typeface="Perpetua" panose="02020502060401020303" pitchFamily="18" charset="0"/>
              </a:rPr>
              <a:t>Objectives</a:t>
            </a:r>
          </a:p>
        </p:txBody>
      </p:sp>
      <p:sp>
        <p:nvSpPr>
          <p:cNvPr id="3" name="Content Placeholder 2"/>
          <p:cNvSpPr>
            <a:spLocks noGrp="1"/>
          </p:cNvSpPr>
          <p:nvPr>
            <p:ph idx="1"/>
          </p:nvPr>
        </p:nvSpPr>
        <p:spPr>
          <a:xfrm>
            <a:off x="304800" y="1298972"/>
            <a:ext cx="8534400" cy="5406628"/>
          </a:xfrm>
        </p:spPr>
        <p:txBody>
          <a:bodyPr>
            <a:noAutofit/>
          </a:bodyPr>
          <a:lstStyle/>
          <a:p>
            <a:pPr>
              <a:buFont typeface="Wingdings" panose="05000000000000000000" pitchFamily="2" charset="2"/>
              <a:buChar char="Ø"/>
            </a:pPr>
            <a:r>
              <a:rPr lang="en-US" dirty="0" smtClean="0">
                <a:latin typeface="Perpetua" panose="02020502060401020303" pitchFamily="18" charset="0"/>
              </a:rPr>
              <a:t>Describe Home Health Certification and Licensure</a:t>
            </a:r>
          </a:p>
          <a:p>
            <a:pPr>
              <a:buFont typeface="Wingdings" panose="05000000000000000000" pitchFamily="2" charset="2"/>
              <a:buChar char="Ø"/>
            </a:pPr>
            <a:r>
              <a:rPr lang="en-US" dirty="0" smtClean="0">
                <a:latin typeface="Perpetua" panose="02020502060401020303" pitchFamily="18" charset="0"/>
              </a:rPr>
              <a:t>Describe What a Survey Looks Like</a:t>
            </a:r>
            <a:endParaRPr lang="en-US" dirty="0">
              <a:latin typeface="Perpetua" panose="02020502060401020303" pitchFamily="18" charset="0"/>
            </a:endParaRPr>
          </a:p>
          <a:p>
            <a:pPr>
              <a:buFont typeface="Wingdings" panose="05000000000000000000" pitchFamily="2" charset="2"/>
              <a:buChar char="Ø"/>
            </a:pPr>
            <a:r>
              <a:rPr lang="en-US" dirty="0" smtClean="0">
                <a:latin typeface="Perpetua" panose="02020502060401020303" pitchFamily="18" charset="0"/>
              </a:rPr>
              <a:t>Identify </a:t>
            </a:r>
            <a:r>
              <a:rPr lang="en-US" dirty="0">
                <a:latin typeface="Perpetua" panose="02020502060401020303" pitchFamily="18" charset="0"/>
              </a:rPr>
              <a:t>the Top Five Home Health </a:t>
            </a:r>
            <a:r>
              <a:rPr lang="en-US" dirty="0" smtClean="0">
                <a:latin typeface="Perpetua" panose="02020502060401020303" pitchFamily="18" charset="0"/>
              </a:rPr>
              <a:t>Deficiencies  in MO</a:t>
            </a:r>
          </a:p>
          <a:p>
            <a:pPr>
              <a:buFont typeface="Wingdings" panose="05000000000000000000" pitchFamily="2" charset="2"/>
              <a:buChar char="Ø"/>
            </a:pPr>
            <a:r>
              <a:rPr lang="en-US" dirty="0">
                <a:latin typeface="Perpetua" panose="02020502060401020303" pitchFamily="18" charset="0"/>
              </a:rPr>
              <a:t>Identify the Top Five </a:t>
            </a:r>
            <a:r>
              <a:rPr lang="en-US" dirty="0" smtClean="0">
                <a:latin typeface="Perpetua" panose="02020502060401020303" pitchFamily="18" charset="0"/>
              </a:rPr>
              <a:t>Hospice Deficiencies  </a:t>
            </a:r>
            <a:r>
              <a:rPr lang="en-US" dirty="0">
                <a:latin typeface="Perpetua" panose="02020502060401020303" pitchFamily="18" charset="0"/>
              </a:rPr>
              <a:t>in MO</a:t>
            </a:r>
          </a:p>
          <a:p>
            <a:pPr>
              <a:buFont typeface="Wingdings" panose="05000000000000000000" pitchFamily="2" charset="2"/>
              <a:buChar char="Ø"/>
            </a:pPr>
            <a:r>
              <a:rPr lang="en-US" dirty="0" smtClean="0">
                <a:latin typeface="Perpetua" panose="02020502060401020303" pitchFamily="18" charset="0"/>
              </a:rPr>
              <a:t>Review Statistics of HH &amp; HO Agencies</a:t>
            </a:r>
          </a:p>
          <a:p>
            <a:pPr>
              <a:buFont typeface="Wingdings" panose="05000000000000000000" pitchFamily="2" charset="2"/>
              <a:buChar char="Ø"/>
            </a:pPr>
            <a:r>
              <a:rPr lang="en-US" dirty="0" smtClean="0">
                <a:latin typeface="Perpetua" panose="02020502060401020303" pitchFamily="18" charset="0"/>
              </a:rPr>
              <a:t>OASIS  Topics  With Rita Craighead</a:t>
            </a:r>
          </a:p>
        </p:txBody>
      </p:sp>
    </p:spTree>
    <p:extLst>
      <p:ext uri="{BB962C8B-B14F-4D97-AF65-F5344CB8AC3E}">
        <p14:creationId xmlns:p14="http://schemas.microsoft.com/office/powerpoint/2010/main" val="4099398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003389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017953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366882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278" y="0"/>
            <a:ext cx="4693444" cy="6858000"/>
          </a:xfrm>
          <a:prstGeom prst="rect">
            <a:avLst/>
          </a:prstGeom>
        </p:spPr>
      </p:pic>
    </p:spTree>
    <p:extLst>
      <p:ext uri="{BB962C8B-B14F-4D97-AF65-F5344CB8AC3E}">
        <p14:creationId xmlns:p14="http://schemas.microsoft.com/office/powerpoint/2010/main" val="3838143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2896726"/>
              </p:ext>
            </p:extLst>
          </p:nvPr>
        </p:nvGraphicFramePr>
        <p:xfrm>
          <a:off x="337038" y="1447800"/>
          <a:ext cx="8458200" cy="4023360"/>
        </p:xfrm>
        <a:graphic>
          <a:graphicData uri="http://schemas.openxmlformats.org/drawingml/2006/table">
            <a:tbl>
              <a:tblPr firstRow="1" firstCol="1" bandRow="1"/>
              <a:tblGrid>
                <a:gridCol w="8458200">
                  <a:extLst>
                    <a:ext uri="{9D8B030D-6E8A-4147-A177-3AD203B41FA5}">
                      <a16:colId xmlns:a16="http://schemas.microsoft.com/office/drawing/2014/main" val="2865359001"/>
                    </a:ext>
                  </a:extLst>
                </a:gridCol>
              </a:tblGrid>
              <a:tr h="670491">
                <a:tc>
                  <a:txBody>
                    <a:bodyPr/>
                    <a:lstStyle/>
                    <a:p>
                      <a:pPr marL="342900" marR="0" indent="-342900">
                        <a:spcBef>
                          <a:spcPts val="0"/>
                        </a:spcBef>
                        <a:spcAft>
                          <a:spcPts val="0"/>
                        </a:spcAft>
                        <a:buFont typeface="Arial" panose="020B0604020202020204" pitchFamily="34" charset="0"/>
                        <a:buChar char="•"/>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Had </a:t>
                      </a:r>
                      <a:r>
                        <a:rPr lang="en-US" sz="2400" dirty="0">
                          <a:effectLst/>
                          <a:latin typeface="Perpetua" panose="02020502060401020303" pitchFamily="18" charset="0"/>
                          <a:ea typeface="Calibri" panose="020F0502020204030204" pitchFamily="34" charset="0"/>
                          <a:cs typeface="Times New Roman" panose="02020603050405020304" pitchFamily="18" charset="0"/>
                        </a:rPr>
                        <a:t>any </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complaints, did you call the agency about it?     </a:t>
                      </a:r>
                    </a:p>
                    <a:p>
                      <a:pPr marL="0" marR="0" indent="0">
                        <a:spcBef>
                          <a:spcPts val="0"/>
                        </a:spcBef>
                        <a:spcAft>
                          <a:spcPts val="0"/>
                        </a:spcAft>
                        <a:buFont typeface="Arial" panose="020B0604020202020204" pitchFamily="34" charset="0"/>
                        <a:buNone/>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Did you</a:t>
                      </a:r>
                      <a:r>
                        <a:rPr lang="en-US" sz="2400" baseline="0" dirty="0" smtClean="0">
                          <a:effectLst/>
                          <a:latin typeface="Perpetua" panose="02020502060401020303" pitchFamily="18" charset="0"/>
                          <a:ea typeface="Calibri" panose="020F0502020204030204" pitchFamily="34" charset="0"/>
                          <a:cs typeface="Times New Roman" panose="02020603050405020304" pitchFamily="18" charset="0"/>
                        </a:rPr>
                        <a:t> </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hear </a:t>
                      </a:r>
                      <a:r>
                        <a:rPr lang="en-US" sz="2400" dirty="0">
                          <a:effectLst/>
                          <a:latin typeface="Perpetua" panose="02020502060401020303" pitchFamily="18" charset="0"/>
                          <a:ea typeface="Calibri" panose="020F0502020204030204" pitchFamily="34" charset="0"/>
                          <a:cs typeface="Times New Roman" panose="02020603050405020304" pitchFamily="18" charset="0"/>
                        </a:rPr>
                        <a:t>back from someone in the </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agency about your</a:t>
                      </a:r>
                      <a:r>
                        <a:rPr lang="en-US" sz="2400" baseline="0" dirty="0" smtClean="0">
                          <a:effectLst/>
                          <a:latin typeface="Perpetua" panose="02020502060401020303" pitchFamily="18" charset="0"/>
                          <a:ea typeface="Calibri" panose="020F0502020204030204" pitchFamily="34" charset="0"/>
                          <a:cs typeface="Times New Roman" panose="02020603050405020304" pitchFamily="18" charset="0"/>
                        </a:rPr>
                        <a:t> concern</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21468"/>
                  </a:ext>
                </a:extLst>
              </a:tr>
              <a:tr h="765213">
                <a:tc>
                  <a:txBody>
                    <a:bodyPr/>
                    <a:lstStyle/>
                    <a:p>
                      <a:pPr marL="342900" marR="0" indent="-342900">
                        <a:spcBef>
                          <a:spcPts val="0"/>
                        </a:spcBef>
                        <a:spcAft>
                          <a:spcPts val="0"/>
                        </a:spcAft>
                        <a:buFont typeface="Arial" panose="020B0604020202020204" pitchFamily="34" charset="0"/>
                        <a:buChar char="•"/>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Involved in your care planning? (Is </a:t>
                      </a:r>
                      <a:r>
                        <a:rPr lang="en-US" sz="2400" dirty="0">
                          <a:effectLst/>
                          <a:latin typeface="Perpetua" panose="02020502060401020303" pitchFamily="18" charset="0"/>
                          <a:ea typeface="Calibri" panose="020F0502020204030204" pitchFamily="34" charset="0"/>
                          <a:cs typeface="Times New Roman" panose="02020603050405020304" pitchFamily="18" charset="0"/>
                        </a:rPr>
                        <a:t>there verbal or written evidence that the patient is aware of and participates in the plan of care and changes to the plan of </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care)?</a:t>
                      </a: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0" marR="0" indent="0">
                        <a:spcBef>
                          <a:spcPts val="0"/>
                        </a:spcBef>
                        <a:spcAft>
                          <a:spcPts val="0"/>
                        </a:spcAft>
                        <a:buFont typeface="Arial" panose="020B0604020202020204" pitchFamily="34" charset="0"/>
                        <a:buNone/>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904891"/>
                  </a:ext>
                </a:extLst>
              </a:tr>
              <a:tr h="926498">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Is the care being provided as you were told it would be?</a:t>
                      </a:r>
                    </a:p>
                    <a:p>
                      <a:pPr marL="342900" marR="0" indent="-342900">
                        <a:spcBef>
                          <a:spcPts val="0"/>
                        </a:spcBef>
                        <a:spcAft>
                          <a:spcPts val="0"/>
                        </a:spcAft>
                        <a:buFont typeface="Arial" panose="020B0604020202020204" pitchFamily="34" charset="0"/>
                        <a:buChar char="•"/>
                      </a:pPr>
                      <a:endParaRPr lang="en-US" sz="2400" dirty="0">
                        <a:effectLst/>
                        <a:latin typeface="Perpetua" panose="02020502060401020303"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Has the agency met your needs?</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8270315"/>
                  </a:ext>
                </a:extLst>
              </a:tr>
            </a:tbl>
          </a:graphicData>
        </a:graphic>
      </p:graphicFrame>
      <p:sp>
        <p:nvSpPr>
          <p:cNvPr id="3" name="TextBox 2"/>
          <p:cNvSpPr txBox="1"/>
          <p:nvPr/>
        </p:nvSpPr>
        <p:spPr>
          <a:xfrm>
            <a:off x="-5862" y="76200"/>
            <a:ext cx="9144000" cy="1077218"/>
          </a:xfrm>
          <a:prstGeom prst="rect">
            <a:avLst/>
          </a:prstGeom>
          <a:noFill/>
        </p:spPr>
        <p:txBody>
          <a:bodyPr wrap="square" rtlCol="0">
            <a:spAutoFit/>
          </a:bodyPr>
          <a:lstStyle/>
          <a:p>
            <a:pPr algn="ctr"/>
            <a:r>
              <a:rPr lang="en-US" sz="3200" b="1" u="sng" dirty="0" smtClean="0">
                <a:latin typeface="Perpetua" panose="02020502060401020303" pitchFamily="18" charset="0"/>
              </a:rPr>
              <a:t>Questions we ask Caregivers/Patients </a:t>
            </a:r>
          </a:p>
          <a:p>
            <a:pPr algn="ctr"/>
            <a:r>
              <a:rPr lang="en-US" sz="3200" b="1" u="sng" dirty="0" smtClean="0">
                <a:latin typeface="Perpetua" panose="02020502060401020303" pitchFamily="18" charset="0"/>
              </a:rPr>
              <a:t>(after the clinician is finished)</a:t>
            </a:r>
            <a:endParaRPr lang="en-US" sz="3200" b="1" u="sng" dirty="0">
              <a:latin typeface="Perpetua" panose="02020502060401020303" pitchFamily="18" charset="0"/>
            </a:endParaRPr>
          </a:p>
        </p:txBody>
      </p:sp>
    </p:spTree>
    <p:extLst>
      <p:ext uri="{BB962C8B-B14F-4D97-AF65-F5344CB8AC3E}">
        <p14:creationId xmlns:p14="http://schemas.microsoft.com/office/powerpoint/2010/main" val="3047951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8443819"/>
              </p:ext>
            </p:extLst>
          </p:nvPr>
        </p:nvGraphicFramePr>
        <p:xfrm>
          <a:off x="382466" y="1600200"/>
          <a:ext cx="8338038" cy="4754880"/>
        </p:xfrm>
        <a:graphic>
          <a:graphicData uri="http://schemas.openxmlformats.org/drawingml/2006/table">
            <a:tbl>
              <a:tblPr firstRow="1" firstCol="1" bandRow="1"/>
              <a:tblGrid>
                <a:gridCol w="8338038">
                  <a:extLst>
                    <a:ext uri="{9D8B030D-6E8A-4147-A177-3AD203B41FA5}">
                      <a16:colId xmlns:a16="http://schemas.microsoft.com/office/drawing/2014/main" val="2865359001"/>
                    </a:ext>
                  </a:extLst>
                </a:gridCol>
              </a:tblGrid>
              <a:tr h="1237831">
                <a:tc>
                  <a:txBody>
                    <a:bodyPr/>
                    <a:lstStyle/>
                    <a:p>
                      <a:pPr marL="342900" marR="0" indent="-342900">
                        <a:spcBef>
                          <a:spcPts val="0"/>
                        </a:spcBef>
                        <a:spcAft>
                          <a:spcPts val="0"/>
                        </a:spcAft>
                        <a:buFont typeface="Arial" panose="020B0604020202020204" pitchFamily="34" charset="0"/>
                        <a:buChar char="•"/>
                      </a:pPr>
                      <a:r>
                        <a:rPr lang="en-US" sz="2400" dirty="0">
                          <a:effectLst/>
                          <a:latin typeface="Perpetua" panose="02020502060401020303" pitchFamily="18" charset="0"/>
                          <a:ea typeface="Calibri" panose="020F0502020204030204" pitchFamily="34" charset="0"/>
                          <a:cs typeface="Times New Roman" panose="02020603050405020304" pitchFamily="18" charset="0"/>
                        </a:rPr>
                        <a:t>Have there been setbacks or problems during your episode of home care and has the agency addressed them? Are you concerned about problems that have not been addressed by the staff to your satisfaction?  </a:t>
                      </a:r>
                    </a:p>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6772877"/>
                  </a:ext>
                </a:extLst>
              </a:tr>
              <a:tr h="833230">
                <a:tc>
                  <a:txBody>
                    <a:bodyPr/>
                    <a:lstStyle/>
                    <a:p>
                      <a:pPr marL="342900" marR="0" indent="-342900">
                        <a:spcBef>
                          <a:spcPts val="0"/>
                        </a:spcBef>
                        <a:spcAft>
                          <a:spcPts val="0"/>
                        </a:spcAft>
                        <a:buFont typeface="Arial" panose="020B0604020202020204" pitchFamily="34" charset="0"/>
                        <a:buChar char="•"/>
                      </a:pP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Were</a:t>
                      </a:r>
                      <a:r>
                        <a:rPr lang="en-US" sz="2400" baseline="0" dirty="0" smtClean="0">
                          <a:effectLst/>
                          <a:latin typeface="Perpetua" panose="02020502060401020303" pitchFamily="18" charset="0"/>
                          <a:ea typeface="Calibri" panose="020F0502020204030204" pitchFamily="34" charset="0"/>
                          <a:cs typeface="Times New Roman" panose="02020603050405020304" pitchFamily="18" charset="0"/>
                        </a:rPr>
                        <a:t> you </a:t>
                      </a:r>
                      <a:r>
                        <a:rPr lang="en-US" sz="2400" dirty="0" smtClean="0">
                          <a:effectLst/>
                          <a:latin typeface="Perpetua" panose="02020502060401020303" pitchFamily="18" charset="0"/>
                          <a:ea typeface="Calibri" panose="020F0502020204030204" pitchFamily="34" charset="0"/>
                          <a:cs typeface="Times New Roman" panose="02020603050405020304" pitchFamily="18" charset="0"/>
                        </a:rPr>
                        <a:t>instructed </a:t>
                      </a:r>
                      <a:r>
                        <a:rPr lang="en-US" sz="2400" dirty="0">
                          <a:effectLst/>
                          <a:latin typeface="Perpetua" panose="02020502060401020303" pitchFamily="18" charset="0"/>
                          <a:ea typeface="Calibri" panose="020F0502020204030204" pitchFamily="34" charset="0"/>
                          <a:cs typeface="Times New Roman" panose="02020603050405020304" pitchFamily="18" charset="0"/>
                        </a:rPr>
                        <a:t>about: medications, wound care, treatments, home exercise program, safety, etc.?</a:t>
                      </a:r>
                    </a:p>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9255608"/>
                  </a:ext>
                </a:extLst>
              </a:tr>
              <a:tr h="1666459">
                <a:tc>
                  <a:txBody>
                    <a:bodyPr/>
                    <a:lstStyle/>
                    <a:p>
                      <a:pPr marL="342900" marR="0" indent="-342900">
                        <a:spcBef>
                          <a:spcPts val="0"/>
                        </a:spcBef>
                        <a:spcAft>
                          <a:spcPts val="0"/>
                        </a:spcAft>
                        <a:buFont typeface="Arial" panose="020B0604020202020204" pitchFamily="34" charset="0"/>
                        <a:buChar char="•"/>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Does the agency provide </a:t>
                      </a:r>
                      <a:r>
                        <a:rPr lang="en-US" sz="2400" b="0" dirty="0" smtClean="0">
                          <a:effectLst/>
                          <a:latin typeface="Perpetua" panose="02020502060401020303" pitchFamily="18" charset="0"/>
                          <a:ea typeface="Calibri" panose="020F0502020204030204" pitchFamily="34" charset="0"/>
                          <a:cs typeface="Times New Roman" panose="02020603050405020304" pitchFamily="18" charset="0"/>
                        </a:rPr>
                        <a:t>you</a:t>
                      </a:r>
                      <a:r>
                        <a:rPr lang="en-US" sz="2400" b="0" baseline="0" dirty="0" smtClean="0">
                          <a:effectLst/>
                          <a:latin typeface="Perpetua" panose="02020502060401020303" pitchFamily="18" charset="0"/>
                          <a:ea typeface="Calibri" panose="020F0502020204030204" pitchFamily="34" charset="0"/>
                          <a:cs typeface="Times New Roman" panose="02020603050405020304" pitchFamily="18" charset="0"/>
                        </a:rPr>
                        <a:t> </a:t>
                      </a:r>
                      <a:r>
                        <a:rPr lang="en-US" sz="2400" b="0" dirty="0" smtClean="0">
                          <a:effectLst/>
                          <a:latin typeface="Perpetua" panose="02020502060401020303" pitchFamily="18" charset="0"/>
                          <a:ea typeface="Calibri" panose="020F0502020204030204" pitchFamily="34" charset="0"/>
                          <a:cs typeface="Times New Roman" panose="02020603050405020304" pitchFamily="18" charset="0"/>
                        </a:rPr>
                        <a:t>a </a:t>
                      </a:r>
                      <a:r>
                        <a:rPr lang="en-US" sz="2400" b="0" dirty="0">
                          <a:effectLst/>
                          <a:latin typeface="Perpetua" panose="02020502060401020303" pitchFamily="18" charset="0"/>
                          <a:ea typeface="Calibri" panose="020F0502020204030204" pitchFamily="34" charset="0"/>
                          <a:cs typeface="Times New Roman" panose="02020603050405020304" pitchFamily="18" charset="0"/>
                        </a:rPr>
                        <a:t>home health aide?</a:t>
                      </a:r>
                    </a:p>
                    <a:p>
                      <a:pPr marL="914400" marR="0" lvl="2">
                        <a:spcBef>
                          <a:spcPts val="0"/>
                        </a:spcBef>
                        <a:spcAft>
                          <a:spcPts val="0"/>
                        </a:spcAft>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 Are you satisfied with the aide care provided?</a:t>
                      </a:r>
                    </a:p>
                    <a:p>
                      <a:pPr marL="914400" marR="0" lvl="2">
                        <a:spcBef>
                          <a:spcPts val="0"/>
                        </a:spcBef>
                        <a:spcAft>
                          <a:spcPts val="0"/>
                        </a:spcAft>
                      </a:pPr>
                      <a:r>
                        <a:rPr lang="en-US" sz="2400" b="0" dirty="0">
                          <a:effectLst/>
                          <a:latin typeface="Perpetua" panose="02020502060401020303" pitchFamily="18" charset="0"/>
                          <a:ea typeface="Calibri" panose="020F0502020204030204" pitchFamily="34" charset="0"/>
                          <a:cs typeface="Times New Roman" panose="02020603050405020304" pitchFamily="18" charset="0"/>
                        </a:rPr>
                        <a:t>- </a:t>
                      </a:r>
                      <a:r>
                        <a:rPr lang="en-US" sz="2400" b="0" dirty="0" smtClean="0">
                          <a:effectLst/>
                          <a:latin typeface="Perpetua" panose="02020502060401020303" pitchFamily="18" charset="0"/>
                          <a:ea typeface="Calibri" panose="020F0502020204030204" pitchFamily="34" charset="0"/>
                          <a:cs typeface="Times New Roman" panose="02020603050405020304" pitchFamily="18" charset="0"/>
                        </a:rPr>
                        <a:t>Review </a:t>
                      </a:r>
                      <a:r>
                        <a:rPr lang="en-US" sz="2400" b="0" dirty="0">
                          <a:effectLst/>
                          <a:latin typeface="Perpetua" panose="02020502060401020303" pitchFamily="18" charset="0"/>
                          <a:ea typeface="Calibri" panose="020F0502020204030204" pitchFamily="34" charset="0"/>
                          <a:cs typeface="Times New Roman" panose="02020603050405020304" pitchFamily="18" charset="0"/>
                        </a:rPr>
                        <a:t>aide assignment with patient/caregiver.  Does the aide provide care according to the aide assignment?</a:t>
                      </a:r>
                    </a:p>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Perpetua" panose="02020502060401020303" pitchFamily="18" charset="0"/>
                          <a:ea typeface="Calibri" panose="020F0502020204030204" pitchFamily="34" charset="0"/>
                          <a:cs typeface="Times New Roman" panose="02020603050405020304" pitchFamily="18" charset="0"/>
                        </a:rPr>
                        <a:t> </a:t>
                      </a:r>
                    </a:p>
                  </a:txBody>
                  <a:tcPr marL="50917" marR="5091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6462550"/>
                  </a:ext>
                </a:extLst>
              </a:tr>
            </a:tbl>
          </a:graphicData>
        </a:graphic>
      </p:graphicFrame>
      <p:sp>
        <p:nvSpPr>
          <p:cNvPr id="3" name="TextBox 2"/>
          <p:cNvSpPr txBox="1"/>
          <p:nvPr/>
        </p:nvSpPr>
        <p:spPr>
          <a:xfrm>
            <a:off x="17585" y="152400"/>
            <a:ext cx="9067800" cy="1077218"/>
          </a:xfrm>
          <a:prstGeom prst="rect">
            <a:avLst/>
          </a:prstGeom>
          <a:noFill/>
        </p:spPr>
        <p:txBody>
          <a:bodyPr wrap="square" rtlCol="0">
            <a:spAutoFit/>
          </a:bodyPr>
          <a:lstStyle/>
          <a:p>
            <a:pPr algn="ctr"/>
            <a:r>
              <a:rPr lang="en-US" sz="3200" b="1" u="sng" dirty="0" smtClean="0">
                <a:latin typeface="Perpetua" panose="02020502060401020303" pitchFamily="18" charset="0"/>
              </a:rPr>
              <a:t>Questions we ask Caregivers/Patients </a:t>
            </a:r>
          </a:p>
          <a:p>
            <a:pPr algn="ctr"/>
            <a:r>
              <a:rPr lang="en-US" sz="3200" b="1" u="sng" dirty="0" smtClean="0">
                <a:latin typeface="Perpetua" panose="02020502060401020303" pitchFamily="18" charset="0"/>
              </a:rPr>
              <a:t>(after the clinician is finished)</a:t>
            </a:r>
            <a:endParaRPr lang="en-US" sz="3200" b="1" u="sng" dirty="0">
              <a:latin typeface="Perpetua" panose="02020502060401020303" pitchFamily="18" charset="0"/>
            </a:endParaRPr>
          </a:p>
        </p:txBody>
      </p:sp>
    </p:spTree>
    <p:extLst>
      <p:ext uri="{BB962C8B-B14F-4D97-AF65-F5344CB8AC3E}">
        <p14:creationId xmlns:p14="http://schemas.microsoft.com/office/powerpoint/2010/main" val="3311906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6629400" cy="2308324"/>
          </a:xfrm>
          <a:prstGeom prst="rect">
            <a:avLst/>
          </a:prstGeom>
        </p:spPr>
        <p:txBody>
          <a:bodyPr wrap="square">
            <a:spAutoFit/>
          </a:bodyPr>
          <a:lstStyle/>
          <a:p>
            <a:pPr algn="ctr"/>
            <a:r>
              <a:rPr lang="en-US" sz="4800" b="1" dirty="0">
                <a:latin typeface="Perpetua" panose="02020502060401020303" pitchFamily="18" charset="0"/>
              </a:rPr>
              <a:t>Identify the Top Five </a:t>
            </a:r>
            <a:r>
              <a:rPr lang="en-US" sz="4800" b="1" dirty="0">
                <a:solidFill>
                  <a:srgbClr val="FFFF00"/>
                </a:solidFill>
                <a:latin typeface="Perpetua" panose="02020502060401020303" pitchFamily="18" charset="0"/>
              </a:rPr>
              <a:t>Home Health </a:t>
            </a:r>
            <a:r>
              <a:rPr lang="en-US" sz="4800" b="1" dirty="0">
                <a:latin typeface="Perpetua" panose="02020502060401020303" pitchFamily="18" charset="0"/>
              </a:rPr>
              <a:t>Deficiencies  in MO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276600"/>
            <a:ext cx="8934226" cy="3245338"/>
          </a:xfrm>
          <a:prstGeom prst="rect">
            <a:avLst/>
          </a:prstGeom>
        </p:spPr>
      </p:pic>
    </p:spTree>
    <p:extLst>
      <p:ext uri="{BB962C8B-B14F-4D97-AF65-F5344CB8AC3E}">
        <p14:creationId xmlns:p14="http://schemas.microsoft.com/office/powerpoint/2010/main" val="3118405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pPr algn="ctr"/>
            <a:r>
              <a:rPr lang="en-US" b="1" dirty="0">
                <a:latin typeface="Perpetua" panose="02020502060401020303" pitchFamily="18" charset="0"/>
              </a:rPr>
              <a:t>Top Five </a:t>
            </a:r>
            <a:r>
              <a:rPr lang="en-US" b="1" dirty="0" smtClean="0">
                <a:solidFill>
                  <a:srgbClr val="FFFF00"/>
                </a:solidFill>
                <a:latin typeface="Perpetua" panose="02020502060401020303" pitchFamily="18" charset="0"/>
              </a:rPr>
              <a:t>Home Health </a:t>
            </a:r>
            <a:r>
              <a:rPr lang="en-US" b="1" dirty="0" smtClean="0">
                <a:latin typeface="Perpetua" panose="02020502060401020303" pitchFamily="18" charset="0"/>
              </a:rPr>
              <a:t>Deficiencies (Missouri)</a:t>
            </a:r>
            <a:endParaRPr lang="en-US" b="1" dirty="0">
              <a:latin typeface="Perpetua" panose="02020502060401020303" pitchFamily="18" charset="0"/>
            </a:endParaRPr>
          </a:p>
        </p:txBody>
      </p:sp>
      <p:sp>
        <p:nvSpPr>
          <p:cNvPr id="3" name="Content Placeholder 2"/>
          <p:cNvSpPr>
            <a:spLocks noGrp="1"/>
          </p:cNvSpPr>
          <p:nvPr>
            <p:ph idx="1"/>
          </p:nvPr>
        </p:nvSpPr>
        <p:spPr>
          <a:xfrm>
            <a:off x="457201" y="2286001"/>
            <a:ext cx="7772400" cy="3657600"/>
          </a:xfrm>
        </p:spPr>
        <p:txBody>
          <a:bodyPr>
            <a:noAutofit/>
          </a:bodyPr>
          <a:lstStyle/>
          <a:p>
            <a:pPr>
              <a:lnSpc>
                <a:spcPct val="150000"/>
              </a:lnSpc>
              <a:buFont typeface="Wingdings" panose="05000000000000000000" pitchFamily="2" charset="2"/>
              <a:buChar char="Ø"/>
            </a:pPr>
            <a:r>
              <a:rPr lang="en-US" sz="2400" b="1" dirty="0" smtClean="0">
                <a:latin typeface="Perpetua" panose="02020502060401020303" pitchFamily="18" charset="0"/>
              </a:rPr>
              <a:t>G536    Review of all Current Medications</a:t>
            </a:r>
          </a:p>
          <a:p>
            <a:pPr>
              <a:lnSpc>
                <a:spcPct val="150000"/>
              </a:lnSpc>
              <a:buFont typeface="Wingdings" panose="05000000000000000000" pitchFamily="2" charset="2"/>
              <a:buChar char="Ø"/>
            </a:pPr>
            <a:r>
              <a:rPr lang="en-US" sz="2400" b="1" dirty="0" smtClean="0">
                <a:latin typeface="Perpetua" panose="02020502060401020303" pitchFamily="18" charset="0"/>
              </a:rPr>
              <a:t>G574    Individual Plan </a:t>
            </a:r>
            <a:r>
              <a:rPr lang="en-US" sz="2400" b="1" dirty="0">
                <a:latin typeface="Perpetua" panose="02020502060401020303" pitchFamily="18" charset="0"/>
              </a:rPr>
              <a:t>of </a:t>
            </a:r>
            <a:r>
              <a:rPr lang="en-US" sz="2400" b="1" dirty="0" smtClean="0">
                <a:latin typeface="Perpetua" panose="02020502060401020303" pitchFamily="18" charset="0"/>
              </a:rPr>
              <a:t>Care</a:t>
            </a:r>
          </a:p>
          <a:p>
            <a:pPr>
              <a:lnSpc>
                <a:spcPct val="150000"/>
              </a:lnSpc>
              <a:buFont typeface="Wingdings" panose="05000000000000000000" pitchFamily="2" charset="2"/>
              <a:buChar char="Ø"/>
            </a:pPr>
            <a:r>
              <a:rPr lang="en-US" sz="2400" b="1" dirty="0" smtClean="0">
                <a:latin typeface="Perpetua" panose="02020502060401020303" pitchFamily="18" charset="0"/>
              </a:rPr>
              <a:t>G580    Only as Ordered by a Physician</a:t>
            </a:r>
          </a:p>
          <a:p>
            <a:pPr>
              <a:lnSpc>
                <a:spcPct val="150000"/>
              </a:lnSpc>
              <a:buFont typeface="Wingdings" panose="05000000000000000000" pitchFamily="2" charset="2"/>
              <a:buChar char="Ø"/>
            </a:pPr>
            <a:r>
              <a:rPr lang="en-US" sz="2400" b="1" dirty="0" smtClean="0">
                <a:latin typeface="Perpetua" panose="02020502060401020303" pitchFamily="18" charset="0"/>
              </a:rPr>
              <a:t>G590    Promptly Alert Relevant Physician of Changes</a:t>
            </a:r>
            <a:endParaRPr lang="en-US" sz="2400" b="1" dirty="0">
              <a:latin typeface="Perpetua" panose="02020502060401020303" pitchFamily="18" charset="0"/>
            </a:endParaRPr>
          </a:p>
          <a:p>
            <a:pPr>
              <a:lnSpc>
                <a:spcPct val="150000"/>
              </a:lnSpc>
              <a:buFont typeface="Wingdings" panose="05000000000000000000" pitchFamily="2" charset="2"/>
              <a:buChar char="Ø"/>
            </a:pPr>
            <a:r>
              <a:rPr lang="en-US" sz="2400" b="1" dirty="0" smtClean="0">
                <a:latin typeface="Perpetua" panose="02020502060401020303" pitchFamily="18" charset="0"/>
              </a:rPr>
              <a:t>G682    Infection Prevention</a:t>
            </a:r>
            <a:endParaRPr lang="en-US" sz="2400" b="1" dirty="0">
              <a:latin typeface="Perpetua" panose="02020502060401020303" pitchFamily="18" charset="0"/>
            </a:endParaRPr>
          </a:p>
        </p:txBody>
      </p:sp>
    </p:spTree>
    <p:extLst>
      <p:ext uri="{BB962C8B-B14F-4D97-AF65-F5344CB8AC3E}">
        <p14:creationId xmlns:p14="http://schemas.microsoft.com/office/powerpoint/2010/main" val="2317072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914400"/>
          </a:xfrm>
        </p:spPr>
        <p:txBody>
          <a:bodyPr/>
          <a:lstStyle/>
          <a:p>
            <a:r>
              <a:rPr lang="en-US" sz="2800" b="1" dirty="0" smtClean="0">
                <a:latin typeface="Perpetua" panose="02020502060401020303" pitchFamily="18" charset="0"/>
              </a:rPr>
              <a:t/>
            </a:r>
            <a:br>
              <a:rPr lang="en-US" sz="2800" b="1" dirty="0" smtClean="0">
                <a:latin typeface="Perpetua" panose="02020502060401020303" pitchFamily="18" charset="0"/>
              </a:rPr>
            </a:br>
            <a:r>
              <a:rPr lang="en-US" sz="4000" b="1" u="sng" dirty="0" smtClean="0">
                <a:latin typeface="Perpetua" panose="02020502060401020303" pitchFamily="18" charset="0"/>
              </a:rPr>
              <a:t>G536- Top Reasons Why Deficient</a:t>
            </a:r>
            <a:r>
              <a:rPr lang="en-US" sz="4000" b="1" u="sng" dirty="0"/>
              <a:t/>
            </a:r>
            <a:br>
              <a:rPr lang="en-US" sz="4000" b="1" u="sng" dirty="0"/>
            </a:br>
            <a:r>
              <a:rPr lang="en-US" sz="2800" b="1" dirty="0">
                <a:solidFill>
                  <a:srgbClr val="FFFF00"/>
                </a:solidFill>
                <a:latin typeface="Perpetua" panose="02020502060401020303" pitchFamily="18" charset="0"/>
              </a:rPr>
              <a:t>Review of all Current Medications</a:t>
            </a:r>
            <a:endParaRPr lang="en-US" sz="2800" b="1" u="sng" dirty="0">
              <a:solidFill>
                <a:srgbClr val="FFFF00"/>
              </a:solidFill>
            </a:endParaRPr>
          </a:p>
        </p:txBody>
      </p:sp>
      <p:sp>
        <p:nvSpPr>
          <p:cNvPr id="3" name="Content Placeholder 2"/>
          <p:cNvSpPr>
            <a:spLocks noGrp="1"/>
          </p:cNvSpPr>
          <p:nvPr>
            <p:ph idx="1"/>
          </p:nvPr>
        </p:nvSpPr>
        <p:spPr>
          <a:xfrm>
            <a:off x="304800" y="1752600"/>
            <a:ext cx="8458200" cy="3429000"/>
          </a:xfrm>
        </p:spPr>
        <p:txBody>
          <a:bodyPr/>
          <a:lstStyle/>
          <a:p>
            <a:pPr>
              <a:buFont typeface="Wingdings" panose="05000000000000000000" pitchFamily="2" charset="2"/>
              <a:buChar char="Ø"/>
            </a:pPr>
            <a:r>
              <a:rPr lang="en-US" sz="2600" dirty="0" smtClean="0">
                <a:latin typeface="Perpetua" panose="02020502060401020303" pitchFamily="18" charset="0"/>
              </a:rPr>
              <a:t>On admission: Med profile discrepancy with meds on discharge instructions, no documentation of physician notification/clarification.</a:t>
            </a:r>
          </a:p>
          <a:p>
            <a:pPr>
              <a:buFont typeface="Wingdings" panose="05000000000000000000" pitchFamily="2" charset="2"/>
              <a:buChar char="Ø"/>
            </a:pPr>
            <a:r>
              <a:rPr lang="en-US" sz="2600" b="1" dirty="0" smtClean="0">
                <a:latin typeface="Perpetua" panose="02020502060401020303" pitchFamily="18" charset="0"/>
              </a:rPr>
              <a:t>All</a:t>
            </a:r>
            <a:r>
              <a:rPr lang="en-US" sz="2600" dirty="0" smtClean="0">
                <a:latin typeface="Perpetua" panose="02020502060401020303" pitchFamily="18" charset="0"/>
              </a:rPr>
              <a:t> prescription meds and over-the-counter medications not included on the med profile.</a:t>
            </a:r>
          </a:p>
          <a:p>
            <a:pPr>
              <a:buFont typeface="Wingdings" panose="05000000000000000000" pitchFamily="2" charset="2"/>
              <a:buChar char="Ø"/>
            </a:pPr>
            <a:r>
              <a:rPr lang="en-US" sz="2600" dirty="0" smtClean="0">
                <a:latin typeface="Perpetua" panose="02020502060401020303" pitchFamily="18" charset="0"/>
              </a:rPr>
              <a:t>Physician not notified of med </a:t>
            </a:r>
            <a:r>
              <a:rPr lang="en-US" sz="2600" dirty="0">
                <a:latin typeface="Perpetua" panose="02020502060401020303" pitchFamily="18" charset="0"/>
              </a:rPr>
              <a:t>discrepancies to obtain </a:t>
            </a:r>
            <a:r>
              <a:rPr lang="en-US" sz="2600" dirty="0" smtClean="0">
                <a:latin typeface="Perpetua" panose="02020502060401020303" pitchFamily="18" charset="0"/>
              </a:rPr>
              <a:t>med </a:t>
            </a:r>
            <a:r>
              <a:rPr lang="en-US" sz="2600" dirty="0">
                <a:latin typeface="Perpetua" panose="02020502060401020303" pitchFamily="18" charset="0"/>
              </a:rPr>
              <a:t>clarification </a:t>
            </a:r>
            <a:r>
              <a:rPr lang="en-US" sz="2600" dirty="0" smtClean="0">
                <a:latin typeface="Perpetua" panose="02020502060401020303" pitchFamily="18" charset="0"/>
              </a:rPr>
              <a:t>orders.</a:t>
            </a:r>
          </a:p>
          <a:p>
            <a:pPr marL="0" lvl="0" indent="0">
              <a:buNone/>
            </a:pPr>
            <a:endParaRPr lang="en-US" sz="2800" dirty="0">
              <a:latin typeface="Perpetua" panose="02020502060401020303"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4668002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48600" cy="381000"/>
          </a:xfrm>
        </p:spPr>
        <p:txBody>
          <a:bodyPr/>
          <a:lstStyle/>
          <a:p>
            <a:r>
              <a:rPr lang="en-US" sz="2800" b="1" dirty="0" smtClean="0">
                <a:latin typeface="Perpetua" panose="02020502060401020303" pitchFamily="18" charset="0"/>
              </a:rPr>
              <a:t/>
            </a:r>
            <a:br>
              <a:rPr lang="en-US" sz="2800" b="1" dirty="0" smtClean="0">
                <a:latin typeface="Perpetua" panose="02020502060401020303" pitchFamily="18" charset="0"/>
              </a:rPr>
            </a:br>
            <a:r>
              <a:rPr lang="en-US" sz="4000" b="1" u="sng" dirty="0" smtClean="0">
                <a:latin typeface="Perpetua" panose="02020502060401020303" pitchFamily="18" charset="0"/>
              </a:rPr>
              <a:t>G536- Top Reasons Why Deficient  </a:t>
            </a:r>
            <a:r>
              <a:rPr lang="en-US" sz="4000" b="1" u="sng" dirty="0"/>
              <a:t/>
            </a:r>
            <a:br>
              <a:rPr lang="en-US" sz="4000" b="1" u="sng" dirty="0"/>
            </a:br>
            <a:r>
              <a:rPr lang="en-US" sz="2800" b="1" dirty="0">
                <a:solidFill>
                  <a:srgbClr val="FFFF00"/>
                </a:solidFill>
                <a:latin typeface="Perpetua" panose="02020502060401020303" pitchFamily="18" charset="0"/>
              </a:rPr>
              <a:t>Review of all Current </a:t>
            </a:r>
            <a:r>
              <a:rPr lang="en-US" sz="2800" b="1" dirty="0" smtClean="0">
                <a:solidFill>
                  <a:srgbClr val="FFFF00"/>
                </a:solidFill>
                <a:latin typeface="Perpetua" panose="02020502060401020303" pitchFamily="18" charset="0"/>
              </a:rPr>
              <a:t>Medications</a:t>
            </a:r>
            <a:br>
              <a:rPr lang="en-US" sz="2800" b="1" dirty="0" smtClean="0">
                <a:solidFill>
                  <a:srgbClr val="FFFF00"/>
                </a:solidFill>
                <a:latin typeface="Perpetua" panose="02020502060401020303" pitchFamily="18" charset="0"/>
              </a:rPr>
            </a:br>
            <a:endParaRPr lang="en-US" sz="4000" b="1" u="sng" dirty="0"/>
          </a:p>
        </p:txBody>
      </p:sp>
      <p:sp>
        <p:nvSpPr>
          <p:cNvPr id="3" name="Content Placeholder 2"/>
          <p:cNvSpPr>
            <a:spLocks noGrp="1"/>
          </p:cNvSpPr>
          <p:nvPr>
            <p:ph idx="1"/>
          </p:nvPr>
        </p:nvSpPr>
        <p:spPr>
          <a:xfrm>
            <a:off x="456235" y="2209800"/>
            <a:ext cx="8458200" cy="2895600"/>
          </a:xfrm>
        </p:spPr>
        <p:txBody>
          <a:bodyPr/>
          <a:lstStyle/>
          <a:p>
            <a:pPr>
              <a:buFont typeface="Wingdings" panose="05000000000000000000" pitchFamily="2" charset="2"/>
              <a:buChar char="Ø"/>
            </a:pPr>
            <a:r>
              <a:rPr lang="en-US" sz="2600" dirty="0" smtClean="0">
                <a:latin typeface="Perpetua" panose="02020502060401020303" pitchFamily="18" charset="0"/>
              </a:rPr>
              <a:t>Staff ask the patient if there was any medication changes and do not look at the meds to verify, so med profile incorrect.</a:t>
            </a:r>
          </a:p>
          <a:p>
            <a:pPr>
              <a:buFont typeface="Wingdings" panose="05000000000000000000" pitchFamily="2" charset="2"/>
              <a:buChar char="Ø"/>
            </a:pPr>
            <a:r>
              <a:rPr lang="en-US" sz="2600" dirty="0" smtClean="0">
                <a:latin typeface="Perpetua" panose="02020502060401020303" pitchFamily="18" charset="0"/>
              </a:rPr>
              <a:t>The patient </a:t>
            </a:r>
            <a:r>
              <a:rPr lang="en-US" sz="2600" dirty="0">
                <a:latin typeface="Perpetua" panose="02020502060401020303" pitchFamily="18" charset="0"/>
              </a:rPr>
              <a:t>went to </a:t>
            </a:r>
            <a:r>
              <a:rPr lang="en-US" sz="2600" dirty="0" smtClean="0">
                <a:latin typeface="Perpetua" panose="02020502060401020303" pitchFamily="18" charset="0"/>
              </a:rPr>
              <a:t>physician, med changes made and the medication profile was not updated to show changes.</a:t>
            </a:r>
            <a:endParaRPr lang="en-US" sz="2600" dirty="0">
              <a:latin typeface="Perpetua" panose="02020502060401020303" pitchFamily="18" charset="0"/>
            </a:endParaRPr>
          </a:p>
          <a:p>
            <a:pPr>
              <a:buFont typeface="Wingdings" panose="05000000000000000000" pitchFamily="2" charset="2"/>
              <a:buChar char="Ø"/>
            </a:pPr>
            <a:r>
              <a:rPr lang="en-US" sz="2600" dirty="0">
                <a:latin typeface="Perpetua" panose="02020502060401020303" pitchFamily="18" charset="0"/>
              </a:rPr>
              <a:t>Clinicians </a:t>
            </a:r>
            <a:r>
              <a:rPr lang="en-US" sz="2600" dirty="0" smtClean="0">
                <a:latin typeface="Perpetua" panose="02020502060401020303" pitchFamily="18" charset="0"/>
              </a:rPr>
              <a:t>fail to ask </a:t>
            </a:r>
            <a:r>
              <a:rPr lang="en-US" sz="2600" dirty="0">
                <a:latin typeface="Perpetua" panose="02020502060401020303" pitchFamily="18" charset="0"/>
              </a:rPr>
              <a:t>about med regimen, effectiveness after meds </a:t>
            </a:r>
            <a:r>
              <a:rPr lang="en-US" sz="2600" dirty="0" smtClean="0">
                <a:latin typeface="Perpetua" panose="02020502060401020303" pitchFamily="18" charset="0"/>
              </a:rPr>
              <a:t>were added.</a:t>
            </a:r>
            <a:endParaRPr lang="en-US" sz="2600" dirty="0">
              <a:latin typeface="Perpetua" panose="02020502060401020303" pitchFamily="18" charset="0"/>
            </a:endParaRPr>
          </a:p>
          <a:p>
            <a:pPr marL="0" lvl="0" indent="0">
              <a:buNone/>
            </a:pPr>
            <a:endParaRPr lang="en-US" sz="2800" dirty="0">
              <a:latin typeface="Perpetua" panose="02020502060401020303"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105699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017032"/>
          </a:xfrm>
          <a:prstGeom prst="rect">
            <a:avLst/>
          </a:prstGeom>
        </p:spPr>
        <p:txBody>
          <a:bodyPr wrap="square">
            <a:spAutoFit/>
          </a:bodyPr>
          <a:lstStyle/>
          <a:p>
            <a:r>
              <a:rPr lang="en-US" sz="2500" b="1" u="sng" dirty="0">
                <a:latin typeface="Perpetua" panose="02020502060401020303" pitchFamily="18" charset="0"/>
              </a:rPr>
              <a:t>Describe Home Health Survey </a:t>
            </a:r>
            <a:r>
              <a:rPr lang="en-US" sz="2500" b="1" u="sng" dirty="0" smtClean="0">
                <a:latin typeface="Perpetua" panose="02020502060401020303" pitchFamily="18" charset="0"/>
              </a:rPr>
              <a:t>/ Certification </a:t>
            </a:r>
            <a:r>
              <a:rPr lang="en-US" sz="2500" b="1" u="sng" dirty="0">
                <a:latin typeface="Perpetua" panose="02020502060401020303" pitchFamily="18" charset="0"/>
              </a:rPr>
              <a:t>and Licensure</a:t>
            </a:r>
            <a:r>
              <a:rPr lang="en-US" sz="2500" b="1" u="sng" dirty="0" smtClean="0">
                <a:latin typeface="Perpetua" panose="02020502060401020303" pitchFamily="18" charset="0"/>
              </a:rPr>
              <a:t>.</a:t>
            </a:r>
          </a:p>
          <a:p>
            <a:pPr>
              <a:buFont typeface="Wingdings" panose="05000000000000000000" pitchFamily="2" charset="2"/>
              <a:buChar char="Ø"/>
            </a:pPr>
            <a:endParaRPr lang="en-US" sz="2400" b="1" u="sng" dirty="0">
              <a:latin typeface="Perpetua" panose="02020502060401020303" pitchFamily="18" charset="0"/>
            </a:endParaRPr>
          </a:p>
          <a:p>
            <a:pPr>
              <a:buFont typeface="Wingdings" panose="05000000000000000000" pitchFamily="2" charset="2"/>
              <a:buChar char="Ø"/>
            </a:pPr>
            <a:r>
              <a:rPr lang="en-US" sz="2600" dirty="0" smtClean="0">
                <a:latin typeface="Perpetua" panose="02020502060401020303" pitchFamily="18" charset="0"/>
              </a:rPr>
              <a:t> All new home health and hospice providers come into the program (certification) through an initial survey by an accrediting organization (CHAP,  TJC,  ACHC).  Missouri issues a license to operate in Missouri based on this initial AO survey</a:t>
            </a:r>
          </a:p>
          <a:p>
            <a:endParaRPr lang="en-US" sz="2600" dirty="0" smtClean="0">
              <a:latin typeface="Perpetua" panose="02020502060401020303" pitchFamily="18" charset="0"/>
            </a:endParaRPr>
          </a:p>
          <a:p>
            <a:pPr>
              <a:buFont typeface="Wingdings" panose="05000000000000000000" pitchFamily="2" charset="2"/>
              <a:buChar char="Ø"/>
            </a:pPr>
            <a:r>
              <a:rPr lang="en-US" sz="2600" dirty="0" smtClean="0">
                <a:latin typeface="Perpetua" panose="02020502060401020303" pitchFamily="18" charset="0"/>
              </a:rPr>
              <a:t> Your agency can elect deemed status after your certification</a:t>
            </a:r>
          </a:p>
          <a:p>
            <a:endParaRPr lang="en-US" sz="2600" dirty="0" smtClean="0">
              <a:latin typeface="Perpetua" panose="02020502060401020303" pitchFamily="18" charset="0"/>
            </a:endParaRPr>
          </a:p>
          <a:p>
            <a:pPr>
              <a:buFont typeface="Wingdings" panose="05000000000000000000" pitchFamily="2" charset="2"/>
              <a:buChar char="Ø"/>
            </a:pPr>
            <a:r>
              <a:rPr lang="en-US" sz="2600" dirty="0" smtClean="0">
                <a:latin typeface="Perpetua" panose="02020502060401020303" pitchFamily="18" charset="0"/>
              </a:rPr>
              <a:t> Deemed - routine surveys (36 month window) completed by an accrediting organization (AO)</a:t>
            </a:r>
          </a:p>
          <a:p>
            <a:endParaRPr lang="en-US" sz="2600" dirty="0" smtClean="0">
              <a:latin typeface="Perpetua" panose="02020502060401020303" pitchFamily="18" charset="0"/>
            </a:endParaRPr>
          </a:p>
          <a:p>
            <a:pPr>
              <a:buFont typeface="Wingdings" panose="05000000000000000000" pitchFamily="2" charset="2"/>
              <a:buChar char="Ø"/>
            </a:pPr>
            <a:r>
              <a:rPr lang="en-US" sz="2600" dirty="0" smtClean="0">
                <a:latin typeface="Perpetua" panose="02020502060401020303" pitchFamily="18" charset="0"/>
              </a:rPr>
              <a:t> Non- Deemed – routine </a:t>
            </a:r>
            <a:r>
              <a:rPr lang="en-US" sz="2600" dirty="0">
                <a:latin typeface="Perpetua" panose="02020502060401020303" pitchFamily="18" charset="0"/>
              </a:rPr>
              <a:t>surveys (36 month window) are </a:t>
            </a:r>
            <a:r>
              <a:rPr lang="en-US" sz="2600" dirty="0" smtClean="0">
                <a:latin typeface="Perpetua" panose="02020502060401020303" pitchFamily="18" charset="0"/>
              </a:rPr>
              <a:t>completed by the bureau. (State Agency - SA)</a:t>
            </a:r>
          </a:p>
          <a:p>
            <a:pPr>
              <a:buFont typeface="Wingdings" panose="05000000000000000000" pitchFamily="2" charset="2"/>
              <a:buChar char="Ø"/>
            </a:pPr>
            <a:endParaRPr lang="en-US" sz="2400" b="1" dirty="0">
              <a:latin typeface="Perpetua" panose="02020502060401020303" pitchFamily="18" charset="0"/>
            </a:endParaRPr>
          </a:p>
        </p:txBody>
      </p:sp>
    </p:spTree>
    <p:extLst>
      <p:ext uri="{BB962C8B-B14F-4D97-AF65-F5344CB8AC3E}">
        <p14:creationId xmlns:p14="http://schemas.microsoft.com/office/powerpoint/2010/main" val="157852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Perpetua" panose="02020502060401020303" pitchFamily="18" charset="0"/>
              </a:rPr>
              <a:t>G</a:t>
            </a:r>
            <a:r>
              <a:rPr lang="en-US" b="1" u="sng" dirty="0" smtClean="0">
                <a:latin typeface="Perpetua" panose="02020502060401020303" pitchFamily="18" charset="0"/>
              </a:rPr>
              <a:t>574- example</a:t>
            </a:r>
            <a:br>
              <a:rPr lang="en-US" b="1" u="sng" dirty="0" smtClean="0">
                <a:latin typeface="Perpetua" panose="02020502060401020303" pitchFamily="18" charset="0"/>
              </a:rPr>
            </a:br>
            <a:r>
              <a:rPr lang="en-US" sz="2400" b="1" dirty="0">
                <a:solidFill>
                  <a:srgbClr val="FFFF00"/>
                </a:solidFill>
                <a:latin typeface="Perpetua" panose="02020502060401020303" pitchFamily="18" charset="0"/>
                <a:ea typeface="+mn-ea"/>
                <a:cs typeface="+mn-cs"/>
              </a:rPr>
              <a:t>Individual Plan of Care</a:t>
            </a:r>
            <a:endParaRPr lang="en-US" b="1" u="sng" dirty="0">
              <a:solidFill>
                <a:srgbClr val="FFFF00"/>
              </a:solidFill>
              <a:latin typeface="Perpetua" panose="02020502060401020303" pitchFamily="18" charset="0"/>
            </a:endParaRPr>
          </a:p>
        </p:txBody>
      </p:sp>
      <p:sp>
        <p:nvSpPr>
          <p:cNvPr id="3" name="Content Placeholder 2"/>
          <p:cNvSpPr>
            <a:spLocks noGrp="1"/>
          </p:cNvSpPr>
          <p:nvPr>
            <p:ph idx="1"/>
          </p:nvPr>
        </p:nvSpPr>
        <p:spPr>
          <a:xfrm>
            <a:off x="304799" y="1524000"/>
            <a:ext cx="8686801" cy="4876800"/>
          </a:xfrm>
        </p:spPr>
        <p:txBody>
          <a:bodyPr/>
          <a:lstStyle/>
          <a:p>
            <a:pPr>
              <a:buFont typeface="Wingdings" panose="05000000000000000000" pitchFamily="2" charset="2"/>
              <a:buChar char="Ø"/>
            </a:pPr>
            <a:r>
              <a:rPr lang="en-US" sz="2800" dirty="0" smtClean="0">
                <a:latin typeface="Perpetua" panose="02020502060401020303" pitchFamily="18" charset="0"/>
              </a:rPr>
              <a:t> The POC is not addressing and individualizing care to address the needs identified on assessments.</a:t>
            </a:r>
          </a:p>
          <a:p>
            <a:pPr marL="0" indent="0">
              <a:buNone/>
            </a:pPr>
            <a:endParaRPr lang="en-US" sz="28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Example:  The assessment shows the patient had 2+ edema in right arm.  The POC showed goal was to decrease edema in right arm with no interventions listed.  During the home visit OT provided lymphedema drainage (not on the plan of care).</a:t>
            </a:r>
          </a:p>
          <a:p>
            <a:pPr marL="0" indent="0">
              <a:buNone/>
            </a:pPr>
            <a:endParaRPr lang="en-US" sz="28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The discharge summaries often include treatments and interventions which are not included on the POC. </a:t>
            </a:r>
          </a:p>
          <a:p>
            <a:pPr lvl="1">
              <a:buFont typeface="Arial" panose="020B0604020202020204" pitchFamily="34" charset="0"/>
              <a:buChar char="•"/>
            </a:pPr>
            <a:endParaRPr lang="en-US" dirty="0" smtClean="0">
              <a:latin typeface="Perpetua" panose="02020502060401020303" pitchFamily="18" charset="0"/>
            </a:endParaRPr>
          </a:p>
        </p:txBody>
      </p:sp>
    </p:spTree>
    <p:extLst>
      <p:ext uri="{BB962C8B-B14F-4D97-AF65-F5344CB8AC3E}">
        <p14:creationId xmlns:p14="http://schemas.microsoft.com/office/powerpoint/2010/main" val="1129539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04" y="457200"/>
            <a:ext cx="8229600" cy="1143000"/>
          </a:xfrm>
        </p:spPr>
        <p:txBody>
          <a:bodyPr/>
          <a:lstStyle/>
          <a:p>
            <a:pPr marL="342900" lvl="0" indent="-342900">
              <a:lnSpc>
                <a:spcPct val="150000"/>
              </a:lnSpc>
              <a:spcBef>
                <a:spcPct val="20000"/>
              </a:spcBef>
              <a:buFont typeface="Wingdings" panose="05000000000000000000" pitchFamily="2" charset="2"/>
              <a:buChar char="Ø"/>
            </a:pPr>
            <a:r>
              <a:rPr lang="en-US" sz="4000" b="1" u="sng" dirty="0" smtClean="0">
                <a:latin typeface="Perpetua" panose="02020502060401020303" pitchFamily="18" charset="0"/>
              </a:rPr>
              <a:t>G580- Top Reasons Why Deficient:</a:t>
            </a:r>
            <a:br>
              <a:rPr lang="en-US" sz="4000" b="1" u="sng" dirty="0" smtClean="0">
                <a:latin typeface="Perpetua" panose="02020502060401020303" pitchFamily="18" charset="0"/>
              </a:rPr>
            </a:br>
            <a:r>
              <a:rPr lang="en-US" sz="2400" b="1" dirty="0">
                <a:solidFill>
                  <a:srgbClr val="FFFF00"/>
                </a:solidFill>
                <a:latin typeface="Perpetua" panose="02020502060401020303" pitchFamily="18" charset="0"/>
                <a:ea typeface="+mn-ea"/>
                <a:cs typeface="+mn-cs"/>
              </a:rPr>
              <a:t>Only as Ordered by a Physician</a:t>
            </a:r>
            <a:r>
              <a:rPr lang="en-US" sz="2400" b="1" dirty="0">
                <a:solidFill>
                  <a:srgbClr val="FFFFFF"/>
                </a:solidFill>
                <a:latin typeface="Perpetua" panose="02020502060401020303" pitchFamily="18" charset="0"/>
                <a:ea typeface="+mn-ea"/>
                <a:cs typeface="+mn-cs"/>
              </a:rPr>
              <a:t/>
            </a:r>
            <a:br>
              <a:rPr lang="en-US" sz="2400" b="1" dirty="0">
                <a:solidFill>
                  <a:srgbClr val="FFFFFF"/>
                </a:solidFill>
                <a:latin typeface="Perpetua" panose="02020502060401020303" pitchFamily="18" charset="0"/>
                <a:ea typeface="+mn-ea"/>
                <a:cs typeface="+mn-cs"/>
              </a:rPr>
            </a:br>
            <a:endParaRPr lang="en-US" sz="4000" b="1" u="sng" dirty="0"/>
          </a:p>
        </p:txBody>
      </p:sp>
      <p:sp>
        <p:nvSpPr>
          <p:cNvPr id="3" name="Content Placeholder 2"/>
          <p:cNvSpPr>
            <a:spLocks noGrp="1"/>
          </p:cNvSpPr>
          <p:nvPr>
            <p:ph idx="1"/>
          </p:nvPr>
        </p:nvSpPr>
        <p:spPr>
          <a:xfrm>
            <a:off x="228600" y="1417638"/>
            <a:ext cx="8458200" cy="4983162"/>
          </a:xfrm>
        </p:spPr>
        <p:txBody>
          <a:bodyPr/>
          <a:lstStyle/>
          <a:p>
            <a:pPr marL="0" indent="0">
              <a:buNone/>
            </a:pPr>
            <a:r>
              <a:rPr lang="en-US" sz="2800" dirty="0" smtClean="0">
                <a:latin typeface="Perpetua" panose="02020502060401020303" pitchFamily="18" charset="0"/>
              </a:rPr>
              <a:t>All drugs, services and treatments are administered only as ordered by the physician.</a:t>
            </a:r>
          </a:p>
          <a:p>
            <a:pPr marL="0" indent="0">
              <a:buNone/>
            </a:pPr>
            <a:r>
              <a:rPr lang="en-US" sz="2800" u="sng" dirty="0" smtClean="0">
                <a:latin typeface="Perpetua" panose="02020502060401020303" pitchFamily="18" charset="0"/>
              </a:rPr>
              <a:t>Examples</a:t>
            </a:r>
            <a:r>
              <a:rPr lang="en-US" sz="2800" dirty="0" smtClean="0">
                <a:latin typeface="Perpetua" panose="02020502060401020303" pitchFamily="18" charset="0"/>
              </a:rPr>
              <a:t>:</a:t>
            </a:r>
          </a:p>
          <a:p>
            <a:pPr lvl="1"/>
            <a:r>
              <a:rPr lang="en-US" sz="2400" dirty="0" smtClean="0">
                <a:latin typeface="Perpetua" panose="02020502060401020303" pitchFamily="18" charset="0"/>
              </a:rPr>
              <a:t>Lidocaine patch for pain management and no order for patch.</a:t>
            </a:r>
          </a:p>
          <a:p>
            <a:pPr lvl="1"/>
            <a:r>
              <a:rPr lang="en-US" sz="2400" dirty="0" smtClean="0">
                <a:latin typeface="Perpetua" panose="02020502060401020303" pitchFamily="18" charset="0"/>
              </a:rPr>
              <a:t>POC showed wound care twice weekly to patient’s left elbow using NS, adaptic, and foam adhesive.  The SN treated the left elbow with coban, kerlix and ABD (did not provide ordered treatment).  Visits were done weekly not twice a week as ordered.</a:t>
            </a:r>
          </a:p>
          <a:p>
            <a:pPr lvl="1"/>
            <a:r>
              <a:rPr lang="en-US" sz="2400" dirty="0" smtClean="0">
                <a:latin typeface="Perpetua" panose="02020502060401020303" pitchFamily="18" charset="0"/>
              </a:rPr>
              <a:t>POC showed to obtain urinalysis with urine culture.  The SN used a straight cath to obtain urine specimen and there was no order for a straight cath.</a:t>
            </a:r>
          </a:p>
          <a:p>
            <a:pPr lvl="1"/>
            <a:endParaRPr lang="en-US" sz="2400" dirty="0" smtClean="0">
              <a:latin typeface="Perpetua" panose="02020502060401020303" pitchFamily="18" charset="0"/>
            </a:endParaRPr>
          </a:p>
          <a:p>
            <a:endParaRPr lang="en-US" sz="2800" dirty="0">
              <a:latin typeface="Perpetua" panose="02020502060401020303" pitchFamily="18" charset="0"/>
            </a:endParaRPr>
          </a:p>
        </p:txBody>
      </p:sp>
    </p:spTree>
    <p:extLst>
      <p:ext uri="{BB962C8B-B14F-4D97-AF65-F5344CB8AC3E}">
        <p14:creationId xmlns:p14="http://schemas.microsoft.com/office/powerpoint/2010/main" val="4058839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81" y="428263"/>
            <a:ext cx="8229600" cy="1143000"/>
          </a:xfrm>
        </p:spPr>
        <p:txBody>
          <a:bodyPr/>
          <a:lstStyle/>
          <a:p>
            <a:pPr marL="342900" lvl="0" indent="-342900">
              <a:lnSpc>
                <a:spcPct val="150000"/>
              </a:lnSpc>
              <a:spcBef>
                <a:spcPct val="20000"/>
              </a:spcBef>
              <a:buFont typeface="Wingdings" panose="05000000000000000000" pitchFamily="2" charset="2"/>
              <a:buChar char="Ø"/>
            </a:pPr>
            <a:r>
              <a:rPr lang="en-US" sz="4000" b="1" u="sng" dirty="0" smtClean="0">
                <a:latin typeface="Perpetua" panose="02020502060401020303" pitchFamily="18" charset="0"/>
              </a:rPr>
              <a:t>G590- Top Reasons Why Deficient:</a:t>
            </a:r>
            <a:br>
              <a:rPr lang="en-US" sz="4000" b="1" u="sng" dirty="0" smtClean="0">
                <a:latin typeface="Perpetua" panose="02020502060401020303" pitchFamily="18" charset="0"/>
              </a:rPr>
            </a:br>
            <a:r>
              <a:rPr lang="en-US" sz="2400" b="1" dirty="0" smtClean="0">
                <a:solidFill>
                  <a:srgbClr val="FFFF00"/>
                </a:solidFill>
                <a:latin typeface="Perpetua" panose="02020502060401020303" pitchFamily="18" charset="0"/>
                <a:ea typeface="+mn-ea"/>
                <a:cs typeface="+mn-cs"/>
              </a:rPr>
              <a:t>Promptly </a:t>
            </a:r>
            <a:r>
              <a:rPr lang="en-US" sz="2400" b="1" dirty="0">
                <a:solidFill>
                  <a:srgbClr val="FFFF00"/>
                </a:solidFill>
                <a:latin typeface="Perpetua" panose="02020502060401020303" pitchFamily="18" charset="0"/>
                <a:ea typeface="+mn-ea"/>
                <a:cs typeface="+mn-cs"/>
              </a:rPr>
              <a:t>Alert Relevant Physician of Changes</a:t>
            </a:r>
            <a:r>
              <a:rPr lang="en-US" sz="2400" b="1" dirty="0">
                <a:solidFill>
                  <a:srgbClr val="FFFFFF"/>
                </a:solidFill>
                <a:latin typeface="Perpetua" panose="02020502060401020303" pitchFamily="18" charset="0"/>
                <a:ea typeface="+mn-ea"/>
                <a:cs typeface="+mn-cs"/>
              </a:rPr>
              <a:t/>
            </a:r>
            <a:br>
              <a:rPr lang="en-US" sz="2400" b="1" dirty="0">
                <a:solidFill>
                  <a:srgbClr val="FFFFFF"/>
                </a:solidFill>
                <a:latin typeface="Perpetua" panose="02020502060401020303" pitchFamily="18" charset="0"/>
                <a:ea typeface="+mn-ea"/>
                <a:cs typeface="+mn-cs"/>
              </a:rPr>
            </a:br>
            <a:endParaRPr lang="en-US" sz="4000" b="1" u="sng" dirty="0">
              <a:latin typeface="Perpetua" panose="02020502060401020303" pitchFamily="18" charset="0"/>
            </a:endParaRPr>
          </a:p>
        </p:txBody>
      </p:sp>
      <p:sp>
        <p:nvSpPr>
          <p:cNvPr id="3" name="Content Placeholder 2"/>
          <p:cNvSpPr>
            <a:spLocks noGrp="1"/>
          </p:cNvSpPr>
          <p:nvPr>
            <p:ph idx="1"/>
          </p:nvPr>
        </p:nvSpPr>
        <p:spPr>
          <a:xfrm>
            <a:off x="457200" y="1600200"/>
            <a:ext cx="8229600" cy="5334000"/>
          </a:xfrm>
        </p:spPr>
        <p:txBody>
          <a:bodyPr/>
          <a:lstStyle/>
          <a:p>
            <a:pPr marL="0" indent="0">
              <a:buNone/>
            </a:pPr>
            <a:r>
              <a:rPr lang="en-US" sz="2800" dirty="0" smtClean="0">
                <a:latin typeface="Perpetua" panose="02020502060401020303" pitchFamily="18" charset="0"/>
              </a:rPr>
              <a:t>The home health agency must promptly alert the relevant physician(s) to any changes in the patient’s condition or needs that suggest that outcomes are not being achieved and/or that the plan of care should be altered.</a:t>
            </a:r>
          </a:p>
          <a:p>
            <a:pPr marL="0" indent="0">
              <a:buNone/>
            </a:pPr>
            <a:endParaRPr lang="en-US" sz="22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Examples:</a:t>
            </a:r>
          </a:p>
          <a:p>
            <a:pPr lvl="1">
              <a:buFont typeface="Arial" panose="020B0604020202020204" pitchFamily="34" charset="0"/>
              <a:buChar char="•"/>
            </a:pPr>
            <a:r>
              <a:rPr lang="en-US" sz="2400" dirty="0" smtClean="0">
                <a:latin typeface="Perpetua" panose="02020502060401020303" pitchFamily="18" charset="0"/>
              </a:rPr>
              <a:t>The patient exhibited s/s of UTI, the nurse and OT discussed the possibility of an UTI, the physician was not notified and the next day the patient was admitted to the hospital with an UTI</a:t>
            </a:r>
          </a:p>
          <a:p>
            <a:pPr lvl="1">
              <a:buFont typeface="Arial" panose="020B0604020202020204" pitchFamily="34" charset="0"/>
              <a:buChar char="•"/>
            </a:pPr>
            <a:r>
              <a:rPr lang="en-US" sz="2400" dirty="0" smtClean="0">
                <a:latin typeface="Perpetua" panose="02020502060401020303" pitchFamily="18" charset="0"/>
              </a:rPr>
              <a:t>The patient reported a fall and sustained abrasions to elbows and the physician was not notified </a:t>
            </a:r>
          </a:p>
          <a:p>
            <a:pPr marL="457200" lvl="1" indent="0">
              <a:buNone/>
            </a:pPr>
            <a:endParaRPr lang="en-US" sz="2400" dirty="0" smtClean="0">
              <a:latin typeface="Perpetua" panose="02020502060401020303" pitchFamily="18" charset="0"/>
            </a:endParaRPr>
          </a:p>
          <a:p>
            <a:pPr lvl="1">
              <a:buFont typeface="Arial" panose="020B0604020202020204" pitchFamily="34" charset="0"/>
              <a:buChar char="•"/>
            </a:pPr>
            <a:endParaRPr lang="en-US" sz="2400" dirty="0">
              <a:latin typeface="Perpetua" panose="02020502060401020303" pitchFamily="18" charset="0"/>
            </a:endParaRPr>
          </a:p>
          <a:p>
            <a:pPr marL="457200" lvl="1" indent="0">
              <a:buNone/>
            </a:pPr>
            <a:endParaRPr lang="en-US" sz="2400" dirty="0">
              <a:latin typeface="Perpetua" panose="02020502060401020303" pitchFamily="18" charset="0"/>
            </a:endParaRPr>
          </a:p>
        </p:txBody>
      </p:sp>
    </p:spTree>
    <p:extLst>
      <p:ext uri="{BB962C8B-B14F-4D97-AF65-F5344CB8AC3E}">
        <p14:creationId xmlns:p14="http://schemas.microsoft.com/office/powerpoint/2010/main" val="3652866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Perpetua" panose="02020502060401020303" pitchFamily="18" charset="0"/>
              </a:rPr>
              <a:t>G682- Top Reasons Why Deficient</a:t>
            </a:r>
            <a:br>
              <a:rPr lang="en-US" b="1" u="sng" dirty="0" smtClean="0">
                <a:latin typeface="Perpetua" panose="02020502060401020303" pitchFamily="18" charset="0"/>
              </a:rPr>
            </a:br>
            <a:r>
              <a:rPr lang="en-US" sz="2400" b="1" dirty="0">
                <a:solidFill>
                  <a:srgbClr val="FFFF00"/>
                </a:solidFill>
                <a:latin typeface="Perpetua" panose="02020502060401020303" pitchFamily="18" charset="0"/>
                <a:ea typeface="+mn-ea"/>
                <a:cs typeface="+mn-cs"/>
              </a:rPr>
              <a:t>Infection Prevention</a:t>
            </a:r>
            <a:endParaRPr lang="en-US" b="1" u="sng" dirty="0">
              <a:solidFill>
                <a:srgbClr val="FFFF00"/>
              </a:solidFill>
              <a:latin typeface="Perpetua" panose="02020502060401020303" pitchFamily="18" charset="0"/>
            </a:endParaRPr>
          </a:p>
        </p:txBody>
      </p:sp>
      <p:sp>
        <p:nvSpPr>
          <p:cNvPr id="3" name="Content Placeholder 2"/>
          <p:cNvSpPr>
            <a:spLocks noGrp="1"/>
          </p:cNvSpPr>
          <p:nvPr>
            <p:ph idx="1"/>
          </p:nvPr>
        </p:nvSpPr>
        <p:spPr>
          <a:xfrm>
            <a:off x="296917" y="1752600"/>
            <a:ext cx="8389883" cy="4872804"/>
          </a:xfrm>
        </p:spPr>
        <p:txBody>
          <a:bodyPr/>
          <a:lstStyle/>
          <a:p>
            <a:pPr>
              <a:buFont typeface="Wingdings" panose="05000000000000000000" pitchFamily="2" charset="2"/>
              <a:buChar char="Ø"/>
            </a:pPr>
            <a:r>
              <a:rPr lang="en-US" sz="2400" dirty="0" smtClean="0">
                <a:latin typeface="Perpetua" panose="02020502060401020303" pitchFamily="18" charset="0"/>
              </a:rPr>
              <a:t>Hand hygiene not performed between glove changes, dirty to clean, and prior to entering supply bag:</a:t>
            </a:r>
          </a:p>
          <a:p>
            <a:pPr lvl="2">
              <a:buFont typeface="Arial" panose="020B0604020202020204" pitchFamily="34" charset="0"/>
              <a:buChar char="•"/>
            </a:pPr>
            <a:r>
              <a:rPr lang="en-US" dirty="0" smtClean="0">
                <a:latin typeface="Perpetua" panose="02020502060401020303" pitchFamily="18" charset="0"/>
              </a:rPr>
              <a:t>Example: Removing a dressing from a wound and changing gloves without washing hands</a:t>
            </a:r>
          </a:p>
          <a:p>
            <a:pPr marL="457200" lvl="1" indent="0">
              <a:buNone/>
            </a:pPr>
            <a:endParaRPr lang="en-US" sz="2400" dirty="0" smtClean="0">
              <a:latin typeface="Perpetua" panose="02020502060401020303" pitchFamily="18" charset="0"/>
            </a:endParaRPr>
          </a:p>
          <a:p>
            <a:pPr>
              <a:buFont typeface="Wingdings" panose="05000000000000000000" pitchFamily="2" charset="2"/>
              <a:buChar char="Ø"/>
            </a:pPr>
            <a:r>
              <a:rPr lang="en-US" sz="2400" dirty="0" smtClean="0">
                <a:latin typeface="Perpetua" panose="02020502060401020303" pitchFamily="18" charset="0"/>
              </a:rPr>
              <a:t>Placing supply bag on surface without cleansing the surface and/or putting down a barrier</a:t>
            </a:r>
          </a:p>
          <a:p>
            <a:pPr marL="0" indent="0">
              <a:buNone/>
            </a:pPr>
            <a:endParaRPr lang="en-US" sz="2400" dirty="0" smtClean="0">
              <a:latin typeface="Perpetua" panose="02020502060401020303" pitchFamily="18" charset="0"/>
            </a:endParaRPr>
          </a:p>
          <a:p>
            <a:pPr>
              <a:buFont typeface="Wingdings" panose="05000000000000000000" pitchFamily="2" charset="2"/>
              <a:buChar char="Ø"/>
            </a:pPr>
            <a:r>
              <a:rPr lang="en-US" sz="2400" dirty="0" smtClean="0">
                <a:latin typeface="Perpetua" panose="02020502060401020303" pitchFamily="18" charset="0"/>
              </a:rPr>
              <a:t>Placing tablet down on surface without cleansing the surface and/or putting down a barrier leave without cleaning it or place back into the supply bag</a:t>
            </a:r>
          </a:p>
          <a:p>
            <a:pPr marL="0" indent="0">
              <a:buNone/>
            </a:pPr>
            <a:r>
              <a:rPr lang="en-US" sz="2800" dirty="0" smtClean="0">
                <a:latin typeface="Perpetua" panose="02020502060401020303" pitchFamily="18" charset="0"/>
              </a:rPr>
              <a:t> </a:t>
            </a:r>
          </a:p>
          <a:p>
            <a:pPr lvl="1">
              <a:buFont typeface="Arial" panose="020B0604020202020204" pitchFamily="34" charset="0"/>
              <a:buChar char="•"/>
            </a:pPr>
            <a:endParaRPr lang="en-US" sz="2400" dirty="0">
              <a:latin typeface="Perpetua" panose="02020502060401020303" pitchFamily="18" charset="0"/>
            </a:endParaRPr>
          </a:p>
        </p:txBody>
      </p:sp>
    </p:spTree>
    <p:extLst>
      <p:ext uri="{BB962C8B-B14F-4D97-AF65-F5344CB8AC3E}">
        <p14:creationId xmlns:p14="http://schemas.microsoft.com/office/powerpoint/2010/main" val="3128482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5105400" cy="3829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914400"/>
            <a:ext cx="3543300" cy="4724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2971800"/>
            <a:ext cx="2819400" cy="3759200"/>
          </a:xfrm>
          <a:prstGeom prst="rect">
            <a:avLst/>
          </a:prstGeom>
        </p:spPr>
      </p:pic>
    </p:spTree>
    <p:extLst>
      <p:ext uri="{BB962C8B-B14F-4D97-AF65-F5344CB8AC3E}">
        <p14:creationId xmlns:p14="http://schemas.microsoft.com/office/powerpoint/2010/main" val="1302619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467600" cy="1508105"/>
          </a:xfrm>
          <a:prstGeom prst="rect">
            <a:avLst/>
          </a:prstGeom>
        </p:spPr>
        <p:txBody>
          <a:bodyPr wrap="square">
            <a:spAutoFit/>
          </a:bodyPr>
          <a:lstStyle/>
          <a:p>
            <a:pPr algn="ctr"/>
            <a:r>
              <a:rPr lang="en-US" sz="4600" b="1" dirty="0">
                <a:latin typeface="Perpetua" panose="02020502060401020303" pitchFamily="18" charset="0"/>
              </a:rPr>
              <a:t>Identify the Top Five </a:t>
            </a:r>
            <a:r>
              <a:rPr lang="en-US" sz="4600" b="1" dirty="0" smtClean="0">
                <a:solidFill>
                  <a:schemeClr val="accent5"/>
                </a:solidFill>
                <a:latin typeface="Perpetua" panose="02020502060401020303" pitchFamily="18" charset="0"/>
              </a:rPr>
              <a:t>Hospice</a:t>
            </a:r>
            <a:r>
              <a:rPr lang="en-US" sz="4600" b="1" dirty="0" smtClean="0">
                <a:latin typeface="Perpetua" panose="02020502060401020303" pitchFamily="18" charset="0"/>
              </a:rPr>
              <a:t> Deficiencies </a:t>
            </a:r>
            <a:r>
              <a:rPr lang="en-US" sz="4600" b="1" dirty="0">
                <a:latin typeface="Perpetua" panose="02020502060401020303" pitchFamily="18" charset="0"/>
              </a:rPr>
              <a:t>in MO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819400"/>
            <a:ext cx="3218688" cy="2235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057400"/>
            <a:ext cx="3361550" cy="4572000"/>
          </a:xfrm>
          <a:prstGeom prst="rect">
            <a:avLst/>
          </a:prstGeom>
        </p:spPr>
      </p:pic>
    </p:spTree>
    <p:extLst>
      <p:ext uri="{BB962C8B-B14F-4D97-AF65-F5344CB8AC3E}">
        <p14:creationId xmlns:p14="http://schemas.microsoft.com/office/powerpoint/2010/main" val="4163021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Perpetua" panose="02020502060401020303" pitchFamily="18" charset="0"/>
              </a:rPr>
              <a:t>Top Five </a:t>
            </a:r>
            <a:r>
              <a:rPr lang="en-US" b="1" dirty="0" smtClean="0">
                <a:solidFill>
                  <a:schemeClr val="accent5"/>
                </a:solidFill>
                <a:latin typeface="Perpetua" panose="02020502060401020303" pitchFamily="18" charset="0"/>
              </a:rPr>
              <a:t>Hospice</a:t>
            </a:r>
            <a:r>
              <a:rPr lang="en-US" b="1" dirty="0" smtClean="0">
                <a:latin typeface="Perpetua" panose="02020502060401020303" pitchFamily="18" charset="0"/>
              </a:rPr>
              <a:t> Deficiencies (Missouri)</a:t>
            </a:r>
            <a:endParaRPr lang="en-US" b="1" dirty="0">
              <a:latin typeface="Perpetua" panose="02020502060401020303" pitchFamily="18" charset="0"/>
            </a:endParaRPr>
          </a:p>
        </p:txBody>
      </p:sp>
      <p:sp>
        <p:nvSpPr>
          <p:cNvPr id="3" name="Content Placeholder 2"/>
          <p:cNvSpPr>
            <a:spLocks noGrp="1"/>
          </p:cNvSpPr>
          <p:nvPr>
            <p:ph idx="1"/>
          </p:nvPr>
        </p:nvSpPr>
        <p:spPr>
          <a:xfrm>
            <a:off x="228600" y="1371600"/>
            <a:ext cx="8709659" cy="4892369"/>
          </a:xfrm>
        </p:spPr>
        <p:txBody>
          <a:bodyPr>
            <a:noAutofit/>
          </a:bodyPr>
          <a:lstStyle/>
          <a:p>
            <a:pPr>
              <a:buFont typeface="Wingdings" panose="05000000000000000000" pitchFamily="2" charset="2"/>
              <a:buChar char="Ø"/>
            </a:pPr>
            <a:endParaRPr lang="en-US" sz="3000" b="1" dirty="0" smtClean="0">
              <a:latin typeface="Perpetua" panose="02020502060401020303" pitchFamily="18" charset="0"/>
            </a:endParaRPr>
          </a:p>
          <a:p>
            <a:pPr>
              <a:spcAft>
                <a:spcPts val="600"/>
              </a:spcAft>
              <a:buFont typeface="Wingdings" panose="05000000000000000000" pitchFamily="2" charset="2"/>
              <a:buChar char="Ø"/>
            </a:pPr>
            <a:r>
              <a:rPr lang="en-US" sz="4000" b="1" u="sng" dirty="0" smtClean="0">
                <a:latin typeface="Perpetua" panose="02020502060401020303" pitchFamily="18" charset="0"/>
              </a:rPr>
              <a:t>L530</a:t>
            </a:r>
            <a:r>
              <a:rPr lang="en-US" sz="4000" b="1" dirty="0" smtClean="0">
                <a:latin typeface="Perpetua" panose="02020502060401020303" pitchFamily="18" charset="0"/>
              </a:rPr>
              <a:t> - Drug Profile </a:t>
            </a:r>
          </a:p>
          <a:p>
            <a:pPr>
              <a:spcAft>
                <a:spcPts val="600"/>
              </a:spcAft>
              <a:buFont typeface="Wingdings" panose="05000000000000000000" pitchFamily="2" charset="2"/>
              <a:buChar char="Ø"/>
            </a:pPr>
            <a:r>
              <a:rPr lang="en-US" sz="4000" b="1" u="sng" dirty="0" smtClean="0">
                <a:latin typeface="Perpetua" panose="02020502060401020303" pitchFamily="18" charset="0"/>
              </a:rPr>
              <a:t>L543</a:t>
            </a:r>
            <a:r>
              <a:rPr lang="en-US" sz="4000" b="1" dirty="0" smtClean="0">
                <a:latin typeface="Perpetua" panose="02020502060401020303" pitchFamily="18" charset="0"/>
              </a:rPr>
              <a:t> - Plan of Care </a:t>
            </a:r>
          </a:p>
          <a:p>
            <a:pPr>
              <a:spcAft>
                <a:spcPts val="600"/>
              </a:spcAft>
              <a:buFont typeface="Wingdings" panose="05000000000000000000" pitchFamily="2" charset="2"/>
              <a:buChar char="Ø"/>
            </a:pPr>
            <a:r>
              <a:rPr lang="en-US" sz="4000" b="1" u="sng" dirty="0" smtClean="0">
                <a:latin typeface="Perpetua" panose="02020502060401020303" pitchFamily="18" charset="0"/>
              </a:rPr>
              <a:t>L545</a:t>
            </a:r>
            <a:r>
              <a:rPr lang="en-US" sz="4000" b="1" dirty="0" smtClean="0">
                <a:latin typeface="Perpetua" panose="02020502060401020303" pitchFamily="18" charset="0"/>
              </a:rPr>
              <a:t> - Content of the Plan of Care </a:t>
            </a:r>
            <a:endParaRPr lang="en-US" sz="4000" b="1" dirty="0">
              <a:latin typeface="Perpetua" panose="02020502060401020303" pitchFamily="18" charset="0"/>
            </a:endParaRPr>
          </a:p>
          <a:p>
            <a:pPr>
              <a:spcAft>
                <a:spcPts val="600"/>
              </a:spcAft>
              <a:buFont typeface="Wingdings" panose="05000000000000000000" pitchFamily="2" charset="2"/>
              <a:buChar char="Ø"/>
            </a:pPr>
            <a:r>
              <a:rPr lang="en-US" sz="4000" b="1" u="sng" dirty="0" smtClean="0">
                <a:latin typeface="Perpetua" panose="02020502060401020303" pitchFamily="18" charset="0"/>
              </a:rPr>
              <a:t>L591</a:t>
            </a:r>
            <a:r>
              <a:rPr lang="en-US" sz="4000" b="1" dirty="0" smtClean="0">
                <a:latin typeface="Perpetua" panose="02020502060401020303" pitchFamily="18" charset="0"/>
              </a:rPr>
              <a:t> - Nursing Services </a:t>
            </a:r>
          </a:p>
          <a:p>
            <a:pPr>
              <a:spcAft>
                <a:spcPts val="600"/>
              </a:spcAft>
              <a:buFont typeface="Wingdings" panose="05000000000000000000" pitchFamily="2" charset="2"/>
              <a:buChar char="Ø"/>
            </a:pPr>
            <a:r>
              <a:rPr lang="en-US" sz="4000" b="1" u="sng" dirty="0" smtClean="0">
                <a:latin typeface="Perpetua" panose="02020502060401020303" pitchFamily="18" charset="0"/>
              </a:rPr>
              <a:t>L678</a:t>
            </a:r>
            <a:r>
              <a:rPr lang="en-US" sz="4000" b="1" dirty="0" smtClean="0">
                <a:latin typeface="Perpetua" panose="02020502060401020303" pitchFamily="18" charset="0"/>
              </a:rPr>
              <a:t> - Physician Orders </a:t>
            </a:r>
            <a:endParaRPr lang="en-US" sz="4000" b="1" dirty="0">
              <a:latin typeface="Perpetua" panose="02020502060401020303" pitchFamily="18" charset="0"/>
            </a:endParaRPr>
          </a:p>
        </p:txBody>
      </p:sp>
    </p:spTree>
    <p:extLst>
      <p:ext uri="{BB962C8B-B14F-4D97-AF65-F5344CB8AC3E}">
        <p14:creationId xmlns:p14="http://schemas.microsoft.com/office/powerpoint/2010/main" val="2452239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1143000"/>
          </a:xfrm>
        </p:spPr>
        <p:txBody>
          <a:bodyPr>
            <a:noAutofit/>
          </a:bodyPr>
          <a:lstStyle/>
          <a:p>
            <a:pPr algn="ctr"/>
            <a:r>
              <a:rPr lang="en-US" b="1" u="sng" dirty="0" smtClean="0">
                <a:latin typeface="Perpetua" panose="02020502060401020303" pitchFamily="18" charset="0"/>
              </a:rPr>
              <a:t>Drug Profile L530</a:t>
            </a:r>
            <a:endParaRPr lang="en-US" b="1" u="sng" dirty="0">
              <a:latin typeface="Perpetua" panose="02020502060401020303" pitchFamily="18" charset="0"/>
            </a:endParaRPr>
          </a:p>
        </p:txBody>
      </p:sp>
      <p:sp>
        <p:nvSpPr>
          <p:cNvPr id="3" name="Content Placeholder 2"/>
          <p:cNvSpPr>
            <a:spLocks noGrp="1"/>
          </p:cNvSpPr>
          <p:nvPr>
            <p:ph idx="1"/>
          </p:nvPr>
        </p:nvSpPr>
        <p:spPr>
          <a:xfrm>
            <a:off x="304800" y="1066800"/>
            <a:ext cx="8610600" cy="5486400"/>
          </a:xfrm>
        </p:spPr>
        <p:txBody>
          <a:bodyPr>
            <a:noAutofit/>
          </a:bodyPr>
          <a:lstStyle/>
          <a:p>
            <a:pPr>
              <a:spcAft>
                <a:spcPts val="600"/>
              </a:spcAft>
              <a:buFont typeface="Wingdings" panose="05000000000000000000" pitchFamily="2" charset="2"/>
              <a:buChar char="Ø"/>
            </a:pPr>
            <a:r>
              <a:rPr lang="en-US" sz="2500" dirty="0" smtClean="0">
                <a:latin typeface="Perpetua" panose="02020502060401020303" pitchFamily="18" charset="0"/>
              </a:rPr>
              <a:t>Staff failed to check all medications the patient is taking on admission &amp; compare with discharge orders from the hospital, inaccurate profile.</a:t>
            </a:r>
          </a:p>
          <a:p>
            <a:pPr marL="0" indent="0">
              <a:spcAft>
                <a:spcPts val="600"/>
              </a:spcAft>
              <a:buNone/>
            </a:pPr>
            <a:endParaRPr lang="en-US" sz="600" dirty="0" smtClean="0">
              <a:latin typeface="Perpetua" panose="02020502060401020303" pitchFamily="18" charset="0"/>
            </a:endParaRPr>
          </a:p>
          <a:p>
            <a:pPr>
              <a:spcAft>
                <a:spcPts val="600"/>
              </a:spcAft>
              <a:buFont typeface="Wingdings" panose="05000000000000000000" pitchFamily="2" charset="2"/>
              <a:buChar char="Ø"/>
            </a:pPr>
            <a:r>
              <a:rPr lang="en-US" sz="2500" dirty="0" smtClean="0">
                <a:latin typeface="Perpetua" panose="02020502060401020303" pitchFamily="18" charset="0"/>
              </a:rPr>
              <a:t>All over-the-counter (OTC) medications are not included on the medication profile (example OTC cough medications that interfered with blood pressure and blood sugars). </a:t>
            </a:r>
          </a:p>
          <a:p>
            <a:pPr marL="0" indent="0">
              <a:spcAft>
                <a:spcPts val="600"/>
              </a:spcAft>
              <a:buNone/>
            </a:pPr>
            <a:endParaRPr lang="en-US" sz="600" dirty="0" smtClean="0">
              <a:latin typeface="Perpetua" panose="02020502060401020303" pitchFamily="18" charset="0"/>
            </a:endParaRPr>
          </a:p>
          <a:p>
            <a:pPr>
              <a:spcAft>
                <a:spcPts val="600"/>
              </a:spcAft>
              <a:buFont typeface="Wingdings" panose="05000000000000000000" pitchFamily="2" charset="2"/>
              <a:buChar char="Ø"/>
            </a:pPr>
            <a:r>
              <a:rPr lang="en-US" sz="2500" dirty="0" smtClean="0">
                <a:latin typeface="Perpetua" panose="02020502060401020303" pitchFamily="18" charset="0"/>
              </a:rPr>
              <a:t>Staff failed to notify the physician of medication discrepancies for clarification orders, inaccurate profile. </a:t>
            </a:r>
          </a:p>
          <a:p>
            <a:pPr marL="0" indent="0">
              <a:spcAft>
                <a:spcPts val="600"/>
              </a:spcAft>
              <a:buNone/>
            </a:pPr>
            <a:endParaRPr lang="en-US" sz="600" dirty="0" smtClean="0">
              <a:latin typeface="Perpetua" panose="02020502060401020303" pitchFamily="18" charset="0"/>
            </a:endParaRPr>
          </a:p>
          <a:p>
            <a:pPr>
              <a:spcAft>
                <a:spcPts val="650"/>
              </a:spcAft>
              <a:buFont typeface="Wingdings" panose="05000000000000000000" pitchFamily="2" charset="2"/>
              <a:buChar char="Ø"/>
            </a:pPr>
            <a:r>
              <a:rPr lang="en-US" sz="2500" dirty="0" smtClean="0">
                <a:latin typeface="Perpetua" panose="02020502060401020303" pitchFamily="18" charset="0"/>
              </a:rPr>
              <a:t>Staff failed to physically compare medication bottles to the medication profile during visits in homes, and failed to compare MARs in LTC facilities, inaccurate profile. </a:t>
            </a:r>
            <a:endParaRPr lang="en-US" sz="2500" dirty="0">
              <a:latin typeface="Perpetua" panose="02020502060401020303" pitchFamily="18" charset="0"/>
            </a:endParaRPr>
          </a:p>
        </p:txBody>
      </p:sp>
    </p:spTree>
    <p:extLst>
      <p:ext uri="{BB962C8B-B14F-4D97-AF65-F5344CB8AC3E}">
        <p14:creationId xmlns:p14="http://schemas.microsoft.com/office/powerpoint/2010/main" val="142472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45137" cy="997088"/>
          </a:xfrm>
        </p:spPr>
        <p:txBody>
          <a:bodyPr>
            <a:noAutofit/>
          </a:bodyPr>
          <a:lstStyle/>
          <a:p>
            <a:r>
              <a:rPr lang="en-US" b="1" u="sng" dirty="0" smtClean="0">
                <a:latin typeface="Perpetua" panose="02020502060401020303" pitchFamily="18" charset="0"/>
              </a:rPr>
              <a:t>Plan of Care L543</a:t>
            </a:r>
            <a:r>
              <a:rPr lang="en-US" u="sng" dirty="0">
                <a:latin typeface="Perpetua" panose="02020502060401020303" pitchFamily="18" charset="0"/>
              </a:rPr>
              <a:t> </a:t>
            </a:r>
            <a:r>
              <a:rPr lang="en-US" dirty="0" smtClean="0">
                <a:latin typeface="Perpetua" panose="02020502060401020303" pitchFamily="18" charset="0"/>
              </a:rPr>
              <a:t/>
            </a:r>
            <a:br>
              <a:rPr lang="en-US" dirty="0" smtClean="0">
                <a:latin typeface="Perpetua" panose="02020502060401020303" pitchFamily="18" charset="0"/>
              </a:rPr>
            </a:br>
            <a:r>
              <a:rPr lang="en-US" dirty="0" smtClean="0">
                <a:latin typeface="Perpetua" panose="02020502060401020303" pitchFamily="18" charset="0"/>
              </a:rPr>
              <a:t>Top </a:t>
            </a:r>
            <a:r>
              <a:rPr lang="en-US" dirty="0">
                <a:latin typeface="Perpetua" panose="02020502060401020303" pitchFamily="18" charset="0"/>
              </a:rPr>
              <a:t>Reasons Why </a:t>
            </a:r>
            <a:r>
              <a:rPr lang="en-US" dirty="0" smtClean="0">
                <a:latin typeface="Perpetua" panose="02020502060401020303" pitchFamily="18" charset="0"/>
              </a:rPr>
              <a:t>Deficient</a:t>
            </a:r>
            <a:endParaRPr lang="en-US" b="1" dirty="0">
              <a:latin typeface="Perpetua" panose="02020502060401020303" pitchFamily="18" charset="0"/>
            </a:endParaRPr>
          </a:p>
        </p:txBody>
      </p:sp>
      <p:sp>
        <p:nvSpPr>
          <p:cNvPr id="3" name="Content Placeholder 2"/>
          <p:cNvSpPr>
            <a:spLocks noGrp="1"/>
          </p:cNvSpPr>
          <p:nvPr>
            <p:ph idx="1"/>
          </p:nvPr>
        </p:nvSpPr>
        <p:spPr>
          <a:xfrm>
            <a:off x="609600" y="1828800"/>
            <a:ext cx="8021972" cy="4876800"/>
          </a:xfrm>
        </p:spPr>
        <p:txBody>
          <a:bodyPr>
            <a:normAutofit/>
          </a:bodyPr>
          <a:lstStyle/>
          <a:p>
            <a:pPr>
              <a:buFont typeface="Wingdings" panose="05000000000000000000" pitchFamily="2" charset="2"/>
              <a:buChar char="Ø"/>
            </a:pPr>
            <a:r>
              <a:rPr lang="en-US" sz="2800" dirty="0" smtClean="0">
                <a:latin typeface="Perpetua" panose="02020502060401020303" pitchFamily="18" charset="0"/>
              </a:rPr>
              <a:t>Staff failed to provide discipline services at the frequency ordered on the POC. (example POC order for SN twice weekly, SN only visited once) </a:t>
            </a:r>
          </a:p>
          <a:p>
            <a:pPr>
              <a:buFont typeface="Wingdings" panose="05000000000000000000" pitchFamily="2" charset="2"/>
              <a:buChar char="Ø"/>
            </a:pPr>
            <a:endParaRPr lang="en-US" sz="28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Staff failed to collaborate with the patient’s attending physician to ensure the individualized POC is accurate and includes all orders. (co-morbidities such as diabetes management , anticoagulant therapy are not addressed on POC)</a:t>
            </a:r>
          </a:p>
          <a:p>
            <a:pPr>
              <a:buFont typeface="Wingdings" panose="05000000000000000000" pitchFamily="2" charset="2"/>
              <a:buChar char="Ø"/>
            </a:pPr>
            <a:endParaRPr lang="en-US" dirty="0" smtClean="0">
              <a:latin typeface="Perpetua" panose="02020502060401020303" pitchFamily="18" charset="0"/>
            </a:endParaRPr>
          </a:p>
          <a:p>
            <a:pPr>
              <a:buFont typeface="Wingdings" panose="05000000000000000000" pitchFamily="2" charset="2"/>
              <a:buChar char="Ø"/>
            </a:pPr>
            <a:endParaRPr lang="en-US" dirty="0" smtClean="0">
              <a:latin typeface="Perpetua" panose="02020502060401020303" pitchFamily="18" charset="0"/>
            </a:endParaRPr>
          </a:p>
        </p:txBody>
      </p:sp>
    </p:spTree>
    <p:extLst>
      <p:ext uri="{BB962C8B-B14F-4D97-AF65-F5344CB8AC3E}">
        <p14:creationId xmlns:p14="http://schemas.microsoft.com/office/powerpoint/2010/main" val="501442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219200"/>
          </a:xfrm>
        </p:spPr>
        <p:txBody>
          <a:bodyPr>
            <a:noAutofit/>
          </a:bodyPr>
          <a:lstStyle/>
          <a:p>
            <a:pPr algn="ctr"/>
            <a:r>
              <a:rPr lang="en-US" sz="4200" b="1" u="sng" dirty="0" smtClean="0">
                <a:latin typeface="Perpetua" panose="02020502060401020303" pitchFamily="18" charset="0"/>
              </a:rPr>
              <a:t>Content of the Plan of Care L545 </a:t>
            </a:r>
            <a:endParaRPr lang="en-US" sz="4200" b="1" u="sng" dirty="0">
              <a:latin typeface="Perpetua" panose="02020502060401020303" pitchFamily="18" charset="0"/>
            </a:endParaRPr>
          </a:p>
        </p:txBody>
      </p:sp>
      <p:sp>
        <p:nvSpPr>
          <p:cNvPr id="3" name="Content Placeholder 2"/>
          <p:cNvSpPr>
            <a:spLocks noGrp="1"/>
          </p:cNvSpPr>
          <p:nvPr>
            <p:ph idx="1"/>
          </p:nvPr>
        </p:nvSpPr>
        <p:spPr>
          <a:xfrm>
            <a:off x="381000" y="1295400"/>
            <a:ext cx="8380602" cy="4876800"/>
          </a:xfrm>
        </p:spPr>
        <p:txBody>
          <a:bodyPr>
            <a:noAutofit/>
          </a:bodyPr>
          <a:lstStyle/>
          <a:p>
            <a:pPr>
              <a:buFont typeface="Wingdings" panose="05000000000000000000" pitchFamily="2" charset="2"/>
              <a:buChar char="Ø"/>
            </a:pPr>
            <a:r>
              <a:rPr lang="en-US" sz="2800" dirty="0" smtClean="0">
                <a:latin typeface="Perpetua" panose="02020502060401020303" pitchFamily="18" charset="0"/>
              </a:rPr>
              <a:t>Staff failed to list goals and interventions on the POC related to the patient’s problems to individualize the POC. (example:  patient has pressure area on coccyx and uses a low air loss mattress, this was not included on the POC)</a:t>
            </a:r>
          </a:p>
          <a:p>
            <a:pPr>
              <a:buFont typeface="Wingdings" panose="05000000000000000000" pitchFamily="2" charset="2"/>
              <a:buChar char="Ø"/>
            </a:pPr>
            <a:endParaRPr lang="en-US" sz="2800" dirty="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Staff failed to list individualized </a:t>
            </a:r>
            <a:r>
              <a:rPr lang="en-US" sz="2800" dirty="0">
                <a:latin typeface="Perpetua" panose="02020502060401020303" pitchFamily="18" charset="0"/>
              </a:rPr>
              <a:t>interventions </a:t>
            </a:r>
            <a:r>
              <a:rPr lang="en-US" sz="2800" dirty="0" smtClean="0">
                <a:latin typeface="Perpetua" panose="02020502060401020303" pitchFamily="18" charset="0"/>
              </a:rPr>
              <a:t>including education on the POC. (example: patient family needed education about med administration, no intervention on the POC for the education) </a:t>
            </a:r>
          </a:p>
        </p:txBody>
      </p:sp>
    </p:spTree>
    <p:extLst>
      <p:ext uri="{BB962C8B-B14F-4D97-AF65-F5344CB8AC3E}">
        <p14:creationId xmlns:p14="http://schemas.microsoft.com/office/powerpoint/2010/main" val="2752358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6186309"/>
          </a:xfrm>
          <a:prstGeom prst="rect">
            <a:avLst/>
          </a:prstGeom>
          <a:noFill/>
        </p:spPr>
        <p:txBody>
          <a:bodyPr wrap="square" rtlCol="0">
            <a:spAutoFit/>
          </a:bodyPr>
          <a:lstStyle/>
          <a:p>
            <a:pPr algn="ctr"/>
            <a:endParaRPr lang="en-US" sz="2800" u="sng" dirty="0" smtClean="0">
              <a:solidFill>
                <a:srgbClr val="CCECFF"/>
              </a:solidFill>
              <a:latin typeface="+mj-lt"/>
              <a:ea typeface="+mj-ea"/>
              <a:cs typeface="+mj-cs"/>
            </a:endParaRPr>
          </a:p>
          <a:p>
            <a:pPr algn="ctr"/>
            <a:r>
              <a:rPr lang="en-US" sz="3200" u="sng" dirty="0" smtClean="0">
                <a:solidFill>
                  <a:srgbClr val="CCECFF"/>
                </a:solidFill>
                <a:latin typeface="Perpetua" panose="02020502060401020303" pitchFamily="18" charset="0"/>
                <a:ea typeface="+mj-ea"/>
                <a:cs typeface="+mj-cs"/>
              </a:rPr>
              <a:t>Deemed Providers FYIs (Page 1)</a:t>
            </a:r>
            <a:r>
              <a:rPr lang="en-US" sz="3200" dirty="0">
                <a:solidFill>
                  <a:srgbClr val="CCECFF"/>
                </a:solidFill>
                <a:latin typeface="Perpetua" panose="02020502060401020303" pitchFamily="18" charset="0"/>
                <a:ea typeface="+mj-ea"/>
                <a:cs typeface="+mj-cs"/>
              </a:rPr>
              <a:t/>
            </a:r>
            <a:br>
              <a:rPr lang="en-US" sz="3200" dirty="0">
                <a:solidFill>
                  <a:srgbClr val="CCECFF"/>
                </a:solidFill>
                <a:latin typeface="Perpetua" panose="02020502060401020303" pitchFamily="18" charset="0"/>
                <a:ea typeface="+mj-ea"/>
                <a:cs typeface="+mj-cs"/>
              </a:rPr>
            </a:br>
            <a:endParaRPr lang="en-US" sz="3200" dirty="0" smtClean="0">
              <a:solidFill>
                <a:srgbClr val="CCECFF"/>
              </a:solidFill>
              <a:latin typeface="Perpetua" panose="02020502060401020303" pitchFamily="18" charset="0"/>
              <a:ea typeface="+mj-ea"/>
              <a:cs typeface="+mj-cs"/>
            </a:endParaRPr>
          </a:p>
          <a:p>
            <a:pPr marL="342900" indent="-342900">
              <a:buFont typeface="Wingdings" panose="05000000000000000000" pitchFamily="2" charset="2"/>
              <a:buChar char="Ø"/>
            </a:pPr>
            <a:r>
              <a:rPr lang="en-US" sz="2400" dirty="0" smtClean="0">
                <a:latin typeface="Perpetua" panose="02020502060401020303" pitchFamily="18" charset="0"/>
                <a:ea typeface="+mj-ea"/>
                <a:cs typeface="+mj-cs"/>
              </a:rPr>
              <a:t>Missouri </a:t>
            </a:r>
            <a:r>
              <a:rPr lang="en-US" sz="2400" dirty="0">
                <a:latin typeface="Perpetua" panose="02020502060401020303" pitchFamily="18" charset="0"/>
                <a:ea typeface="+mj-ea"/>
                <a:cs typeface="+mj-cs"/>
              </a:rPr>
              <a:t>may conduct a licensure survey, even though your federal surveys are completed by an </a:t>
            </a:r>
            <a:r>
              <a:rPr lang="en-US" sz="2400" dirty="0" smtClean="0">
                <a:latin typeface="Perpetua" panose="02020502060401020303" pitchFamily="18" charset="0"/>
                <a:ea typeface="+mj-ea"/>
                <a:cs typeface="+mj-cs"/>
              </a:rPr>
              <a:t>AO.</a:t>
            </a:r>
          </a:p>
          <a:p>
            <a:pPr marL="342900" indent="-342900">
              <a:buFont typeface="Wingdings" panose="05000000000000000000" pitchFamily="2" charset="2"/>
              <a:buChar char="Ø"/>
            </a:pPr>
            <a:endParaRPr lang="en-US" sz="2400" dirty="0">
              <a:latin typeface="Perpetua" panose="02020502060401020303" pitchFamily="18" charset="0"/>
              <a:ea typeface="+mj-ea"/>
              <a:cs typeface="+mj-cs"/>
            </a:endParaRPr>
          </a:p>
          <a:p>
            <a:pPr marL="342900" indent="-342900">
              <a:buFont typeface="Wingdings" panose="05000000000000000000" pitchFamily="2" charset="2"/>
              <a:buChar char="Ø"/>
            </a:pPr>
            <a:r>
              <a:rPr lang="en-US" sz="2400" dirty="0" smtClean="0">
                <a:latin typeface="Perpetua" panose="02020502060401020303" pitchFamily="18" charset="0"/>
                <a:ea typeface="+mj-ea"/>
                <a:cs typeface="+mj-cs"/>
              </a:rPr>
              <a:t>Complaints are usually investigated by the state surveyors.</a:t>
            </a:r>
          </a:p>
          <a:p>
            <a:endParaRPr lang="en-US" sz="2400" dirty="0">
              <a:latin typeface="Perpetua" panose="02020502060401020303" pitchFamily="18" charset="0"/>
              <a:ea typeface="+mj-ea"/>
              <a:cs typeface="+mj-cs"/>
            </a:endParaRPr>
          </a:p>
          <a:p>
            <a:pPr marL="342900" indent="-342900">
              <a:buFont typeface="Wingdings" panose="05000000000000000000" pitchFamily="2" charset="2"/>
              <a:buChar char="Ø"/>
            </a:pPr>
            <a:r>
              <a:rPr lang="en-US" sz="2400" dirty="0" smtClean="0">
                <a:latin typeface="Perpetua" panose="02020502060401020303" pitchFamily="18" charset="0"/>
                <a:ea typeface="+mj-ea"/>
                <a:cs typeface="+mj-cs"/>
              </a:rPr>
              <a:t>Substantiated complaints at a condition level results in loss of your deemed status until you are back in substantial compliance</a:t>
            </a:r>
            <a:r>
              <a:rPr lang="en-US" sz="2400" dirty="0">
                <a:latin typeface="Perpetua" panose="02020502060401020303" pitchFamily="18" charset="0"/>
                <a:ea typeface="+mj-ea"/>
                <a:cs typeface="+mj-cs"/>
              </a:rPr>
              <a:t>. </a:t>
            </a:r>
            <a:endParaRPr lang="en-US" sz="2400" dirty="0" smtClean="0">
              <a:latin typeface="Perpetua" panose="02020502060401020303" pitchFamily="18" charset="0"/>
              <a:ea typeface="+mj-ea"/>
              <a:cs typeface="+mj-cs"/>
            </a:endParaRPr>
          </a:p>
          <a:p>
            <a:pPr marL="342900" indent="-342900">
              <a:buFont typeface="Wingdings" panose="05000000000000000000" pitchFamily="2" charset="2"/>
              <a:buChar char="Ø"/>
            </a:pPr>
            <a:endParaRPr lang="en-US" sz="2400" dirty="0">
              <a:latin typeface="Perpetua" panose="02020502060401020303" pitchFamily="18" charset="0"/>
              <a:ea typeface="+mj-ea"/>
              <a:cs typeface="+mj-cs"/>
            </a:endParaRPr>
          </a:p>
          <a:p>
            <a:pPr marL="342900" indent="-342900">
              <a:buFont typeface="Wingdings" panose="05000000000000000000" pitchFamily="2" charset="2"/>
              <a:buChar char="Ø"/>
            </a:pPr>
            <a:r>
              <a:rPr lang="en-US" sz="2400" dirty="0" smtClean="0">
                <a:latin typeface="Perpetua" panose="02020502060401020303" pitchFamily="18" charset="0"/>
                <a:ea typeface="+mj-ea"/>
                <a:cs typeface="+mj-cs"/>
              </a:rPr>
              <a:t>Administrative </a:t>
            </a:r>
            <a:r>
              <a:rPr lang="en-US" sz="2400" dirty="0">
                <a:latin typeface="Perpetua" panose="02020502060401020303" pitchFamily="18" charset="0"/>
                <a:ea typeface="+mj-ea"/>
                <a:cs typeface="+mj-cs"/>
              </a:rPr>
              <a:t>Changes: You are required to report </a:t>
            </a:r>
            <a:r>
              <a:rPr lang="en-US" sz="2400" dirty="0" smtClean="0">
                <a:latin typeface="Perpetua" panose="02020502060401020303" pitchFamily="18" charset="0"/>
                <a:ea typeface="+mj-ea"/>
                <a:cs typeface="+mj-cs"/>
              </a:rPr>
              <a:t>administrative changes to </a:t>
            </a:r>
            <a:r>
              <a:rPr lang="en-US" sz="2400" dirty="0">
                <a:latin typeface="Perpetua" panose="02020502060401020303" pitchFamily="18" charset="0"/>
                <a:ea typeface="+mj-ea"/>
                <a:cs typeface="+mj-cs"/>
              </a:rPr>
              <a:t>the Bureau of Home Care and Rehabilitative Standards. (Home Health: Administrator and Pre-Designated Alternate Admin, Hospice: Administrator and RN Coordinator</a:t>
            </a:r>
            <a:r>
              <a:rPr lang="en-US" sz="2400" dirty="0" smtClean="0">
                <a:latin typeface="Perpetua" panose="02020502060401020303" pitchFamily="18" charset="0"/>
                <a:ea typeface="+mj-ea"/>
                <a:cs typeface="+mj-cs"/>
              </a:rPr>
              <a:t>). </a:t>
            </a:r>
          </a:p>
          <a:p>
            <a:pPr marL="342900" indent="-342900">
              <a:buFont typeface="Wingdings" panose="05000000000000000000" pitchFamily="2" charset="2"/>
              <a:buChar char="Ø"/>
            </a:pPr>
            <a:endParaRPr lang="en-US" sz="1600" dirty="0">
              <a:latin typeface="Perpetua" panose="02020502060401020303" pitchFamily="18" charset="0"/>
              <a:ea typeface="+mj-ea"/>
              <a:cs typeface="+mj-cs"/>
            </a:endParaRPr>
          </a:p>
        </p:txBody>
      </p:sp>
    </p:spTree>
    <p:extLst>
      <p:ext uri="{BB962C8B-B14F-4D97-AF65-F5344CB8AC3E}">
        <p14:creationId xmlns:p14="http://schemas.microsoft.com/office/powerpoint/2010/main" val="584026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45137" cy="997088"/>
          </a:xfrm>
        </p:spPr>
        <p:txBody>
          <a:bodyPr>
            <a:noAutofit/>
          </a:bodyPr>
          <a:lstStyle/>
          <a:p>
            <a:pPr algn="ctr"/>
            <a:r>
              <a:rPr lang="en-US" b="1" u="sng" dirty="0" smtClean="0">
                <a:latin typeface="Perpetua" panose="02020502060401020303" pitchFamily="18" charset="0"/>
              </a:rPr>
              <a:t>Nursing Services (Hospice) L591 </a:t>
            </a:r>
            <a:endParaRPr lang="en-US" b="1" u="sng" dirty="0">
              <a:latin typeface="Perpetua" panose="02020502060401020303" pitchFamily="18" charset="0"/>
            </a:endParaRPr>
          </a:p>
        </p:txBody>
      </p:sp>
      <p:sp>
        <p:nvSpPr>
          <p:cNvPr id="3" name="Content Placeholder 2"/>
          <p:cNvSpPr>
            <a:spLocks noGrp="1"/>
          </p:cNvSpPr>
          <p:nvPr>
            <p:ph idx="1"/>
          </p:nvPr>
        </p:nvSpPr>
        <p:spPr>
          <a:xfrm>
            <a:off x="228600" y="1143000"/>
            <a:ext cx="8763000" cy="5715000"/>
          </a:xfrm>
        </p:spPr>
        <p:txBody>
          <a:bodyPr>
            <a:noAutofit/>
          </a:bodyPr>
          <a:lstStyle/>
          <a:p>
            <a:pPr marL="0" indent="0">
              <a:buNone/>
            </a:pPr>
            <a:endParaRPr lang="en-US" sz="28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Staff failed to notify the patient’s physician with changes in patient’s condition.  (Example: Patient had no anxiety or shortness of breath previously, new onset of these symptoms were not reported to the physician)</a:t>
            </a:r>
          </a:p>
          <a:p>
            <a:pPr>
              <a:buFont typeface="Wingdings" panose="05000000000000000000" pitchFamily="2" charset="2"/>
              <a:buChar char="Ø"/>
            </a:pPr>
            <a:endParaRPr lang="en-US" sz="2800" dirty="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Staff failed to follow the providers policies (Example: failed to measure wounds and document them in the patient’s record according to agency policy) </a:t>
            </a:r>
          </a:p>
          <a:p>
            <a:pPr marL="0" indent="0">
              <a:buNone/>
            </a:pPr>
            <a:endParaRPr lang="en-US" sz="2800" dirty="0">
              <a:latin typeface="Perpetua" panose="02020502060401020303" pitchFamily="18" charset="0"/>
            </a:endParaRPr>
          </a:p>
          <a:p>
            <a:pPr marL="0" indent="0">
              <a:buNone/>
            </a:pPr>
            <a:endParaRPr lang="en-US" sz="2800" dirty="0" smtClean="0">
              <a:latin typeface="Perpetua" panose="02020502060401020303" pitchFamily="18" charset="0"/>
            </a:endParaRPr>
          </a:p>
        </p:txBody>
      </p:sp>
    </p:spTree>
    <p:extLst>
      <p:ext uri="{BB962C8B-B14F-4D97-AF65-F5344CB8AC3E}">
        <p14:creationId xmlns:p14="http://schemas.microsoft.com/office/powerpoint/2010/main" val="3625826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21337" cy="1371600"/>
          </a:xfrm>
        </p:spPr>
        <p:txBody>
          <a:bodyPr>
            <a:noAutofit/>
          </a:bodyPr>
          <a:lstStyle/>
          <a:p>
            <a:pPr algn="ctr"/>
            <a:r>
              <a:rPr lang="en-US" b="1" u="sng" dirty="0" smtClean="0">
                <a:latin typeface="Perpetua" panose="02020502060401020303" pitchFamily="18" charset="0"/>
              </a:rPr>
              <a:t>Physician Orders </a:t>
            </a:r>
            <a:r>
              <a:rPr lang="en-US" b="1" dirty="0" smtClean="0">
                <a:latin typeface="Perpetua" panose="02020502060401020303" pitchFamily="18" charset="0"/>
              </a:rPr>
              <a:t/>
            </a:r>
            <a:br>
              <a:rPr lang="en-US" b="1" dirty="0" smtClean="0">
                <a:latin typeface="Perpetua" panose="02020502060401020303" pitchFamily="18" charset="0"/>
              </a:rPr>
            </a:br>
            <a:r>
              <a:rPr lang="en-US" b="1" dirty="0" smtClean="0">
                <a:latin typeface="Perpetua" panose="02020502060401020303" pitchFamily="18" charset="0"/>
              </a:rPr>
              <a:t>(Clinical Records) L678 </a:t>
            </a:r>
            <a:endParaRPr lang="en-US" b="1" dirty="0">
              <a:latin typeface="Perpetua" panose="02020502060401020303" pitchFamily="18" charset="0"/>
            </a:endParaRPr>
          </a:p>
        </p:txBody>
      </p:sp>
      <p:sp>
        <p:nvSpPr>
          <p:cNvPr id="3" name="Content Placeholder 2"/>
          <p:cNvSpPr>
            <a:spLocks noGrp="1"/>
          </p:cNvSpPr>
          <p:nvPr>
            <p:ph idx="1"/>
          </p:nvPr>
        </p:nvSpPr>
        <p:spPr>
          <a:xfrm>
            <a:off x="228600" y="1676400"/>
            <a:ext cx="8686800" cy="3429000"/>
          </a:xfrm>
        </p:spPr>
        <p:txBody>
          <a:bodyPr>
            <a:noAutofit/>
          </a:bodyPr>
          <a:lstStyle/>
          <a:p>
            <a:pPr marL="0" indent="0">
              <a:buNone/>
            </a:pPr>
            <a:endParaRPr lang="en-US" sz="2800" dirty="0" smtClean="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Staff failed to write an order after receiving a verbal order from a physician (Example: medication changes, treatment changes.)</a:t>
            </a:r>
          </a:p>
          <a:p>
            <a:pPr>
              <a:buFont typeface="Wingdings" panose="05000000000000000000" pitchFamily="2" charset="2"/>
              <a:buChar char="Ø"/>
            </a:pPr>
            <a:endParaRPr lang="en-US" sz="2800" dirty="0">
              <a:latin typeface="Perpetua" panose="02020502060401020303" pitchFamily="18" charset="0"/>
            </a:endParaRPr>
          </a:p>
          <a:p>
            <a:pPr>
              <a:buFont typeface="Wingdings" panose="05000000000000000000" pitchFamily="2" charset="2"/>
              <a:buChar char="Ø"/>
            </a:pPr>
            <a:r>
              <a:rPr lang="en-US" sz="2800" dirty="0" smtClean="0">
                <a:latin typeface="Perpetua" panose="02020502060401020303" pitchFamily="18" charset="0"/>
              </a:rPr>
              <a:t>Hospice failed to follow agency policy in getting physician orders signed or entered into the EMR in a timely manner.</a:t>
            </a:r>
          </a:p>
          <a:p>
            <a:pPr>
              <a:buFont typeface="Wingdings" panose="05000000000000000000" pitchFamily="2" charset="2"/>
              <a:buChar char="Ø"/>
            </a:pPr>
            <a:endParaRPr lang="en-US" sz="2800" u="sng" dirty="0">
              <a:latin typeface="Perpetua" panose="02020502060401020303" pitchFamily="18" charset="0"/>
            </a:endParaRPr>
          </a:p>
          <a:p>
            <a:pPr>
              <a:buFont typeface="Wingdings" panose="05000000000000000000" pitchFamily="2" charset="2"/>
              <a:buChar char="Ø"/>
            </a:pPr>
            <a:endParaRPr lang="en-US" sz="2800" u="sng" dirty="0">
              <a:latin typeface="Perpetua" panose="02020502060401020303" pitchFamily="18" charset="0"/>
            </a:endParaRPr>
          </a:p>
        </p:txBody>
      </p:sp>
    </p:spTree>
    <p:extLst>
      <p:ext uri="{BB962C8B-B14F-4D97-AF65-F5344CB8AC3E}">
        <p14:creationId xmlns:p14="http://schemas.microsoft.com/office/powerpoint/2010/main" val="1502391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05800" cy="1323439"/>
          </a:xfrm>
          <a:prstGeom prst="rect">
            <a:avLst/>
          </a:prstGeom>
        </p:spPr>
        <p:txBody>
          <a:bodyPr wrap="square">
            <a:spAutoFit/>
          </a:bodyPr>
          <a:lstStyle/>
          <a:p>
            <a:pPr lvl="0" algn="ctr">
              <a:spcBef>
                <a:spcPct val="20000"/>
              </a:spcBef>
            </a:pPr>
            <a:r>
              <a:rPr lang="en-US" sz="4400" b="1" u="sng" dirty="0" smtClean="0">
                <a:solidFill>
                  <a:srgbClr val="FFFFFF"/>
                </a:solidFill>
                <a:latin typeface="Perpetua" panose="02020502060401020303" pitchFamily="18" charset="0"/>
              </a:rPr>
              <a:t>Preliminary Findings Review</a:t>
            </a:r>
          </a:p>
          <a:p>
            <a:pPr lvl="0">
              <a:spcBef>
                <a:spcPct val="20000"/>
              </a:spcBef>
            </a:pPr>
            <a:r>
              <a:rPr lang="en-US" sz="3000" b="1" dirty="0" smtClean="0">
                <a:solidFill>
                  <a:srgbClr val="FFFFFF"/>
                </a:solidFill>
                <a:latin typeface="Perpetua" panose="02020502060401020303" pitchFamily="18" charset="0"/>
              </a:rPr>
              <a:t>(Agency may provide additional info before exit)</a:t>
            </a:r>
            <a:endParaRPr lang="en-US" sz="3000" b="1" dirty="0">
              <a:solidFill>
                <a:srgbClr val="FFFFFF"/>
              </a:solidFill>
              <a:latin typeface="Perpetua" panose="02020502060401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81200"/>
            <a:ext cx="4876800" cy="4384944"/>
          </a:xfrm>
          <a:prstGeom prst="rect">
            <a:avLst/>
          </a:prstGeom>
        </p:spPr>
      </p:pic>
    </p:spTree>
    <p:extLst>
      <p:ext uri="{BB962C8B-B14F-4D97-AF65-F5344CB8AC3E}">
        <p14:creationId xmlns:p14="http://schemas.microsoft.com/office/powerpoint/2010/main" val="3669511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361952"/>
            <a:ext cx="7315200" cy="1015663"/>
          </a:xfrm>
          <a:prstGeom prst="rect">
            <a:avLst/>
          </a:prstGeom>
        </p:spPr>
        <p:txBody>
          <a:bodyPr wrap="square">
            <a:spAutoFit/>
          </a:bodyPr>
          <a:lstStyle/>
          <a:p>
            <a:r>
              <a:rPr lang="en-US" sz="6000" b="1" dirty="0" smtClean="0">
                <a:latin typeface="Perpetua" panose="02020502060401020303" pitchFamily="18" charset="0"/>
              </a:rPr>
              <a:t>     Exit Conference</a:t>
            </a:r>
            <a:endParaRPr lang="en-US" sz="6000" b="1" dirty="0">
              <a:latin typeface="Perpetua" panose="020205020604010203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860" y="1422556"/>
            <a:ext cx="5288280" cy="2937933"/>
          </a:xfrm>
          <a:prstGeom prst="rect">
            <a:avLst/>
          </a:prstGeom>
        </p:spPr>
      </p:pic>
      <p:sp>
        <p:nvSpPr>
          <p:cNvPr id="5" name="TextBox 4"/>
          <p:cNvSpPr txBox="1"/>
          <p:nvPr/>
        </p:nvSpPr>
        <p:spPr>
          <a:xfrm>
            <a:off x="76200" y="4724400"/>
            <a:ext cx="8610600" cy="646331"/>
          </a:xfrm>
          <a:prstGeom prst="rect">
            <a:avLst/>
          </a:prstGeom>
          <a:noFill/>
        </p:spPr>
        <p:txBody>
          <a:bodyPr wrap="square" rtlCol="0">
            <a:spAutoFit/>
          </a:bodyPr>
          <a:lstStyle/>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59" y="4879848"/>
            <a:ext cx="1865376" cy="12435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4964" y="4724400"/>
            <a:ext cx="1865376" cy="15544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397" y="4863557"/>
            <a:ext cx="1865376" cy="1243584"/>
          </a:xfrm>
          <a:prstGeom prst="rect">
            <a:avLst/>
          </a:prstGeom>
        </p:spPr>
      </p:pic>
    </p:spTree>
    <p:extLst>
      <p:ext uri="{BB962C8B-B14F-4D97-AF65-F5344CB8AC3E}">
        <p14:creationId xmlns:p14="http://schemas.microsoft.com/office/powerpoint/2010/main" val="1759867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769441"/>
          </a:xfrm>
          <a:prstGeom prst="rect">
            <a:avLst/>
          </a:prstGeom>
        </p:spPr>
        <p:txBody>
          <a:bodyPr wrap="square">
            <a:spAutoFit/>
          </a:bodyPr>
          <a:lstStyle/>
          <a:p>
            <a:pPr algn="ctr"/>
            <a:r>
              <a:rPr lang="en-US" sz="2600" u="sng" dirty="0" smtClean="0">
                <a:latin typeface="Perpetua" panose="02020502060401020303" pitchFamily="18" charset="0"/>
              </a:rPr>
              <a:t>PLAN OF CORRECTION</a:t>
            </a:r>
          </a:p>
          <a:p>
            <a:endParaRPr lang="en-US" dirty="0"/>
          </a:p>
        </p:txBody>
      </p:sp>
      <p:sp>
        <p:nvSpPr>
          <p:cNvPr id="8" name="Rectangle 10"/>
          <p:cNvSpPr>
            <a:spLocks noChangeArrowheads="1"/>
          </p:cNvSpPr>
          <p:nvPr/>
        </p:nvSpPr>
        <p:spPr bwMode="auto">
          <a:xfrm>
            <a:off x="228600" y="1371600"/>
            <a:ext cx="8534400" cy="478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3232" tIns="33327" rIns="0" bIns="0" numCol="1" anchor="ctr" anchorCtr="0" compatLnSpc="1">
            <a:prstTxWarp prst="textNoShape">
              <a:avLst/>
            </a:prstTxWarp>
            <a:spAutoFit/>
          </a:bodyPr>
          <a:lstStyle>
            <a:lvl1pPr eaLnBrk="0" hangingPunct="0">
              <a:tabLst>
                <a:tab pos="533400" algn="l"/>
              </a:tabLst>
              <a:defRPr>
                <a:solidFill>
                  <a:schemeClr val="tx1"/>
                </a:solidFill>
                <a:latin typeface="Arial" panose="020B0604020202020204" pitchFamily="34" charset="0"/>
              </a:defRPr>
            </a:lvl1pPr>
            <a:lvl2pPr eaLnBrk="0" hangingPunct="0">
              <a:tabLst>
                <a:tab pos="533400" algn="l"/>
              </a:tabLst>
              <a:defRPr>
                <a:solidFill>
                  <a:schemeClr val="tx1"/>
                </a:solidFill>
                <a:latin typeface="Arial" panose="020B0604020202020204" pitchFamily="34" charset="0"/>
              </a:defRPr>
            </a:lvl2pPr>
            <a:lvl3pPr eaLnBrk="0" hangingPunct="0">
              <a:tabLst>
                <a:tab pos="533400" algn="l"/>
              </a:tabLst>
              <a:defRPr>
                <a:solidFill>
                  <a:schemeClr val="tx1"/>
                </a:solidFill>
                <a:latin typeface="Arial" panose="020B0604020202020204" pitchFamily="34" charset="0"/>
              </a:defRPr>
            </a:lvl3pPr>
            <a:lvl4pPr eaLnBrk="0" hangingPunct="0">
              <a:tabLst>
                <a:tab pos="533400" algn="l"/>
              </a:tabLst>
              <a:defRPr>
                <a:solidFill>
                  <a:schemeClr val="tx1"/>
                </a:solidFill>
                <a:latin typeface="Arial" panose="020B0604020202020204" pitchFamily="34" charset="0"/>
              </a:defRPr>
            </a:lvl4pPr>
            <a:lvl5pPr eaLnBrk="0" hangingPunct="0">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r>
              <a:rPr kumimoji="0" lang="en-US" altLang="en-US" sz="2400" b="0" i="0" u="none" strike="noStrike" cap="none" normalizeH="0" baseline="0" dirty="0" smtClean="0">
                <a:ln>
                  <a:noFill/>
                </a:ln>
                <a:effectLst/>
                <a:latin typeface="Perpetua" panose="02020502060401020303" pitchFamily="18" charset="0"/>
                <a:ea typeface="Calibri" panose="020F0502020204030204" pitchFamily="34" charset="0"/>
              </a:rPr>
              <a:t>The Statement of Deficiencies is due by email to the agency from BHCRS within 10 </a:t>
            </a:r>
            <a:r>
              <a:rPr kumimoji="0" lang="en-US" altLang="en-US" sz="2400" b="0" i="0" u="sng" strike="noStrike" cap="none" normalizeH="0" baseline="0" dirty="0" smtClean="0">
                <a:ln>
                  <a:noFill/>
                </a:ln>
                <a:effectLst/>
                <a:latin typeface="Perpetua" panose="02020502060401020303" pitchFamily="18" charset="0"/>
                <a:ea typeface="Calibri" panose="020F0502020204030204" pitchFamily="34" charset="0"/>
              </a:rPr>
              <a:t>working</a:t>
            </a:r>
            <a:r>
              <a:rPr kumimoji="0" lang="en-US" altLang="en-US" sz="2400" b="0" i="0" u="none" strike="noStrike" cap="none" normalizeH="0" baseline="0" dirty="0" smtClean="0">
                <a:ln>
                  <a:noFill/>
                </a:ln>
                <a:effectLst/>
                <a:latin typeface="Perpetua" panose="02020502060401020303" pitchFamily="18" charset="0"/>
                <a:ea typeface="Calibri" panose="020F0502020204030204" pitchFamily="34" charset="0"/>
              </a:rPr>
              <a:t> days</a:t>
            </a:r>
            <a:endParaRPr kumimoji="0" lang="en-US" altLang="en-US" sz="2400" b="0" i="0" u="none" strike="noStrike" cap="none" normalizeH="0" baseline="0" dirty="0" smtClean="0">
              <a:ln>
                <a:noFill/>
              </a:ln>
              <a:effectLst/>
              <a:latin typeface="Perpetua" panose="02020502060401020303" pitchFamily="18" charset="0"/>
            </a:endParaRPr>
          </a:p>
          <a:p>
            <a:r>
              <a:rPr kumimoji="0" lang="en-US" altLang="en-US" sz="2400" b="0" i="0" u="none" strike="noStrike" cap="none" normalizeH="0" baseline="0" dirty="0" smtClean="0">
                <a:ln>
                  <a:noFill/>
                </a:ln>
                <a:effectLst/>
                <a:latin typeface="Perpetua" panose="02020502060401020303" pitchFamily="18" charset="0"/>
                <a:ea typeface="Calibri" panose="020F0502020204030204" pitchFamily="34" charset="0"/>
              </a:rPr>
              <a:t>The agency's Plan of Correction (POC) is due by email to BHCRS within 10 </a:t>
            </a:r>
            <a:r>
              <a:rPr kumimoji="0" lang="en-US" altLang="en-US" sz="2400" b="0" i="0" u="sng" strike="noStrike" cap="none" normalizeH="0" baseline="0" dirty="0" smtClean="0">
                <a:ln>
                  <a:noFill/>
                </a:ln>
                <a:effectLst/>
                <a:latin typeface="Perpetua" panose="02020502060401020303" pitchFamily="18" charset="0"/>
                <a:ea typeface="Calibri" panose="020F0502020204030204" pitchFamily="34" charset="0"/>
              </a:rPr>
              <a:t>calendar </a:t>
            </a:r>
            <a:r>
              <a:rPr kumimoji="0" lang="en-US" altLang="en-US" sz="2400" b="0" i="0" strike="noStrike" cap="none" normalizeH="0" baseline="0" dirty="0" smtClean="0">
                <a:ln>
                  <a:noFill/>
                </a:ln>
                <a:effectLst/>
                <a:latin typeface="Perpetua" panose="02020502060401020303" pitchFamily="18" charset="0"/>
                <a:ea typeface="Calibri" panose="020F0502020204030204" pitchFamily="34" charset="0"/>
              </a:rPr>
              <a:t>days</a:t>
            </a:r>
            <a:endParaRPr kumimoji="0" lang="en-US" altLang="en-US" sz="2400" b="0" i="0" strike="noStrike" cap="none" normalizeH="0" baseline="0" dirty="0" smtClean="0">
              <a:ln>
                <a:noFill/>
              </a:ln>
              <a:effectLst/>
              <a:latin typeface="Perpetua" panose="02020502060401020303" pitchFamily="18" charset="0"/>
            </a:endParaRPr>
          </a:p>
          <a:p>
            <a:endParaRPr kumimoji="0" lang="en-US" altLang="en-US" sz="800" b="1" i="0" u="sng" strike="noStrike" cap="none" normalizeH="0" baseline="0" dirty="0" smtClean="0">
              <a:ln>
                <a:noFill/>
              </a:ln>
              <a:effectLst/>
              <a:latin typeface="Perpetua" panose="02020502060401020303" pitchFamily="18" charset="0"/>
              <a:ea typeface="Calibri" panose="020F0502020204030204" pitchFamily="34" charset="0"/>
            </a:endParaRPr>
          </a:p>
          <a:p>
            <a:r>
              <a:rPr kumimoji="0" lang="en-US" altLang="en-US" sz="1850" b="1" i="0" u="sng" strike="noStrike" cap="none" normalizeH="0" baseline="0" dirty="0" smtClean="0">
                <a:ln>
                  <a:noFill/>
                </a:ln>
                <a:effectLst/>
                <a:latin typeface="Perpetua" panose="02020502060401020303" pitchFamily="18" charset="0"/>
                <a:ea typeface="Calibri" panose="020F0502020204030204" pitchFamily="34" charset="0"/>
              </a:rPr>
              <a:t>POC Guidelines: </a:t>
            </a:r>
          </a:p>
          <a:p>
            <a:pPr marL="342900" indent="-342900">
              <a:buFont typeface="Arial" panose="020B0604020202020204" pitchFamily="34" charset="0"/>
              <a:buChar char="•"/>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Address each deficiency (tag) and identify title of the staff member responsible.</a:t>
            </a:r>
          </a:p>
          <a:p>
            <a:pPr marL="342900" indent="-342900">
              <a:buFont typeface="Arial" panose="020B0604020202020204" pitchFamily="34" charset="0"/>
              <a:buChar char="•"/>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Develop corrective actions that address the root cause of the deficient practice. Actions should be </a:t>
            </a:r>
            <a:r>
              <a:rPr kumimoji="0" lang="en-US" altLang="en-US" sz="2400" i="0" u="none" strike="noStrike" cap="none" normalizeH="0" baseline="0" dirty="0" smtClean="0">
                <a:ln>
                  <a:noFill/>
                </a:ln>
                <a:solidFill>
                  <a:srgbClr val="FFFF00"/>
                </a:solidFill>
                <a:effectLst/>
                <a:latin typeface="Perpetua" panose="02020502060401020303" pitchFamily="18" charset="0"/>
                <a:ea typeface="Calibri" panose="020F0502020204030204" pitchFamily="34" charset="0"/>
              </a:rPr>
              <a:t>specific and realistic</a:t>
            </a: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 stating exactly how the deficiency will be corrected.</a:t>
            </a:r>
            <a:endParaRPr kumimoji="0" lang="en-US" altLang="en-US" sz="2400" i="0" u="none" strike="noStrike" cap="none" normalizeH="0" baseline="0" dirty="0" smtClean="0">
              <a:ln>
                <a:noFill/>
              </a:ln>
              <a:effectLst/>
              <a:latin typeface="Perpetua" panose="02020502060401020303" pitchFamily="18" charset="0"/>
            </a:endParaRPr>
          </a:p>
          <a:p>
            <a:pPr marL="342900" indent="-342900">
              <a:buFont typeface="Arial" panose="020B0604020202020204" pitchFamily="34" charset="0"/>
              <a:buChar char="•"/>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Include </a:t>
            </a:r>
            <a:r>
              <a:rPr kumimoji="0" lang="en-US" altLang="en-US" sz="2400" i="0" u="none" strike="noStrike" cap="none" normalizeH="0" baseline="0" dirty="0" smtClean="0">
                <a:ln>
                  <a:noFill/>
                </a:ln>
                <a:solidFill>
                  <a:srgbClr val="FFFF00"/>
                </a:solidFill>
                <a:effectLst/>
                <a:latin typeface="Perpetua" panose="02020502060401020303" pitchFamily="18" charset="0"/>
                <a:ea typeface="Calibri" panose="020F0502020204030204" pitchFamily="34" charset="0"/>
              </a:rPr>
              <a:t>monitoring actions </a:t>
            </a: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to ensure ongoing compliance.</a:t>
            </a:r>
            <a:endParaRPr kumimoji="0" lang="en-US" altLang="en-US" sz="2400" i="0" u="none" strike="noStrike" cap="none" normalizeH="0" baseline="0" dirty="0" smtClean="0">
              <a:ln>
                <a:noFill/>
              </a:ln>
              <a:effectLst/>
              <a:latin typeface="Perpetua" panose="02020502060401020303" pitchFamily="18" charset="0"/>
            </a:endParaRPr>
          </a:p>
          <a:p>
            <a:pPr marL="342900" indent="-342900">
              <a:buFont typeface="Arial" panose="020B0604020202020204" pitchFamily="34" charset="0"/>
              <a:buChar char="•"/>
            </a:pPr>
            <a:r>
              <a:rPr kumimoji="0" lang="en-US" altLang="en-US" sz="2400" i="0" strike="noStrike" cap="none" normalizeH="0" baseline="0" dirty="0" smtClean="0">
                <a:ln>
                  <a:noFill/>
                </a:ln>
                <a:effectLst/>
                <a:latin typeface="Perpetua" panose="02020502060401020303" pitchFamily="18" charset="0"/>
                <a:ea typeface="Calibri" panose="020F0502020204030204" pitchFamily="34" charset="0"/>
              </a:rPr>
              <a:t>Use the same completion dates for all the deficiencies.</a:t>
            </a:r>
          </a:p>
          <a:p>
            <a:pPr marL="0" marR="0" lvl="0" indent="0" algn="l" defTabSz="914400" rtl="0" eaLnBrk="0" fontAlgn="base" latinLnBrk="0" hangingPunct="0">
              <a:lnSpc>
                <a:spcPct val="100000"/>
              </a:lnSpc>
              <a:spcBef>
                <a:spcPct val="0"/>
              </a:spcBef>
              <a:spcAft>
                <a:spcPct val="0"/>
              </a:spcAft>
              <a:buClrTx/>
              <a:buSzTx/>
              <a:buFontTx/>
              <a:buNone/>
              <a:tabLst>
                <a:tab pos="533400" algn="l"/>
              </a:tabLst>
            </a:pPr>
            <a:endParaRPr kumimoji="0" lang="en-US" altLang="en-US" sz="1850" b="0" i="0" u="none" strike="noStrike" cap="none" normalizeH="0" baseline="0" dirty="0" smtClean="0">
              <a:ln>
                <a:noFill/>
              </a:ln>
              <a:solidFill>
                <a:schemeClr val="tx1"/>
              </a:solidFill>
              <a:effectLst/>
            </a:endParaRPr>
          </a:p>
        </p:txBody>
      </p:sp>
      <p:grpSp>
        <p:nvGrpSpPr>
          <p:cNvPr id="9" name="docshapegroup1"/>
          <p:cNvGrpSpPr>
            <a:grpSpLocks/>
          </p:cNvGrpSpPr>
          <p:nvPr/>
        </p:nvGrpSpPr>
        <p:grpSpPr bwMode="auto">
          <a:xfrm>
            <a:off x="2854325" y="8627110"/>
            <a:ext cx="4127500" cy="1073150"/>
            <a:chOff x="4495" y="329"/>
            <a:chExt cx="6500" cy="1690"/>
          </a:xfrm>
        </p:grpSpPr>
        <p:sp>
          <p:nvSpPr>
            <p:cNvPr id="10" name="docshape2"/>
            <p:cNvSpPr>
              <a:spLocks/>
            </p:cNvSpPr>
            <p:nvPr/>
          </p:nvSpPr>
          <p:spPr bwMode="auto">
            <a:xfrm>
              <a:off x="4515" y="349"/>
              <a:ext cx="6460" cy="1650"/>
            </a:xfrm>
            <a:custGeom>
              <a:avLst/>
              <a:gdLst>
                <a:gd name="T0" fmla="+- 0 4515 4515"/>
                <a:gd name="T1" fmla="*/ T0 w 6460"/>
                <a:gd name="T2" fmla="+- 0 624 349"/>
                <a:gd name="T3" fmla="*/ 624 h 1650"/>
                <a:gd name="T4" fmla="+- 0 4525 4515"/>
                <a:gd name="T5" fmla="*/ T4 w 6460"/>
                <a:gd name="T6" fmla="+- 0 551 349"/>
                <a:gd name="T7" fmla="*/ 551 h 1650"/>
                <a:gd name="T8" fmla="+- 0 4553 4515"/>
                <a:gd name="T9" fmla="*/ T8 w 6460"/>
                <a:gd name="T10" fmla="+- 0 486 349"/>
                <a:gd name="T11" fmla="*/ 486 h 1650"/>
                <a:gd name="T12" fmla="+- 0 4596 4515"/>
                <a:gd name="T13" fmla="*/ T12 w 6460"/>
                <a:gd name="T14" fmla="+- 0 430 349"/>
                <a:gd name="T15" fmla="*/ 430 h 1650"/>
                <a:gd name="T16" fmla="+- 0 4651 4515"/>
                <a:gd name="T17" fmla="*/ T16 w 6460"/>
                <a:gd name="T18" fmla="+- 0 387 349"/>
                <a:gd name="T19" fmla="*/ 387 h 1650"/>
                <a:gd name="T20" fmla="+- 0 4717 4515"/>
                <a:gd name="T21" fmla="*/ T20 w 6460"/>
                <a:gd name="T22" fmla="+- 0 359 349"/>
                <a:gd name="T23" fmla="*/ 359 h 1650"/>
                <a:gd name="T24" fmla="+- 0 4790 4515"/>
                <a:gd name="T25" fmla="*/ T24 w 6460"/>
                <a:gd name="T26" fmla="+- 0 349 349"/>
                <a:gd name="T27" fmla="*/ 349 h 1650"/>
                <a:gd name="T28" fmla="+- 0 10700 4515"/>
                <a:gd name="T29" fmla="*/ T28 w 6460"/>
                <a:gd name="T30" fmla="+- 0 349 349"/>
                <a:gd name="T31" fmla="*/ 349 h 1650"/>
                <a:gd name="T32" fmla="+- 0 10773 4515"/>
                <a:gd name="T33" fmla="*/ T32 w 6460"/>
                <a:gd name="T34" fmla="+- 0 359 349"/>
                <a:gd name="T35" fmla="*/ 359 h 1650"/>
                <a:gd name="T36" fmla="+- 0 10839 4515"/>
                <a:gd name="T37" fmla="*/ T36 w 6460"/>
                <a:gd name="T38" fmla="+- 0 387 349"/>
                <a:gd name="T39" fmla="*/ 387 h 1650"/>
                <a:gd name="T40" fmla="+- 0 10894 4515"/>
                <a:gd name="T41" fmla="*/ T40 w 6460"/>
                <a:gd name="T42" fmla="+- 0 430 349"/>
                <a:gd name="T43" fmla="*/ 430 h 1650"/>
                <a:gd name="T44" fmla="+- 0 10937 4515"/>
                <a:gd name="T45" fmla="*/ T44 w 6460"/>
                <a:gd name="T46" fmla="+- 0 486 349"/>
                <a:gd name="T47" fmla="*/ 486 h 1650"/>
                <a:gd name="T48" fmla="+- 0 10965 4515"/>
                <a:gd name="T49" fmla="*/ T48 w 6460"/>
                <a:gd name="T50" fmla="+- 0 551 349"/>
                <a:gd name="T51" fmla="*/ 551 h 1650"/>
                <a:gd name="T52" fmla="+- 0 10975 4515"/>
                <a:gd name="T53" fmla="*/ T52 w 6460"/>
                <a:gd name="T54" fmla="+- 0 624 349"/>
                <a:gd name="T55" fmla="*/ 624 h 1650"/>
                <a:gd name="T56" fmla="+- 0 10975 4515"/>
                <a:gd name="T57" fmla="*/ T56 w 6460"/>
                <a:gd name="T58" fmla="+- 0 1724 349"/>
                <a:gd name="T59" fmla="*/ 1724 h 1650"/>
                <a:gd name="T60" fmla="+- 0 10965 4515"/>
                <a:gd name="T61" fmla="*/ T60 w 6460"/>
                <a:gd name="T62" fmla="+- 0 1798 349"/>
                <a:gd name="T63" fmla="*/ 1798 h 1650"/>
                <a:gd name="T64" fmla="+- 0 10937 4515"/>
                <a:gd name="T65" fmla="*/ T64 w 6460"/>
                <a:gd name="T66" fmla="+- 0 1863 349"/>
                <a:gd name="T67" fmla="*/ 1863 h 1650"/>
                <a:gd name="T68" fmla="+- 0 10894 4515"/>
                <a:gd name="T69" fmla="*/ T68 w 6460"/>
                <a:gd name="T70" fmla="+- 0 1919 349"/>
                <a:gd name="T71" fmla="*/ 1919 h 1650"/>
                <a:gd name="T72" fmla="+- 0 10839 4515"/>
                <a:gd name="T73" fmla="*/ T72 w 6460"/>
                <a:gd name="T74" fmla="+- 0 1962 349"/>
                <a:gd name="T75" fmla="*/ 1962 h 1650"/>
                <a:gd name="T76" fmla="+- 0 10773 4515"/>
                <a:gd name="T77" fmla="*/ T76 w 6460"/>
                <a:gd name="T78" fmla="+- 0 1990 349"/>
                <a:gd name="T79" fmla="*/ 1990 h 1650"/>
                <a:gd name="T80" fmla="+- 0 10700 4515"/>
                <a:gd name="T81" fmla="*/ T80 w 6460"/>
                <a:gd name="T82" fmla="+- 0 1999 349"/>
                <a:gd name="T83" fmla="*/ 1999 h 1650"/>
                <a:gd name="T84" fmla="+- 0 4790 4515"/>
                <a:gd name="T85" fmla="*/ T84 w 6460"/>
                <a:gd name="T86" fmla="+- 0 1999 349"/>
                <a:gd name="T87" fmla="*/ 1999 h 1650"/>
                <a:gd name="T88" fmla="+- 0 4717 4515"/>
                <a:gd name="T89" fmla="*/ T88 w 6460"/>
                <a:gd name="T90" fmla="+- 0 1990 349"/>
                <a:gd name="T91" fmla="*/ 1990 h 1650"/>
                <a:gd name="T92" fmla="+- 0 4651 4515"/>
                <a:gd name="T93" fmla="*/ T92 w 6460"/>
                <a:gd name="T94" fmla="+- 0 1962 349"/>
                <a:gd name="T95" fmla="*/ 1962 h 1650"/>
                <a:gd name="T96" fmla="+- 0 4596 4515"/>
                <a:gd name="T97" fmla="*/ T96 w 6460"/>
                <a:gd name="T98" fmla="+- 0 1919 349"/>
                <a:gd name="T99" fmla="*/ 1919 h 1650"/>
                <a:gd name="T100" fmla="+- 0 4553 4515"/>
                <a:gd name="T101" fmla="*/ T100 w 6460"/>
                <a:gd name="T102" fmla="+- 0 1863 349"/>
                <a:gd name="T103" fmla="*/ 1863 h 1650"/>
                <a:gd name="T104" fmla="+- 0 4525 4515"/>
                <a:gd name="T105" fmla="*/ T104 w 6460"/>
                <a:gd name="T106" fmla="+- 0 1798 349"/>
                <a:gd name="T107" fmla="*/ 1798 h 1650"/>
                <a:gd name="T108" fmla="+- 0 4515 4515"/>
                <a:gd name="T109" fmla="*/ T108 w 6460"/>
                <a:gd name="T110" fmla="+- 0 1724 349"/>
                <a:gd name="T111" fmla="*/ 1724 h 1650"/>
                <a:gd name="T112" fmla="+- 0 4515 4515"/>
                <a:gd name="T113" fmla="*/ T112 w 6460"/>
                <a:gd name="T114" fmla="+- 0 624 349"/>
                <a:gd name="T115" fmla="*/ 624 h 16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460" h="1650">
                  <a:moveTo>
                    <a:pt x="0" y="275"/>
                  </a:moveTo>
                  <a:lnTo>
                    <a:pt x="10" y="202"/>
                  </a:lnTo>
                  <a:lnTo>
                    <a:pt x="38" y="137"/>
                  </a:lnTo>
                  <a:lnTo>
                    <a:pt x="81" y="81"/>
                  </a:lnTo>
                  <a:lnTo>
                    <a:pt x="136" y="38"/>
                  </a:lnTo>
                  <a:lnTo>
                    <a:pt x="202" y="10"/>
                  </a:lnTo>
                  <a:lnTo>
                    <a:pt x="275" y="0"/>
                  </a:lnTo>
                  <a:lnTo>
                    <a:pt x="6185" y="0"/>
                  </a:lnTo>
                  <a:lnTo>
                    <a:pt x="6258" y="10"/>
                  </a:lnTo>
                  <a:lnTo>
                    <a:pt x="6324" y="38"/>
                  </a:lnTo>
                  <a:lnTo>
                    <a:pt x="6379" y="81"/>
                  </a:lnTo>
                  <a:lnTo>
                    <a:pt x="6422" y="137"/>
                  </a:lnTo>
                  <a:lnTo>
                    <a:pt x="6450" y="202"/>
                  </a:lnTo>
                  <a:lnTo>
                    <a:pt x="6460" y="275"/>
                  </a:lnTo>
                  <a:lnTo>
                    <a:pt x="6460" y="1375"/>
                  </a:lnTo>
                  <a:lnTo>
                    <a:pt x="6450" y="1449"/>
                  </a:lnTo>
                  <a:lnTo>
                    <a:pt x="6422" y="1514"/>
                  </a:lnTo>
                  <a:lnTo>
                    <a:pt x="6379" y="1570"/>
                  </a:lnTo>
                  <a:lnTo>
                    <a:pt x="6324" y="1613"/>
                  </a:lnTo>
                  <a:lnTo>
                    <a:pt x="6258" y="1641"/>
                  </a:lnTo>
                  <a:lnTo>
                    <a:pt x="6185" y="1650"/>
                  </a:lnTo>
                  <a:lnTo>
                    <a:pt x="275" y="1650"/>
                  </a:lnTo>
                  <a:lnTo>
                    <a:pt x="202" y="1641"/>
                  </a:lnTo>
                  <a:lnTo>
                    <a:pt x="136" y="1613"/>
                  </a:lnTo>
                  <a:lnTo>
                    <a:pt x="81" y="1570"/>
                  </a:lnTo>
                  <a:lnTo>
                    <a:pt x="38" y="1514"/>
                  </a:lnTo>
                  <a:lnTo>
                    <a:pt x="10" y="1449"/>
                  </a:lnTo>
                  <a:lnTo>
                    <a:pt x="0" y="1375"/>
                  </a:lnTo>
                  <a:lnTo>
                    <a:pt x="0" y="275"/>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docshape3"/>
            <p:cNvSpPr txBox="1">
              <a:spLocks noChangeArrowheads="1"/>
            </p:cNvSpPr>
            <p:nvPr/>
          </p:nvSpPr>
          <p:spPr bwMode="auto">
            <a:xfrm>
              <a:off x="4495" y="329"/>
              <a:ext cx="6500"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5"/>
                </a:spcBef>
                <a:spcAft>
                  <a:spcPts val="0"/>
                </a:spcAft>
              </a:pPr>
              <a:r>
                <a:rPr lang="en-US" sz="165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167640" marR="228600">
                <a:lnSpc>
                  <a:spcPct val="200000"/>
                </a:lnSpc>
                <a:spcBef>
                  <a:spcPts val="0"/>
                </a:spcBef>
                <a:spcAft>
                  <a:spcPts val="0"/>
                </a:spcAft>
                <a:tabLst>
                  <a:tab pos="2090420" algn="l"/>
                  <a:tab pos="3872230" algn="l"/>
                </a:tabLst>
              </a:pPr>
              <a:r>
                <a:rPr lang="en-US" sz="1200">
                  <a:effectLst/>
                  <a:latin typeface="Calibri" panose="020F0502020204030204" pitchFamily="34" charset="0"/>
                  <a:ea typeface="Calibri" panose="020F0502020204030204" pitchFamily="34" charset="0"/>
                </a:rPr>
                <a:t>Administrator Name:</a:t>
              </a:r>
              <a:r>
                <a:rPr lang="en-US" sz="1200" spc="200">
                  <a:effectLst/>
                  <a:latin typeface="Calibri" panose="020F0502020204030204" pitchFamily="34" charset="0"/>
                  <a:ea typeface="Calibri" panose="020F0502020204030204" pitchFamily="34" charset="0"/>
                </a:rPr>
                <a:t> </a:t>
              </a:r>
              <a:r>
                <a:rPr lang="en-US" sz="1200" u="sng">
                  <a:effectLst/>
                  <a:latin typeface="Calibri" panose="020F0502020204030204" pitchFamily="34" charset="0"/>
                  <a:ea typeface="Calibri" panose="020F0502020204030204" pitchFamily="34" charset="0"/>
                </a:rPr>
                <a:t>		</a:t>
              </a:r>
              <a:r>
                <a:rPr lang="en-US" sz="1200" u="sng" spc="-165">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 Date:</a:t>
              </a:r>
              <a:r>
                <a:rPr lang="en-US" sz="1200" spc="200">
                  <a:effectLst/>
                  <a:latin typeface="Calibri" panose="020F0502020204030204" pitchFamily="34" charset="0"/>
                  <a:ea typeface="Calibri" panose="020F0502020204030204" pitchFamily="34" charset="0"/>
                </a:rPr>
                <a:t> </a:t>
              </a:r>
              <a:r>
                <a:rPr lang="en-US" sz="1200" u="sng">
                  <a:effectLst/>
                  <a:latin typeface="Calibri" panose="020F0502020204030204" pitchFamily="34" charset="0"/>
                  <a:ea typeface="Calibri" panose="020F0502020204030204" pitchFamily="34" charset="0"/>
                </a:rPr>
                <a:t>	</a:t>
              </a:r>
              <a:r>
                <a:rPr lang="en-US" sz="1200" spc="200">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rPr>
                <a:t>Time:</a:t>
              </a:r>
              <a:r>
                <a:rPr lang="en-US" sz="1200" u="sng">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884953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769441"/>
          </a:xfrm>
          <a:prstGeom prst="rect">
            <a:avLst/>
          </a:prstGeom>
        </p:spPr>
        <p:txBody>
          <a:bodyPr wrap="square">
            <a:spAutoFit/>
          </a:bodyPr>
          <a:lstStyle/>
          <a:p>
            <a:pPr algn="ctr"/>
            <a:r>
              <a:rPr lang="en-US" sz="2600" u="sng" dirty="0" smtClean="0">
                <a:latin typeface="Perpetua" panose="02020502060401020303" pitchFamily="18" charset="0"/>
              </a:rPr>
              <a:t>PLAN OF CORRECTION Cont.</a:t>
            </a:r>
          </a:p>
          <a:p>
            <a:endParaRPr lang="en-US" dirty="0"/>
          </a:p>
        </p:txBody>
      </p:sp>
      <p:sp>
        <p:nvSpPr>
          <p:cNvPr id="8" name="Rectangle 10"/>
          <p:cNvSpPr>
            <a:spLocks noChangeArrowheads="1"/>
          </p:cNvSpPr>
          <p:nvPr/>
        </p:nvSpPr>
        <p:spPr bwMode="auto">
          <a:xfrm>
            <a:off x="228600" y="1143000"/>
            <a:ext cx="8229600" cy="548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3232" tIns="33327" rIns="0" bIns="0" numCol="1" anchor="ctr" anchorCtr="0" compatLnSpc="1">
            <a:prstTxWarp prst="textNoShape">
              <a:avLst/>
            </a:prstTxWarp>
            <a:spAutoFit/>
          </a:bodyPr>
          <a:lstStyle>
            <a:lvl1pPr eaLnBrk="0" hangingPunct="0">
              <a:tabLst>
                <a:tab pos="533400" algn="l"/>
              </a:tabLst>
              <a:defRPr>
                <a:solidFill>
                  <a:schemeClr val="tx1"/>
                </a:solidFill>
                <a:latin typeface="Arial" panose="020B0604020202020204" pitchFamily="34" charset="0"/>
              </a:defRPr>
            </a:lvl1pPr>
            <a:lvl2pPr eaLnBrk="0" hangingPunct="0">
              <a:tabLst>
                <a:tab pos="533400" algn="l"/>
              </a:tabLst>
              <a:defRPr>
                <a:solidFill>
                  <a:schemeClr val="tx1"/>
                </a:solidFill>
                <a:latin typeface="Arial" panose="020B0604020202020204" pitchFamily="34" charset="0"/>
              </a:defRPr>
            </a:lvl2pPr>
            <a:lvl3pPr eaLnBrk="0" hangingPunct="0">
              <a:tabLst>
                <a:tab pos="533400" algn="l"/>
              </a:tabLst>
              <a:defRPr>
                <a:solidFill>
                  <a:schemeClr val="tx1"/>
                </a:solidFill>
                <a:latin typeface="Arial" panose="020B0604020202020204" pitchFamily="34" charset="0"/>
              </a:defRPr>
            </a:lvl3pPr>
            <a:lvl4pPr eaLnBrk="0" hangingPunct="0">
              <a:tabLst>
                <a:tab pos="533400" algn="l"/>
              </a:tabLst>
              <a:defRPr>
                <a:solidFill>
                  <a:schemeClr val="tx1"/>
                </a:solidFill>
                <a:latin typeface="Arial" panose="020B0604020202020204" pitchFamily="34" charset="0"/>
              </a:defRPr>
            </a:lvl4pPr>
            <a:lvl5pPr eaLnBrk="0" hangingPunct="0">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US" altLang="en-US" sz="2400" dirty="0">
                <a:latin typeface="Perpetua" panose="02020502060401020303" pitchFamily="18" charset="0"/>
                <a:ea typeface="Calibri" panose="020F0502020204030204" pitchFamily="34" charset="0"/>
              </a:rPr>
              <a:t>For standard-level survey, the completion date must be within </a:t>
            </a:r>
            <a:r>
              <a:rPr lang="en-US" altLang="en-US" sz="2400" u="sng" dirty="0">
                <a:latin typeface="Perpetua" panose="02020502060401020303" pitchFamily="18" charset="0"/>
                <a:ea typeface="Calibri" panose="020F0502020204030204" pitchFamily="34" charset="0"/>
              </a:rPr>
              <a:t>60 days</a:t>
            </a:r>
            <a:r>
              <a:rPr lang="en-US" altLang="en-US" sz="2400" dirty="0">
                <a:latin typeface="Perpetua" panose="02020502060401020303" pitchFamily="18" charset="0"/>
                <a:ea typeface="Calibri" panose="020F0502020204030204" pitchFamily="34" charset="0"/>
              </a:rPr>
              <a:t> from exit.</a:t>
            </a:r>
          </a:p>
          <a:p>
            <a:pPr marL="342900" indent="-342900">
              <a:buFont typeface="Arial" panose="020B0604020202020204" pitchFamily="34" charset="0"/>
              <a:buChar char="•"/>
            </a:pPr>
            <a:r>
              <a:rPr lang="en-US" altLang="en-US" sz="2400" dirty="0">
                <a:latin typeface="Perpetua" panose="02020502060401020303" pitchFamily="18" charset="0"/>
                <a:ea typeface="Calibri" panose="020F0502020204030204" pitchFamily="34" charset="0"/>
              </a:rPr>
              <a:t>For condition-level survey, the completion date must be within </a:t>
            </a:r>
            <a:r>
              <a:rPr lang="en-US" altLang="en-US" sz="2400" u="sng" dirty="0">
                <a:latin typeface="Perpetua" panose="02020502060401020303" pitchFamily="18" charset="0"/>
                <a:ea typeface="Calibri" panose="020F0502020204030204" pitchFamily="34" charset="0"/>
              </a:rPr>
              <a:t>45 days</a:t>
            </a:r>
            <a:r>
              <a:rPr lang="en-US" altLang="en-US" sz="2400" dirty="0">
                <a:latin typeface="Perpetua" panose="02020502060401020303" pitchFamily="18" charset="0"/>
                <a:ea typeface="Calibri" panose="020F0502020204030204" pitchFamily="34" charset="0"/>
              </a:rPr>
              <a:t> from exit. </a:t>
            </a:r>
            <a:endParaRPr lang="en-US" altLang="en-US" sz="2400" dirty="0">
              <a:latin typeface="Perpetua" panose="02020502060401020303" pitchFamily="18" charset="0"/>
            </a:endParaRPr>
          </a:p>
          <a:p>
            <a:pPr marL="342900" indent="-342900">
              <a:buFont typeface="Arial" panose="020B0604020202020204" pitchFamily="34" charset="0"/>
              <a:buChar char="•"/>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Do not include any patient or employee identifiable information in the POC.</a:t>
            </a:r>
            <a:endParaRPr kumimoji="0" lang="en-US" altLang="en-US" sz="2400" i="0" u="none" strike="noStrike" cap="none" normalizeH="0" baseline="0" dirty="0" smtClean="0">
              <a:ln>
                <a:noFill/>
              </a:ln>
              <a:effectLst/>
              <a:latin typeface="Perpetua" panose="02020502060401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 Do not attach forms, policies or other documents with the POC.</a:t>
            </a:r>
            <a:endParaRPr kumimoji="0" lang="en-US" altLang="en-US" sz="2400" i="0" u="none" strike="noStrike" cap="none" normalizeH="0" baseline="0" dirty="0" smtClean="0">
              <a:ln>
                <a:noFill/>
              </a:ln>
              <a:effectLst/>
              <a:latin typeface="Perpetua" panose="02020502060401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 Make sure the POC shows the title of the person responsible for</a:t>
            </a:r>
            <a:r>
              <a:rPr kumimoji="0" lang="en-US" altLang="en-US" sz="2400" i="0" u="none" strike="noStrike" cap="none" normalizeH="0" dirty="0" smtClean="0">
                <a:ln>
                  <a:noFill/>
                </a:ln>
                <a:effectLst/>
                <a:latin typeface="Perpetua" panose="02020502060401020303" pitchFamily="18" charset="0"/>
                <a:ea typeface="Calibri" panose="020F0502020204030204" pitchFamily="34" charset="0"/>
              </a:rPr>
              <a:t> </a:t>
            </a: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implementation.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 Sign and date the first pages of the federal and state SODs. </a:t>
            </a:r>
            <a:endParaRPr kumimoji="0" lang="en-US" altLang="en-US" sz="2400" i="0" u="none" strike="noStrike" cap="none" normalizeH="0" baseline="0" dirty="0" smtClean="0">
              <a:ln>
                <a:noFill/>
              </a:ln>
              <a:effectLst/>
              <a:latin typeface="Perpetua" panose="02020502060401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pPr>
            <a:r>
              <a:rPr kumimoji="0" lang="en-US" altLang="en-US" sz="2400" i="0" u="none" strike="noStrike" cap="none" normalizeH="0" baseline="0" dirty="0" smtClean="0">
                <a:ln>
                  <a:noFill/>
                </a:ln>
                <a:effectLst/>
                <a:latin typeface="Perpetua" panose="02020502060401020303" pitchFamily="18" charset="0"/>
                <a:ea typeface="Calibri" panose="020F0502020204030204" pitchFamily="34" charset="0"/>
              </a:rPr>
              <a:t> You will receive a survey monkey link to provide feedback on the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33400" algn="l"/>
              </a:tabLst>
            </a:pPr>
            <a:r>
              <a:rPr lang="en-US" altLang="en-US" sz="2400" dirty="0" smtClean="0">
                <a:latin typeface="Perpetua" panose="02020502060401020303" pitchFamily="18" charset="0"/>
              </a:rPr>
              <a:t> We routinely conduct on-site revisit surveys for condition level surveys.</a:t>
            </a:r>
            <a:endParaRPr kumimoji="0" lang="en-US" altLang="en-US" sz="2400" i="0" u="none" strike="noStrike" cap="none" normalizeH="0" baseline="0" dirty="0" smtClean="0">
              <a:ln>
                <a:noFill/>
              </a:ln>
              <a:effectLst/>
              <a:latin typeface="Perpetua" panose="02020502060401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pPr>
            <a:endParaRPr kumimoji="0" lang="en-US" altLang="en-US" sz="185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47676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800219"/>
          </a:xfrm>
          <a:prstGeom prst="rect">
            <a:avLst/>
          </a:prstGeom>
          <a:noFill/>
        </p:spPr>
        <p:txBody>
          <a:bodyPr wrap="square" rtlCol="0">
            <a:spAutoFit/>
          </a:bodyPr>
          <a:lstStyle/>
          <a:p>
            <a:pPr algn="ctr"/>
            <a:r>
              <a:rPr lang="en-US" sz="4600" dirty="0" smtClean="0">
                <a:latin typeface="Perpetua" panose="02020502060401020303" pitchFamily="18" charset="0"/>
              </a:rPr>
              <a:t>Immediate Jeopardy (IJ)</a:t>
            </a:r>
            <a:endParaRPr lang="en-US" sz="4600" dirty="0">
              <a:latin typeface="Perpetua" panose="02020502060401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042" y="1600200"/>
            <a:ext cx="6309716" cy="4724400"/>
          </a:xfrm>
          <a:prstGeom prst="rect">
            <a:avLst/>
          </a:prstGeom>
        </p:spPr>
      </p:pic>
    </p:spTree>
    <p:extLst>
      <p:ext uri="{BB962C8B-B14F-4D97-AF65-F5344CB8AC3E}">
        <p14:creationId xmlns:p14="http://schemas.microsoft.com/office/powerpoint/2010/main" val="2930776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45137" cy="997088"/>
          </a:xfrm>
        </p:spPr>
        <p:txBody>
          <a:bodyPr>
            <a:noAutofit/>
          </a:bodyPr>
          <a:lstStyle/>
          <a:p>
            <a:pPr algn="ctr"/>
            <a:r>
              <a:rPr lang="en-US" b="1" dirty="0" smtClean="0">
                <a:latin typeface="Perpetua" panose="02020502060401020303" pitchFamily="18" charset="0"/>
              </a:rPr>
              <a:t>Immediate Jeopardy (IJ)</a:t>
            </a:r>
            <a:endParaRPr lang="en-US" b="1" dirty="0">
              <a:latin typeface="Perpetua" panose="02020502060401020303" pitchFamily="18" charset="0"/>
            </a:endParaRPr>
          </a:p>
        </p:txBody>
      </p:sp>
      <p:sp>
        <p:nvSpPr>
          <p:cNvPr id="3" name="Content Placeholder 2"/>
          <p:cNvSpPr>
            <a:spLocks noGrp="1"/>
          </p:cNvSpPr>
          <p:nvPr>
            <p:ph idx="1"/>
          </p:nvPr>
        </p:nvSpPr>
        <p:spPr>
          <a:xfrm>
            <a:off x="609600" y="1828800"/>
            <a:ext cx="8021972" cy="4876800"/>
          </a:xfrm>
        </p:spPr>
        <p:txBody>
          <a:bodyPr>
            <a:normAutofit/>
          </a:bodyPr>
          <a:lstStyle/>
          <a:p>
            <a:pPr>
              <a:buFont typeface="Wingdings" panose="05000000000000000000" pitchFamily="2" charset="2"/>
              <a:buChar char="Ø"/>
            </a:pPr>
            <a:r>
              <a:rPr lang="en-US" sz="2800" b="1" dirty="0" smtClean="0">
                <a:latin typeface="Perpetua" panose="02020502060401020303" pitchFamily="18" charset="0"/>
              </a:rPr>
              <a:t>A situation in which an agency’s non-compliance with a Condition of Participation (CoP) has placed the health &amp; safety of patients at risk for serious harm, serious injury, serious impairment or death</a:t>
            </a:r>
          </a:p>
          <a:p>
            <a:pPr>
              <a:buFont typeface="Wingdings" panose="05000000000000000000" pitchFamily="2" charset="2"/>
              <a:buChar char="Ø"/>
            </a:pPr>
            <a:r>
              <a:rPr lang="en-US" sz="2800" b="1" dirty="0" smtClean="0">
                <a:latin typeface="Perpetua" panose="02020502060401020303" pitchFamily="18" charset="0"/>
              </a:rPr>
              <a:t>It represents the most severe and egregious threat to the health and safety of the patient</a:t>
            </a:r>
          </a:p>
          <a:p>
            <a:pPr>
              <a:buFont typeface="Wingdings" panose="05000000000000000000" pitchFamily="2" charset="2"/>
              <a:buChar char="Ø"/>
            </a:pPr>
            <a:r>
              <a:rPr lang="en-US" sz="2800" b="1" dirty="0" smtClean="0">
                <a:latin typeface="Perpetua" panose="02020502060401020303" pitchFamily="18" charset="0"/>
              </a:rPr>
              <a:t>It carries the most serious sanctions for the providers</a:t>
            </a:r>
          </a:p>
          <a:p>
            <a:pPr>
              <a:buFont typeface="Wingdings" panose="05000000000000000000" pitchFamily="2" charset="2"/>
              <a:buChar char="Ø"/>
            </a:pPr>
            <a:endParaRPr lang="en-US" b="1" dirty="0" smtClean="0">
              <a:latin typeface="Perpetua" panose="02020502060401020303" pitchFamily="18" charset="0"/>
            </a:endParaRPr>
          </a:p>
        </p:txBody>
      </p:sp>
    </p:spTree>
    <p:extLst>
      <p:ext uri="{BB962C8B-B14F-4D97-AF65-F5344CB8AC3E}">
        <p14:creationId xmlns:p14="http://schemas.microsoft.com/office/powerpoint/2010/main" val="2584946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45137" cy="997088"/>
          </a:xfrm>
        </p:spPr>
        <p:txBody>
          <a:bodyPr>
            <a:noAutofit/>
          </a:bodyPr>
          <a:lstStyle/>
          <a:p>
            <a:pPr algn="ctr"/>
            <a:r>
              <a:rPr lang="en-US" b="1" dirty="0" smtClean="0">
                <a:latin typeface="Perpetua" panose="02020502060401020303" pitchFamily="18" charset="0"/>
              </a:rPr>
              <a:t>Key Components of an IJ</a:t>
            </a:r>
            <a:endParaRPr lang="en-US" b="1" dirty="0">
              <a:latin typeface="Perpetua" panose="02020502060401020303" pitchFamily="18" charset="0"/>
            </a:endParaRPr>
          </a:p>
        </p:txBody>
      </p:sp>
      <p:sp>
        <p:nvSpPr>
          <p:cNvPr id="3" name="Content Placeholder 2"/>
          <p:cNvSpPr>
            <a:spLocks noGrp="1"/>
          </p:cNvSpPr>
          <p:nvPr>
            <p:ph idx="1"/>
          </p:nvPr>
        </p:nvSpPr>
        <p:spPr>
          <a:xfrm>
            <a:off x="228600" y="1143000"/>
            <a:ext cx="8763000" cy="5715000"/>
          </a:xfrm>
        </p:spPr>
        <p:txBody>
          <a:bodyPr>
            <a:noAutofit/>
          </a:bodyPr>
          <a:lstStyle/>
          <a:p>
            <a:pPr marL="385763" indent="-385763">
              <a:buAutoNum type="arabicPeriod"/>
            </a:pPr>
            <a:r>
              <a:rPr lang="en-US" sz="2700" b="1" u="sng" dirty="0" smtClean="0">
                <a:effectLst>
                  <a:outerShdw blurRad="38100" dist="38100" dir="2700000" algn="tl">
                    <a:srgbClr val="000000">
                      <a:alpha val="43137"/>
                    </a:srgbClr>
                  </a:outerShdw>
                </a:effectLst>
                <a:latin typeface="Perpetua" panose="02020502060401020303" pitchFamily="18" charset="0"/>
              </a:rPr>
              <a:t>Non-Compliance</a:t>
            </a:r>
            <a:r>
              <a:rPr lang="en-US" sz="2700" b="1" dirty="0" smtClean="0">
                <a:latin typeface="Perpetua" panose="02020502060401020303" pitchFamily="18" charset="0"/>
              </a:rPr>
              <a:t>:  An entity has failed to meet one or more federal health, safety, and/or quality regulations.</a:t>
            </a:r>
          </a:p>
          <a:p>
            <a:pPr marL="0" indent="0">
              <a:buNone/>
            </a:pPr>
            <a:r>
              <a:rPr lang="en-US" sz="2700" b="1" i="1" dirty="0" smtClean="0">
                <a:effectLst>
                  <a:outerShdw blurRad="38100" dist="38100" dir="2700000" algn="tl">
                    <a:srgbClr val="000000">
                      <a:alpha val="43137"/>
                    </a:srgbClr>
                  </a:outerShdw>
                </a:effectLst>
                <a:latin typeface="Perpetua" panose="02020502060401020303" pitchFamily="18" charset="0"/>
              </a:rPr>
              <a:t>And</a:t>
            </a:r>
          </a:p>
          <a:p>
            <a:pPr marL="385763" indent="-385763">
              <a:buAutoNum type="arabicPeriod" startAt="2"/>
            </a:pPr>
            <a:r>
              <a:rPr lang="en-US" sz="2700" b="1" u="sng" dirty="0" smtClean="0">
                <a:effectLst>
                  <a:outerShdw blurRad="38100" dist="38100" dir="2700000" algn="tl">
                    <a:srgbClr val="000000">
                      <a:alpha val="43137"/>
                    </a:srgbClr>
                  </a:outerShdw>
                </a:effectLst>
                <a:latin typeface="Perpetua" panose="02020502060401020303" pitchFamily="18" charset="0"/>
              </a:rPr>
              <a:t>Serious Adverse Outcome </a:t>
            </a:r>
            <a:r>
              <a:rPr lang="en-US" sz="2700" b="1" u="sng" dirty="0" smtClean="0">
                <a:latin typeface="Perpetua" panose="02020502060401020303" pitchFamily="18" charset="0"/>
              </a:rPr>
              <a:t>or Likely Serious Adverse Outcome</a:t>
            </a:r>
            <a:r>
              <a:rPr lang="en-US" sz="2700" b="1" dirty="0" smtClean="0">
                <a:latin typeface="Perpetua" panose="02020502060401020303" pitchFamily="18" charset="0"/>
              </a:rPr>
              <a:t>:  As a result of the identified non-compliance, serious injury, serious harm, serious impairment or death has occurred, </a:t>
            </a:r>
            <a:r>
              <a:rPr lang="en-US" sz="2700" b="1" dirty="0" smtClean="0">
                <a:solidFill>
                  <a:srgbClr val="FFFF00"/>
                </a:solidFill>
                <a:latin typeface="Perpetua" panose="02020502060401020303" pitchFamily="18" charset="0"/>
              </a:rPr>
              <a:t>is </a:t>
            </a:r>
            <a:r>
              <a:rPr lang="en-US" sz="2800" b="1" dirty="0" smtClean="0">
                <a:solidFill>
                  <a:srgbClr val="FFFF00"/>
                </a:solidFill>
                <a:latin typeface="Perpetua" panose="02020502060401020303" pitchFamily="18" charset="0"/>
              </a:rPr>
              <a:t>occurring or is likely </a:t>
            </a:r>
            <a:r>
              <a:rPr lang="en-US" sz="2700" b="1" dirty="0" smtClean="0">
                <a:solidFill>
                  <a:srgbClr val="FFFF00"/>
                </a:solidFill>
                <a:latin typeface="Perpetua" panose="02020502060401020303" pitchFamily="18" charset="0"/>
              </a:rPr>
              <a:t>to occur</a:t>
            </a:r>
            <a:r>
              <a:rPr lang="en-US" sz="2700" b="1" dirty="0" smtClean="0">
                <a:latin typeface="Perpetua" panose="02020502060401020303" pitchFamily="18" charset="0"/>
              </a:rPr>
              <a:t>.</a:t>
            </a:r>
          </a:p>
          <a:p>
            <a:pPr marL="0" indent="0">
              <a:buNone/>
            </a:pPr>
            <a:r>
              <a:rPr lang="en-US" sz="2700" b="1" i="1" dirty="0" smtClean="0">
                <a:effectLst>
                  <a:outerShdw blurRad="38100" dist="38100" dir="2700000" algn="tl">
                    <a:srgbClr val="000000">
                      <a:alpha val="43137"/>
                    </a:srgbClr>
                  </a:outerShdw>
                </a:effectLst>
                <a:latin typeface="Perpetua" panose="02020502060401020303" pitchFamily="18" charset="0"/>
              </a:rPr>
              <a:t>And</a:t>
            </a:r>
          </a:p>
          <a:p>
            <a:pPr marL="0" indent="0">
              <a:buNone/>
              <a:tabLst>
                <a:tab pos="344488" algn="l"/>
              </a:tabLst>
            </a:pPr>
            <a:r>
              <a:rPr lang="en-US" sz="2700" b="1" dirty="0" smtClean="0">
                <a:latin typeface="Perpetua" panose="02020502060401020303" pitchFamily="18" charset="0"/>
              </a:rPr>
              <a:t>3.  </a:t>
            </a:r>
            <a:r>
              <a:rPr lang="en-US" sz="2700" b="1" u="sng" dirty="0" smtClean="0">
                <a:latin typeface="Perpetua" panose="02020502060401020303" pitchFamily="18" charset="0"/>
              </a:rPr>
              <a:t>Need for Immediate Action</a:t>
            </a:r>
            <a:r>
              <a:rPr lang="en-US" sz="2700" b="1" dirty="0" smtClean="0">
                <a:latin typeface="Perpetua" panose="02020502060401020303" pitchFamily="18" charset="0"/>
              </a:rPr>
              <a:t>:  The non-compliance 	creates a need for immediate corrective action by the 	provider to prevent serious injury, harm, impairment 	or 	death from occurring or reoccurring. </a:t>
            </a:r>
          </a:p>
        </p:txBody>
      </p:sp>
    </p:spTree>
    <p:extLst>
      <p:ext uri="{BB962C8B-B14F-4D97-AF65-F5344CB8AC3E}">
        <p14:creationId xmlns:p14="http://schemas.microsoft.com/office/powerpoint/2010/main" val="2407963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45137" cy="997088"/>
          </a:xfrm>
        </p:spPr>
        <p:txBody>
          <a:bodyPr>
            <a:noAutofit/>
          </a:bodyPr>
          <a:lstStyle/>
          <a:p>
            <a:pPr algn="ctr"/>
            <a:r>
              <a:rPr lang="en-US" b="1" dirty="0" smtClean="0">
                <a:latin typeface="Perpetua" panose="02020502060401020303" pitchFamily="18" charset="0"/>
              </a:rPr>
              <a:t>If the survey team Identifies an </a:t>
            </a:r>
            <a:r>
              <a:rPr lang="en-US" b="1" dirty="0" smtClean="0">
                <a:solidFill>
                  <a:srgbClr val="FFFF00"/>
                </a:solidFill>
                <a:latin typeface="Perpetua" panose="02020502060401020303" pitchFamily="18" charset="0"/>
              </a:rPr>
              <a:t>IJ</a:t>
            </a:r>
            <a:r>
              <a:rPr lang="en-US" b="1" dirty="0" smtClean="0">
                <a:latin typeface="Perpetua" panose="02020502060401020303" pitchFamily="18" charset="0"/>
              </a:rPr>
              <a:t> at your agency</a:t>
            </a:r>
            <a:endParaRPr lang="en-US" b="1" dirty="0">
              <a:latin typeface="Perpetua" panose="02020502060401020303" pitchFamily="18" charset="0"/>
            </a:endParaRPr>
          </a:p>
        </p:txBody>
      </p:sp>
      <p:sp>
        <p:nvSpPr>
          <p:cNvPr id="3" name="Content Placeholder 2"/>
          <p:cNvSpPr>
            <a:spLocks noGrp="1"/>
          </p:cNvSpPr>
          <p:nvPr>
            <p:ph idx="1"/>
          </p:nvPr>
        </p:nvSpPr>
        <p:spPr>
          <a:xfrm>
            <a:off x="381000" y="1676400"/>
            <a:ext cx="8380602" cy="4724400"/>
          </a:xfrm>
        </p:spPr>
        <p:txBody>
          <a:bodyPr>
            <a:normAutofit fontScale="92500"/>
          </a:bodyPr>
          <a:lstStyle/>
          <a:p>
            <a:pPr>
              <a:buFont typeface="Wingdings" panose="05000000000000000000" pitchFamily="2" charset="2"/>
              <a:buChar char="Ø"/>
            </a:pPr>
            <a:r>
              <a:rPr lang="en-US" sz="2800" b="1" u="sng" dirty="0" smtClean="0">
                <a:latin typeface="Perpetua" panose="02020502060401020303" pitchFamily="18" charset="0"/>
              </a:rPr>
              <a:t>Template</a:t>
            </a:r>
            <a:r>
              <a:rPr lang="en-US" sz="2800" b="1" dirty="0" smtClean="0">
                <a:latin typeface="Perpetua" panose="02020502060401020303" pitchFamily="18" charset="0"/>
              </a:rPr>
              <a:t> – An IJ template will be provided to the administrator describing the IJ.  At this point CMS has already had input about the IJ determination. </a:t>
            </a:r>
          </a:p>
          <a:p>
            <a:pPr>
              <a:buFont typeface="Wingdings" panose="05000000000000000000" pitchFamily="2" charset="2"/>
              <a:buChar char="Ø"/>
            </a:pPr>
            <a:r>
              <a:rPr lang="en-US" sz="2800" b="1" u="sng" dirty="0" smtClean="0">
                <a:latin typeface="Perpetua" panose="02020502060401020303" pitchFamily="18" charset="0"/>
              </a:rPr>
              <a:t>Removal Plan </a:t>
            </a:r>
            <a:r>
              <a:rPr lang="en-US" sz="2800" b="1" dirty="0" smtClean="0">
                <a:latin typeface="Perpetua" panose="02020502060401020303" pitchFamily="18" charset="0"/>
              </a:rPr>
              <a:t>- You will develop a removal plan that has to be accepted and initiated within 48 hours of the template being provided.  This plan is sent to the lead state surveyor and reviewed by the state and CMS. </a:t>
            </a:r>
          </a:p>
          <a:p>
            <a:pPr>
              <a:buFont typeface="Wingdings" panose="05000000000000000000" pitchFamily="2" charset="2"/>
              <a:buChar char="Ø"/>
            </a:pPr>
            <a:r>
              <a:rPr lang="en-US" sz="2800" b="1" u="sng" dirty="0" smtClean="0">
                <a:latin typeface="Perpetua" panose="02020502060401020303" pitchFamily="18" charset="0"/>
              </a:rPr>
              <a:t>Follow-up</a:t>
            </a:r>
            <a:r>
              <a:rPr lang="en-US" sz="2800" b="1" dirty="0" smtClean="0">
                <a:latin typeface="Perpetua" panose="02020502060401020303" pitchFamily="18" charset="0"/>
              </a:rPr>
              <a:t> – If the removal plan is accepted then the surveyors will be back before 45</a:t>
            </a:r>
            <a:r>
              <a:rPr lang="en-US" sz="2800" b="1" baseline="30000" dirty="0" smtClean="0">
                <a:latin typeface="Perpetua" panose="02020502060401020303" pitchFamily="18" charset="0"/>
              </a:rPr>
              <a:t>th</a:t>
            </a:r>
            <a:r>
              <a:rPr lang="en-US" sz="2800" b="1" dirty="0" smtClean="0">
                <a:latin typeface="Perpetua" panose="02020502060401020303" pitchFamily="18" charset="0"/>
              </a:rPr>
              <a:t> day to revisit all the condition level tags found on the survey.  If the removal plan is not accepted, the team will be back ~23 days. </a:t>
            </a:r>
            <a:endParaRPr lang="en-US" sz="2800" b="1" u="sng" dirty="0">
              <a:latin typeface="Perpetua" panose="02020502060401020303" pitchFamily="18" charset="0"/>
            </a:endParaRPr>
          </a:p>
        </p:txBody>
      </p:sp>
    </p:spTree>
    <p:extLst>
      <p:ext uri="{BB962C8B-B14F-4D97-AF65-F5344CB8AC3E}">
        <p14:creationId xmlns:p14="http://schemas.microsoft.com/office/powerpoint/2010/main" val="574461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990601"/>
            <a:ext cx="8572500" cy="4893647"/>
          </a:xfrm>
          <a:prstGeom prst="rect">
            <a:avLst/>
          </a:prstGeom>
        </p:spPr>
        <p:txBody>
          <a:bodyPr wrap="square">
            <a:spAutoFit/>
          </a:bodyPr>
          <a:lstStyle/>
          <a:p>
            <a:pPr marL="342900" indent="-342900">
              <a:buFont typeface="Wingdings" panose="05000000000000000000" pitchFamily="2" charset="2"/>
              <a:buChar char="Ø"/>
            </a:pPr>
            <a:r>
              <a:rPr lang="en-US" sz="2400" dirty="0">
                <a:latin typeface="Perpetua" panose="02020502060401020303" pitchFamily="18" charset="0"/>
              </a:rPr>
              <a:t>Service area expansion, or adding a branch / multiple location there is a specific process and requirements. (Call our office or email David)</a:t>
            </a:r>
          </a:p>
          <a:p>
            <a:pPr marL="342900" indent="-342900">
              <a:buFont typeface="Wingdings" panose="05000000000000000000" pitchFamily="2" charset="2"/>
              <a:buChar char="Ø"/>
            </a:pPr>
            <a:endParaRPr lang="en-US" sz="2400" dirty="0">
              <a:latin typeface="Perpetua" panose="02020502060401020303" pitchFamily="18" charset="0"/>
            </a:endParaRPr>
          </a:p>
          <a:p>
            <a:pPr marL="342900" indent="-342900">
              <a:buFont typeface="Wingdings" panose="05000000000000000000" pitchFamily="2" charset="2"/>
              <a:buChar char="Ø"/>
            </a:pPr>
            <a:r>
              <a:rPr lang="en-US" sz="2400" dirty="0">
                <a:latin typeface="Perpetua" panose="02020502060401020303" pitchFamily="18" charset="0"/>
              </a:rPr>
              <a:t>Your agency is required by statute to submit a statistical report about your operations. These reports are due by Feb 28th, on an annual basis. </a:t>
            </a:r>
          </a:p>
          <a:p>
            <a:pPr marL="342900" indent="-342900">
              <a:buFont typeface="Wingdings" panose="05000000000000000000" pitchFamily="2" charset="2"/>
              <a:buChar char="Ø"/>
            </a:pPr>
            <a:endParaRPr lang="en-US" sz="2400" dirty="0">
              <a:latin typeface="Perpetua" panose="02020502060401020303" pitchFamily="18" charset="0"/>
            </a:endParaRPr>
          </a:p>
          <a:p>
            <a:pPr marL="342900" indent="-342900">
              <a:buFont typeface="Wingdings" panose="05000000000000000000" pitchFamily="2" charset="2"/>
              <a:buChar char="Ø"/>
            </a:pPr>
            <a:r>
              <a:rPr lang="en-US" sz="2400" dirty="0">
                <a:latin typeface="Perpetua" panose="02020502060401020303" pitchFamily="18" charset="0"/>
              </a:rPr>
              <a:t>Change of ownership process (Call our office or email Debi)</a:t>
            </a:r>
          </a:p>
          <a:p>
            <a:pPr marL="342900" indent="-342900">
              <a:buFont typeface="Wingdings" panose="05000000000000000000" pitchFamily="2" charset="2"/>
              <a:buChar char="Ø"/>
            </a:pPr>
            <a:endParaRPr lang="en-US" sz="2400" dirty="0">
              <a:latin typeface="Perpetua" panose="02020502060401020303" pitchFamily="18" charset="0"/>
            </a:endParaRPr>
          </a:p>
          <a:p>
            <a:pPr marL="342900" indent="-342900">
              <a:buFont typeface="Wingdings" panose="05000000000000000000" pitchFamily="2" charset="2"/>
              <a:buChar char="Ø"/>
            </a:pPr>
            <a:r>
              <a:rPr lang="en-US" sz="2400" dirty="0">
                <a:latin typeface="Perpetua" panose="02020502060401020303" pitchFamily="18" charset="0"/>
              </a:rPr>
              <a:t>Missouri specific staff background check requirements: Missouri requires an employee disqualification list (EDL) check to be conducted, as well as a criminal background check through the Missouri state highway patrol, before offering employment to new staff. For home health agencies a family care safety registry (FCSR) check must be completed. </a:t>
            </a:r>
          </a:p>
        </p:txBody>
      </p:sp>
      <p:sp>
        <p:nvSpPr>
          <p:cNvPr id="3" name="Rectangle 2"/>
          <p:cNvSpPr/>
          <p:nvPr/>
        </p:nvSpPr>
        <p:spPr>
          <a:xfrm>
            <a:off x="1905000" y="304800"/>
            <a:ext cx="5715000" cy="523220"/>
          </a:xfrm>
          <a:prstGeom prst="rect">
            <a:avLst/>
          </a:prstGeom>
        </p:spPr>
        <p:txBody>
          <a:bodyPr wrap="square">
            <a:spAutoFit/>
          </a:bodyPr>
          <a:lstStyle/>
          <a:p>
            <a:r>
              <a:rPr lang="en-US" sz="2800" b="1" u="sng" dirty="0">
                <a:solidFill>
                  <a:srgbClr val="CCECFF"/>
                </a:solidFill>
                <a:latin typeface="Perpetua" panose="02020502060401020303" pitchFamily="18" charset="0"/>
              </a:rPr>
              <a:t>Deemed Providers FYIs (Page </a:t>
            </a:r>
            <a:r>
              <a:rPr lang="en-US" sz="2800" b="1" u="sng" dirty="0" smtClean="0">
                <a:solidFill>
                  <a:srgbClr val="CCECFF"/>
                </a:solidFill>
                <a:latin typeface="Perpetua" panose="02020502060401020303" pitchFamily="18" charset="0"/>
              </a:rPr>
              <a:t>2)</a:t>
            </a:r>
            <a:endParaRPr lang="en-US" sz="2800" b="1" dirty="0">
              <a:latin typeface="Perpetua" panose="02020502060401020303" pitchFamily="18" charset="0"/>
            </a:endParaRPr>
          </a:p>
        </p:txBody>
      </p:sp>
    </p:spTree>
    <p:extLst>
      <p:ext uri="{BB962C8B-B14F-4D97-AF65-F5344CB8AC3E}">
        <p14:creationId xmlns:p14="http://schemas.microsoft.com/office/powerpoint/2010/main" val="6339914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04800"/>
            <a:ext cx="5486400" cy="6248400"/>
          </a:xfrm>
          <a:prstGeom prst="rect">
            <a:avLst/>
          </a:prstGeom>
        </p:spPr>
      </p:pic>
    </p:spTree>
    <p:extLst>
      <p:ext uri="{BB962C8B-B14F-4D97-AF65-F5344CB8AC3E}">
        <p14:creationId xmlns:p14="http://schemas.microsoft.com/office/powerpoint/2010/main" val="22432399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26137" cy="997088"/>
          </a:xfrm>
        </p:spPr>
        <p:txBody>
          <a:bodyPr>
            <a:noAutofit/>
          </a:bodyPr>
          <a:lstStyle/>
          <a:p>
            <a:r>
              <a:rPr lang="en-US" sz="4000" b="1" dirty="0" smtClean="0">
                <a:latin typeface="Perpetua" panose="02020502060401020303" pitchFamily="18" charset="0"/>
              </a:rPr>
              <a:t>Key Points in Appendix Q (IJ)</a:t>
            </a:r>
            <a:endParaRPr lang="en-US" sz="4000" b="1" dirty="0">
              <a:latin typeface="Perpetua" panose="02020502060401020303" pitchFamily="18" charset="0"/>
            </a:endParaRPr>
          </a:p>
        </p:txBody>
      </p:sp>
      <p:sp>
        <p:nvSpPr>
          <p:cNvPr id="3" name="Content Placeholder 2"/>
          <p:cNvSpPr>
            <a:spLocks noGrp="1"/>
          </p:cNvSpPr>
          <p:nvPr>
            <p:ph idx="1"/>
          </p:nvPr>
        </p:nvSpPr>
        <p:spPr>
          <a:xfrm>
            <a:off x="381000" y="1295400"/>
            <a:ext cx="8229600" cy="5029200"/>
          </a:xfrm>
        </p:spPr>
        <p:txBody>
          <a:bodyPr>
            <a:normAutofit/>
          </a:bodyPr>
          <a:lstStyle/>
          <a:p>
            <a:pPr>
              <a:buFont typeface="Wingdings" panose="05000000000000000000" pitchFamily="2" charset="2"/>
              <a:buChar char="Ø"/>
            </a:pPr>
            <a:r>
              <a:rPr lang="en-US" sz="2800" b="1" dirty="0" smtClean="0">
                <a:latin typeface="Perpetua" panose="02020502060401020303" pitchFamily="18" charset="0"/>
              </a:rPr>
              <a:t>An agency may state that they properly train and supervise staff and that it was a (Rogue) employee that violated the regulation; however an agency cannot disown the acts of its employees and disassociate itself from the consequences of their actions to avoid a finding of non-compliance.</a:t>
            </a:r>
          </a:p>
          <a:p>
            <a:pPr>
              <a:buFont typeface="Wingdings" panose="05000000000000000000" pitchFamily="2" charset="2"/>
              <a:buChar char="Ø"/>
            </a:pPr>
            <a:r>
              <a:rPr lang="en-US" sz="2800" b="1" dirty="0" smtClean="0">
                <a:latin typeface="Perpetua" panose="02020502060401020303" pitchFamily="18" charset="0"/>
              </a:rPr>
              <a:t>Surveyor accepting the written removal plan does not mean the IJ did not occur.</a:t>
            </a:r>
          </a:p>
          <a:p>
            <a:pPr>
              <a:buFont typeface="Wingdings" panose="05000000000000000000" pitchFamily="2" charset="2"/>
              <a:buChar char="Ø"/>
            </a:pPr>
            <a:r>
              <a:rPr lang="en-US" sz="2800" b="1" dirty="0" smtClean="0">
                <a:latin typeface="Perpetua" panose="02020502060401020303" pitchFamily="18" charset="0"/>
              </a:rPr>
              <a:t>If the removal plan cannot be accepted and implemented prior to the exit conference, the IJ continues until an onsite revisit is completed.</a:t>
            </a:r>
          </a:p>
        </p:txBody>
      </p:sp>
    </p:spTree>
    <p:extLst>
      <p:ext uri="{BB962C8B-B14F-4D97-AF65-F5344CB8AC3E}">
        <p14:creationId xmlns:p14="http://schemas.microsoft.com/office/powerpoint/2010/main" val="3605716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000" b="1" dirty="0" smtClean="0">
                <a:ln>
                  <a:solidFill>
                    <a:schemeClr val="bg1"/>
                  </a:solidFill>
                </a:ln>
                <a:solidFill>
                  <a:schemeClr val="bg1">
                    <a:lumMod val="75000"/>
                  </a:schemeClr>
                </a:solidFill>
                <a:effectLst>
                  <a:outerShdw blurRad="38100" dist="38100" dir="2700000" algn="tl">
                    <a:schemeClr val="tx2">
                      <a:lumMod val="10000"/>
                      <a:alpha val="43000"/>
                    </a:schemeClr>
                  </a:outerShdw>
                </a:effectLst>
                <a:latin typeface="Perpetua" panose="02020502060401020303" pitchFamily="18" charset="0"/>
              </a:rPr>
              <a:t>BUREAU  STATISTICS</a:t>
            </a:r>
            <a:endParaRPr lang="en-US" sz="6000" b="1" dirty="0">
              <a:ln>
                <a:solidFill>
                  <a:schemeClr val="bg1"/>
                </a:solidFill>
              </a:ln>
              <a:solidFill>
                <a:schemeClr val="bg1">
                  <a:lumMod val="75000"/>
                </a:schemeClr>
              </a:solidFill>
              <a:effectLst>
                <a:outerShdw blurRad="38100" dist="38100" dir="2700000" algn="tl">
                  <a:schemeClr val="tx2">
                    <a:lumMod val="10000"/>
                    <a:alpha val="43000"/>
                  </a:schemeClr>
                </a:outerShdw>
              </a:effectLst>
              <a:latin typeface="Perpetua" panose="020205020604010203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219200"/>
            <a:ext cx="5791200" cy="5486400"/>
          </a:xfrm>
          <a:prstGeom prst="rect">
            <a:avLst/>
          </a:prstGeom>
        </p:spPr>
      </p:pic>
    </p:spTree>
    <p:extLst>
      <p:ext uri="{BB962C8B-B14F-4D97-AF65-F5344CB8AC3E}">
        <p14:creationId xmlns:p14="http://schemas.microsoft.com/office/powerpoint/2010/main" val="2143139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61789816"/>
              </p:ext>
            </p:extLst>
          </p:nvPr>
        </p:nvGraphicFramePr>
        <p:xfrm>
          <a:off x="0" y="0"/>
          <a:ext cx="9144000"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0444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 y="0"/>
          <a:ext cx="9144001"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02837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5631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57805559"/>
              </p:ext>
            </p:extLst>
          </p:nvPr>
        </p:nvGraphicFramePr>
        <p:xfrm>
          <a:off x="21336" y="9144"/>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3575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nvPr>
        </p:nvGraphicFramePr>
        <p:xfrm>
          <a:off x="0" y="0"/>
          <a:ext cx="9144000"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4097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1878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366970294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011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1036319"/>
          </a:xfrm>
        </p:spPr>
        <p:txBody>
          <a:bodyPr/>
          <a:lstStyle/>
          <a:p>
            <a:pPr algn="l"/>
            <a:r>
              <a:rPr lang="en-US" b="1" u="sng" dirty="0" smtClean="0">
                <a:latin typeface="Perpetua" panose="02020502060401020303" pitchFamily="18" charset="0"/>
              </a:rPr>
              <a:t>Surveyor 101: Regulations</a:t>
            </a:r>
            <a:endParaRPr lang="en-US" b="1" u="sng" dirty="0">
              <a:latin typeface="Perpetua" panose="02020502060401020303" pitchFamily="18" charset="0"/>
            </a:endParaRPr>
          </a:p>
        </p:txBody>
      </p:sp>
      <p:sp>
        <p:nvSpPr>
          <p:cNvPr id="3" name="TextBox 2"/>
          <p:cNvSpPr txBox="1"/>
          <p:nvPr/>
        </p:nvSpPr>
        <p:spPr>
          <a:xfrm>
            <a:off x="381000" y="1828800"/>
            <a:ext cx="762000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Perpetua" panose="02020502060401020303" pitchFamily="18" charset="0"/>
              </a:rPr>
              <a:t>CMS </a:t>
            </a:r>
            <a:r>
              <a:rPr lang="en-US" sz="3600" dirty="0">
                <a:latin typeface="Perpetua" panose="02020502060401020303" pitchFamily="18" charset="0"/>
              </a:rPr>
              <a:t>Conditions of Participation (CoPs</a:t>
            </a:r>
            <a:r>
              <a:rPr lang="en-US" sz="3600" dirty="0" smtClean="0">
                <a:latin typeface="Perpetua" panose="02020502060401020303" pitchFamily="18" charset="0"/>
              </a:rPr>
              <a:t>)</a:t>
            </a:r>
          </a:p>
          <a:p>
            <a:pPr marL="285750" indent="-285750">
              <a:buFont typeface="Arial" panose="020B0604020202020204" pitchFamily="34" charset="0"/>
              <a:buChar char="•"/>
            </a:pPr>
            <a:r>
              <a:rPr lang="en-US" sz="3600" dirty="0" smtClean="0">
                <a:latin typeface="Perpetua" panose="02020502060401020303" pitchFamily="18" charset="0"/>
              </a:rPr>
              <a:t>State Operations Manual (SOM)</a:t>
            </a:r>
          </a:p>
          <a:p>
            <a:pPr marL="285750" indent="-285750">
              <a:buFont typeface="Arial" panose="020B0604020202020204" pitchFamily="34" charset="0"/>
              <a:buChar char="•"/>
            </a:pPr>
            <a:r>
              <a:rPr lang="en-US" sz="3600" dirty="0" smtClean="0">
                <a:latin typeface="Perpetua" panose="02020502060401020303" pitchFamily="18" charset="0"/>
              </a:rPr>
              <a:t>State Statutes</a:t>
            </a:r>
          </a:p>
          <a:p>
            <a:pPr marL="285750" indent="-285750">
              <a:buFont typeface="Arial" panose="020B0604020202020204" pitchFamily="34" charset="0"/>
              <a:buChar char="•"/>
            </a:pPr>
            <a:r>
              <a:rPr lang="en-US" sz="3600" dirty="0" smtClean="0">
                <a:latin typeface="Perpetua" panose="02020502060401020303" pitchFamily="18" charset="0"/>
              </a:rPr>
              <a:t>State </a:t>
            </a:r>
            <a:r>
              <a:rPr lang="en-US" sz="3600" dirty="0">
                <a:latin typeface="Perpetua" panose="02020502060401020303" pitchFamily="18" charset="0"/>
              </a:rPr>
              <a:t>Rules (</a:t>
            </a:r>
            <a:r>
              <a:rPr lang="en-US" sz="3600" dirty="0" smtClean="0">
                <a:latin typeface="Perpetua" panose="02020502060401020303" pitchFamily="18" charset="0"/>
              </a:rPr>
              <a:t>Regulations)</a:t>
            </a:r>
          </a:p>
          <a:p>
            <a:pPr marL="285750" indent="-285750">
              <a:buFont typeface="Arial" panose="020B0604020202020204" pitchFamily="34" charset="0"/>
              <a:buChar char="•"/>
            </a:pPr>
            <a:r>
              <a:rPr lang="en-US" sz="3600" dirty="0" smtClean="0">
                <a:latin typeface="Perpetua" panose="02020502060401020303" pitchFamily="18" charset="0"/>
              </a:rPr>
              <a:t>Medicare </a:t>
            </a:r>
            <a:r>
              <a:rPr lang="en-US" sz="3600" dirty="0">
                <a:latin typeface="Perpetua" panose="02020502060401020303" pitchFamily="18" charset="0"/>
              </a:rPr>
              <a:t>Benefit </a:t>
            </a:r>
            <a:r>
              <a:rPr lang="en-US" sz="3600" dirty="0" smtClean="0">
                <a:latin typeface="Perpetua" panose="02020502060401020303" pitchFamily="18" charset="0"/>
              </a:rPr>
              <a:t>Manual</a:t>
            </a:r>
          </a:p>
          <a:p>
            <a:pPr marL="285750" indent="-285750">
              <a:buFont typeface="Arial" panose="020B0604020202020204" pitchFamily="34" charset="0"/>
              <a:buChar char="•"/>
            </a:pPr>
            <a:r>
              <a:rPr lang="en-US" sz="3600" dirty="0" smtClean="0">
                <a:latin typeface="Perpetua" panose="02020502060401020303" pitchFamily="18" charset="0"/>
              </a:rPr>
              <a:t>HIPAA</a:t>
            </a:r>
          </a:p>
          <a:p>
            <a:pPr marL="285750" indent="-285750">
              <a:buFont typeface="Arial" panose="020B0604020202020204" pitchFamily="34" charset="0"/>
              <a:buChar char="•"/>
            </a:pPr>
            <a:r>
              <a:rPr lang="en-US" sz="3600" dirty="0" smtClean="0">
                <a:latin typeface="Perpetua" panose="02020502060401020303" pitchFamily="18" charset="0"/>
              </a:rPr>
              <a:t>OSHA</a:t>
            </a:r>
            <a:endParaRPr lang="en-US" sz="3600" dirty="0">
              <a:latin typeface="Perpetua" panose="02020502060401020303" pitchFamily="18" charset="0"/>
            </a:endParaRPr>
          </a:p>
        </p:txBody>
      </p:sp>
    </p:spTree>
    <p:extLst>
      <p:ext uri="{BB962C8B-B14F-4D97-AF65-F5344CB8AC3E}">
        <p14:creationId xmlns:p14="http://schemas.microsoft.com/office/powerpoint/2010/main" val="33097451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ext uri="{D42A27DB-BD31-4B8C-83A1-F6EECF244321}">
                <p14:modId xmlns:p14="http://schemas.microsoft.com/office/powerpoint/2010/main" val="32539609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1330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24129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5154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57283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19125665"/>
              </p:ext>
            </p:extLst>
          </p:nvPr>
        </p:nvGraphicFramePr>
        <p:xfrm>
          <a:off x="0" y="-84909"/>
          <a:ext cx="9144000"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7991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050272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51421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4"/>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29460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248400" cy="6248400"/>
          </a:xfrm>
          <a:prstGeom prst="rect">
            <a:avLst/>
          </a:prstGeom>
        </p:spPr>
      </p:pic>
    </p:spTree>
    <p:extLst>
      <p:ext uri="{BB962C8B-B14F-4D97-AF65-F5344CB8AC3E}">
        <p14:creationId xmlns:p14="http://schemas.microsoft.com/office/powerpoint/2010/main" val="28435999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8600"/>
            <a:ext cx="7467600" cy="523220"/>
          </a:xfrm>
          <a:prstGeom prst="rect">
            <a:avLst/>
          </a:prstGeom>
          <a:noFill/>
        </p:spPr>
        <p:txBody>
          <a:bodyPr wrap="square" rtlCol="0">
            <a:spAutoFit/>
          </a:bodyPr>
          <a:lstStyle/>
          <a:p>
            <a:r>
              <a:rPr lang="en-US" sz="2800" dirty="0" smtClean="0"/>
              <a:t>Rita Craighead: Next up to talk about OASIS</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8763000" cy="5638800"/>
          </a:xfrm>
          <a:prstGeom prst="rect">
            <a:avLst/>
          </a:prstGeom>
        </p:spPr>
      </p:pic>
    </p:spTree>
    <p:extLst>
      <p:ext uri="{BB962C8B-B14F-4D97-AF65-F5344CB8AC3E}">
        <p14:creationId xmlns:p14="http://schemas.microsoft.com/office/powerpoint/2010/main" val="12180882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ful puzzles and red query m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2175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9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 y="5760422"/>
            <a:ext cx="8915400" cy="646331"/>
          </a:xfrm>
          <a:prstGeom prst="rect">
            <a:avLst/>
          </a:prstGeom>
          <a:noFill/>
        </p:spPr>
        <p:txBody>
          <a:bodyPr wrap="square" lIns="91440" tIns="45720" rIns="91440" bIns="4572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www.health.mo.gov/safety/homecare</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685800" y="652535"/>
            <a:ext cx="7848600" cy="1708160"/>
          </a:xfrm>
          <a:prstGeom prst="rect">
            <a:avLst/>
          </a:prstGeom>
          <a:noFill/>
        </p:spPr>
        <p:txBody>
          <a:bodyPr wrap="square" lIns="91440" tIns="45720" rIns="91440" bIns="45720">
            <a:spAutoFit/>
          </a:bodyPr>
          <a:lstStyle/>
          <a:p>
            <a:r>
              <a:rPr lang="en-US" sz="105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chemeClr val="accent3">
                      <a:lumMod val="50000"/>
                      <a:alpha val="40000"/>
                    </a:schemeClr>
                  </a:outerShdw>
                </a:effectLst>
              </a:rPr>
              <a:t>Thank  You</a:t>
            </a:r>
          </a:p>
        </p:txBody>
      </p:sp>
      <p:sp>
        <p:nvSpPr>
          <p:cNvPr id="9" name="Title 4"/>
          <p:cNvSpPr txBox="1">
            <a:spLocks/>
          </p:cNvSpPr>
          <p:nvPr/>
        </p:nvSpPr>
        <p:spPr bwMode="auto">
          <a:xfrm>
            <a:off x="2971800" y="3124200"/>
            <a:ext cx="6019800" cy="1323439"/>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sz="4000" b="1" spc="50" dirty="0" smtClean="0">
                <a:ln w="9525" cmpd="sng">
                  <a:solidFill>
                    <a:schemeClr val="bg1"/>
                  </a:solidFill>
                  <a:prstDash val="solid"/>
                </a:ln>
                <a:solidFill>
                  <a:srgbClr val="002060">
                    <a:alpha val="69000"/>
                  </a:srgbClr>
                </a:solidFill>
                <a:effectLst>
                  <a:glow rad="38100">
                    <a:schemeClr val="accent1">
                      <a:alpha val="40000"/>
                    </a:schemeClr>
                  </a:glow>
                </a:effectLst>
              </a:rPr>
              <a:t>(573) 751-6336</a:t>
            </a:r>
          </a:p>
          <a:p>
            <a:r>
              <a:rPr lang="en-US" sz="4000" b="1" spc="50" dirty="0" smtClean="0">
                <a:ln w="9525" cmpd="sng">
                  <a:solidFill>
                    <a:schemeClr val="bg1"/>
                  </a:solidFill>
                  <a:prstDash val="solid"/>
                </a:ln>
                <a:solidFill>
                  <a:srgbClr val="002060">
                    <a:alpha val="69000"/>
                  </a:srgbClr>
                </a:solidFill>
                <a:effectLst>
                  <a:glow rad="38100">
                    <a:schemeClr val="accent1">
                      <a:alpha val="40000"/>
                    </a:schemeClr>
                  </a:glow>
                </a:effectLst>
              </a:rPr>
              <a:t>Option #3</a:t>
            </a:r>
            <a:endParaRPr lang="en-US" sz="4000" b="1" dirty="0">
              <a:ln w="9525" cmpd="sng">
                <a:solidFill>
                  <a:schemeClr val="bg1"/>
                </a:solidFill>
                <a:prstDash val="solid"/>
              </a:ln>
              <a:solidFill>
                <a:srgbClr val="002060">
                  <a:alpha val="69000"/>
                </a:srgb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33845"/>
            <a:ext cx="3276600" cy="3104147"/>
          </a:xfrm>
          <a:prstGeom prst="rect">
            <a:avLst/>
          </a:prstGeom>
        </p:spPr>
      </p:pic>
    </p:spTree>
    <p:extLst>
      <p:ext uri="{BB962C8B-B14F-4D97-AF65-F5344CB8AC3E}">
        <p14:creationId xmlns:p14="http://schemas.microsoft.com/office/powerpoint/2010/main" val="2859013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610600" cy="5940088"/>
          </a:xfrm>
          <a:prstGeom prst="rect">
            <a:avLst/>
          </a:prstGeom>
          <a:noFill/>
        </p:spPr>
        <p:txBody>
          <a:bodyPr wrap="square" rtlCol="0">
            <a:spAutoFit/>
          </a:bodyPr>
          <a:lstStyle/>
          <a:p>
            <a:pPr algn="ctr"/>
            <a:r>
              <a:rPr lang="en-US" sz="2400" b="1" u="sng" dirty="0" smtClean="0">
                <a:latin typeface="Perpetua" panose="02020502060401020303" pitchFamily="18" charset="0"/>
              </a:rPr>
              <a:t>SURVEYOR 101 </a:t>
            </a:r>
            <a:r>
              <a:rPr lang="en-US" sz="2400" b="1" u="sng" dirty="0">
                <a:latin typeface="Perpetua" panose="02020502060401020303" pitchFamily="18" charset="0"/>
              </a:rPr>
              <a:t>- TYPES OF HOME HEALTH </a:t>
            </a:r>
            <a:r>
              <a:rPr lang="en-US" sz="2400" b="1" u="sng" dirty="0" smtClean="0">
                <a:latin typeface="Perpetua" panose="02020502060401020303" pitchFamily="18" charset="0"/>
              </a:rPr>
              <a:t>SURVEYS</a:t>
            </a:r>
          </a:p>
          <a:p>
            <a:pPr algn="ctr"/>
            <a:endParaRPr lang="en-US" sz="2000" b="1" i="1" u="sng" dirty="0" smtClean="0">
              <a:latin typeface="Perpetua" panose="02020502060401020303" pitchFamily="18" charset="0"/>
            </a:endParaRPr>
          </a:p>
          <a:p>
            <a:pPr algn="ctr"/>
            <a:r>
              <a:rPr lang="en-US" sz="800" b="1" i="1" u="sng" dirty="0" smtClean="0">
                <a:latin typeface="Perpetua" panose="02020502060401020303" pitchFamily="18" charset="0"/>
              </a:rPr>
              <a:t> </a:t>
            </a:r>
          </a:p>
          <a:p>
            <a:r>
              <a:rPr lang="en-US" sz="2400" b="1" u="sng" dirty="0" smtClean="0">
                <a:latin typeface="Perpetua" panose="02020502060401020303" pitchFamily="18" charset="0"/>
              </a:rPr>
              <a:t>Recertification Survey</a:t>
            </a:r>
            <a:r>
              <a:rPr lang="en-US" sz="2400" b="1" dirty="0" smtClean="0">
                <a:latin typeface="Perpetua" panose="02020502060401020303" pitchFamily="18" charset="0"/>
              </a:rPr>
              <a:t>: </a:t>
            </a:r>
            <a:r>
              <a:rPr lang="en-US" sz="2400" dirty="0" smtClean="0">
                <a:latin typeface="Perpetua" panose="02020502060401020303" pitchFamily="18" charset="0"/>
              </a:rPr>
              <a:t>Standard </a:t>
            </a:r>
            <a:r>
              <a:rPr lang="en-US" sz="2400" dirty="0">
                <a:latin typeface="Perpetua" panose="02020502060401020303" pitchFamily="18" charset="0"/>
              </a:rPr>
              <a:t>survey every three years. Begins as a standard survey, may be converted to partial/or extended. </a:t>
            </a:r>
            <a:endParaRPr lang="en-US" sz="2400" dirty="0" smtClean="0">
              <a:latin typeface="Perpetua" panose="02020502060401020303" pitchFamily="18" charset="0"/>
            </a:endParaRPr>
          </a:p>
          <a:p>
            <a:endParaRPr lang="en-US" sz="800" dirty="0" smtClean="0">
              <a:latin typeface="Perpetua" panose="02020502060401020303" pitchFamily="18" charset="0"/>
            </a:endParaRPr>
          </a:p>
          <a:p>
            <a:r>
              <a:rPr lang="en-US" sz="800" dirty="0">
                <a:latin typeface="Perpetua" panose="02020502060401020303" pitchFamily="18" charset="0"/>
              </a:rPr>
              <a:t>	</a:t>
            </a:r>
          </a:p>
          <a:p>
            <a:r>
              <a:rPr lang="en-US" sz="2400" b="1" u="sng" dirty="0">
                <a:latin typeface="Perpetua" panose="02020502060401020303" pitchFamily="18" charset="0"/>
              </a:rPr>
              <a:t>Standard </a:t>
            </a:r>
            <a:r>
              <a:rPr lang="en-US" sz="2400" b="1" u="sng" dirty="0" smtClean="0">
                <a:latin typeface="Perpetua" panose="02020502060401020303" pitchFamily="18" charset="0"/>
              </a:rPr>
              <a:t>Survey</a:t>
            </a:r>
            <a:r>
              <a:rPr lang="en-US" sz="2400" b="1" dirty="0" smtClean="0">
                <a:latin typeface="Perpetua" panose="02020502060401020303" pitchFamily="18" charset="0"/>
              </a:rPr>
              <a:t>: </a:t>
            </a:r>
            <a:r>
              <a:rPr lang="en-US" sz="2400" dirty="0" smtClean="0">
                <a:latin typeface="Perpetua" panose="02020502060401020303" pitchFamily="18" charset="0"/>
              </a:rPr>
              <a:t>Standard </a:t>
            </a:r>
            <a:r>
              <a:rPr lang="en-US" sz="2400" dirty="0">
                <a:latin typeface="Perpetua" panose="02020502060401020303" pitchFamily="18" charset="0"/>
              </a:rPr>
              <a:t>survey is a routine, patient-centered survey that gathers information about the quality of service furnished in a </a:t>
            </a:r>
            <a:r>
              <a:rPr lang="en-US" sz="2400" dirty="0" smtClean="0">
                <a:latin typeface="Perpetua" panose="02020502060401020303" pitchFamily="18" charset="0"/>
              </a:rPr>
              <a:t>agency </a:t>
            </a:r>
            <a:r>
              <a:rPr lang="en-US" sz="2400" dirty="0">
                <a:latin typeface="Perpetua" panose="02020502060401020303" pitchFamily="18" charset="0"/>
              </a:rPr>
              <a:t>to determine compliance with the high priority patient centered CoPs (Level 1 Tags primarily in Comprehensive assessment, Plan of Care, Skilled professional services, Aide services) 	</a:t>
            </a:r>
          </a:p>
          <a:p>
            <a:r>
              <a:rPr lang="en-US" sz="2400" b="1" dirty="0" smtClean="0">
                <a:latin typeface="Perpetua" panose="02020502060401020303" pitchFamily="18" charset="0"/>
              </a:rPr>
              <a:t> </a:t>
            </a:r>
            <a:endParaRPr lang="en-US" sz="800" b="1" dirty="0" smtClean="0">
              <a:latin typeface="Perpetua" panose="02020502060401020303" pitchFamily="18" charset="0"/>
            </a:endParaRPr>
          </a:p>
          <a:p>
            <a:r>
              <a:rPr lang="en-US" sz="2400" b="1" u="sng" dirty="0" smtClean="0">
                <a:latin typeface="Perpetua" panose="02020502060401020303" pitchFamily="18" charset="0"/>
              </a:rPr>
              <a:t>Partial Extended</a:t>
            </a:r>
            <a:r>
              <a:rPr lang="en-US" sz="2400" b="1" dirty="0" smtClean="0">
                <a:latin typeface="Perpetua" panose="02020502060401020303" pitchFamily="18" charset="0"/>
              </a:rPr>
              <a:t>:  </a:t>
            </a:r>
            <a:r>
              <a:rPr lang="en-US" sz="2400" dirty="0" smtClean="0">
                <a:latin typeface="Perpetua" panose="02020502060401020303" pitchFamily="18" charset="0"/>
              </a:rPr>
              <a:t>After </a:t>
            </a:r>
            <a:r>
              <a:rPr lang="en-US" sz="2400" dirty="0">
                <a:latin typeface="Perpetua" panose="02020502060401020303" pitchFamily="18" charset="0"/>
              </a:rPr>
              <a:t>one or more </a:t>
            </a:r>
            <a:r>
              <a:rPr lang="en-US" sz="2400" dirty="0" smtClean="0">
                <a:latin typeface="Perpetua" panose="02020502060401020303" pitchFamily="18" charset="0"/>
              </a:rPr>
              <a:t>tags are </a:t>
            </a:r>
            <a:r>
              <a:rPr lang="en-US" sz="2400" dirty="0">
                <a:latin typeface="Perpetua" panose="02020502060401020303" pitchFamily="18" charset="0"/>
              </a:rPr>
              <a:t>found in Patient centered areas (Level 1 tags), the team will move to a partial extended survey and will look at Level 2 tags. The partial extended survey evaluates additional info and additional lower priority areas. (This ends up being the most common type of survey). 	</a:t>
            </a:r>
            <a:endParaRPr lang="en-US" dirty="0">
              <a:latin typeface="Perpetua" panose="02020502060401020303" pitchFamily="18" charset="0"/>
            </a:endParaRPr>
          </a:p>
        </p:txBody>
      </p:sp>
    </p:spTree>
    <p:extLst>
      <p:ext uri="{BB962C8B-B14F-4D97-AF65-F5344CB8AC3E}">
        <p14:creationId xmlns:p14="http://schemas.microsoft.com/office/powerpoint/2010/main" val="2529125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5493812"/>
          </a:xfrm>
          <a:prstGeom prst="rect">
            <a:avLst/>
          </a:prstGeom>
          <a:noFill/>
        </p:spPr>
        <p:txBody>
          <a:bodyPr wrap="square" rtlCol="0">
            <a:spAutoFit/>
          </a:bodyPr>
          <a:lstStyle/>
          <a:p>
            <a:pPr algn="ctr"/>
            <a:r>
              <a:rPr lang="en-US" sz="2400" b="1" dirty="0">
                <a:latin typeface="Perpetua" panose="02020502060401020303" pitchFamily="18" charset="0"/>
              </a:rPr>
              <a:t>SURVEYOR GUIDE - TYPES OF HOME HEALTH </a:t>
            </a:r>
            <a:r>
              <a:rPr lang="en-US" sz="2400" b="1" dirty="0" smtClean="0">
                <a:latin typeface="Perpetua" panose="02020502060401020303" pitchFamily="18" charset="0"/>
              </a:rPr>
              <a:t>SURVEYS (cont.)</a:t>
            </a:r>
          </a:p>
          <a:p>
            <a:pPr algn="ctr"/>
            <a:endParaRPr lang="en-US" sz="2400" b="1" dirty="0">
              <a:latin typeface="Perpetua" panose="02020502060401020303" pitchFamily="18" charset="0"/>
            </a:endParaRPr>
          </a:p>
          <a:p>
            <a:endParaRPr lang="en-US" sz="2300" b="1" u="sng" dirty="0" smtClean="0"/>
          </a:p>
          <a:p>
            <a:r>
              <a:rPr lang="en-US" sz="2400" b="1" u="sng" dirty="0" smtClean="0">
                <a:latin typeface="Perpetua" panose="02020502060401020303" pitchFamily="18" charset="0"/>
              </a:rPr>
              <a:t>Extended Survey</a:t>
            </a:r>
            <a:r>
              <a:rPr lang="en-US" sz="2400" u="sng" dirty="0" smtClean="0">
                <a:latin typeface="Perpetua" panose="02020502060401020303" pitchFamily="18" charset="0"/>
              </a:rPr>
              <a:t>:</a:t>
            </a:r>
            <a:r>
              <a:rPr lang="en-US" sz="2400" dirty="0" smtClean="0">
                <a:latin typeface="Perpetua" panose="02020502060401020303" pitchFamily="18" charset="0"/>
              </a:rPr>
              <a:t> The </a:t>
            </a:r>
            <a:r>
              <a:rPr lang="en-US" sz="2400" dirty="0">
                <a:latin typeface="Perpetua" panose="02020502060401020303" pitchFamily="18" charset="0"/>
              </a:rPr>
              <a:t>Extended Survey is conducted when the survey team determines more evidence is </a:t>
            </a:r>
            <a:r>
              <a:rPr lang="en-US" sz="2400" dirty="0" smtClean="0">
                <a:latin typeface="Perpetua" panose="02020502060401020303" pitchFamily="18" charset="0"/>
              </a:rPr>
              <a:t>needed </a:t>
            </a:r>
            <a:r>
              <a:rPr lang="en-US" sz="2400" dirty="0">
                <a:latin typeface="Perpetua" panose="02020502060401020303" pitchFamily="18" charset="0"/>
              </a:rPr>
              <a:t>to get to the extent of a system problem related to substandard quality of care (patient outcomes). Extend the sample such as reviewing extra records / additional home visits.  </a:t>
            </a:r>
            <a:endParaRPr lang="en-US" sz="2400" dirty="0" smtClean="0">
              <a:latin typeface="Perpetua" panose="02020502060401020303" pitchFamily="18" charset="0"/>
            </a:endParaRPr>
          </a:p>
          <a:p>
            <a:endParaRPr lang="en-US" sz="2400" dirty="0">
              <a:latin typeface="Perpetua" panose="02020502060401020303" pitchFamily="18" charset="0"/>
            </a:endParaRPr>
          </a:p>
          <a:p>
            <a:r>
              <a:rPr lang="en-US" sz="800" dirty="0">
                <a:latin typeface="Perpetua" panose="02020502060401020303" pitchFamily="18" charset="0"/>
              </a:rPr>
              <a:t>	</a:t>
            </a:r>
          </a:p>
          <a:p>
            <a:r>
              <a:rPr lang="en-US" sz="2400" b="1" u="sng" dirty="0">
                <a:latin typeface="Perpetua" panose="02020502060401020303" pitchFamily="18" charset="0"/>
              </a:rPr>
              <a:t>Abbreviated </a:t>
            </a:r>
            <a:r>
              <a:rPr lang="en-US" sz="2400" b="1" u="sng" dirty="0" smtClean="0">
                <a:latin typeface="Perpetua" panose="02020502060401020303" pitchFamily="18" charset="0"/>
              </a:rPr>
              <a:t>Survey:</a:t>
            </a:r>
            <a:r>
              <a:rPr lang="en-US" sz="2400" b="1" dirty="0" smtClean="0">
                <a:latin typeface="Perpetua" panose="02020502060401020303" pitchFamily="18" charset="0"/>
              </a:rPr>
              <a:t> </a:t>
            </a:r>
            <a:r>
              <a:rPr lang="en-US" sz="2400" dirty="0" smtClean="0">
                <a:latin typeface="Perpetua" panose="02020502060401020303" pitchFamily="18" charset="0"/>
              </a:rPr>
              <a:t>Complaint/Revisit- </a:t>
            </a:r>
            <a:r>
              <a:rPr lang="en-US" sz="2400" dirty="0">
                <a:latin typeface="Perpetua" panose="02020502060401020303" pitchFamily="18" charset="0"/>
              </a:rPr>
              <a:t>looking at only those CoP’s authorized by CMS during a revisit, deemed complaint, or Cops related to complaint allegations (focused survey). 	</a:t>
            </a:r>
            <a:endParaRPr lang="en-US" sz="2400" dirty="0" smtClean="0">
              <a:latin typeface="Perpetua" panose="02020502060401020303" pitchFamily="18" charset="0"/>
            </a:endParaRPr>
          </a:p>
          <a:p>
            <a:endParaRPr lang="en-US" sz="800" dirty="0">
              <a:latin typeface="Perpetua" panose="02020502060401020303" pitchFamily="18" charset="0"/>
            </a:endParaRPr>
          </a:p>
          <a:p>
            <a:r>
              <a:rPr lang="en-US" sz="2400" dirty="0">
                <a:latin typeface="Perpetua" panose="02020502060401020303" pitchFamily="18" charset="0"/>
              </a:rPr>
              <a:t>	</a:t>
            </a:r>
          </a:p>
        </p:txBody>
      </p:sp>
    </p:spTree>
    <p:extLst>
      <p:ext uri="{BB962C8B-B14F-4D97-AF65-F5344CB8AC3E}">
        <p14:creationId xmlns:p14="http://schemas.microsoft.com/office/powerpoint/2010/main" val="2966335895"/>
      </p:ext>
    </p:extLst>
  </p:cSld>
  <p:clrMapOvr>
    <a:masterClrMapping/>
  </p:clrMapOvr>
  <p:timing>
    <p:tnLst>
      <p:par>
        <p:cTn id="1" dur="indefinite" restart="never" nodeType="tmRoot"/>
      </p:par>
    </p:tnLst>
  </p:timing>
</p:sld>
</file>

<file path=ppt/theme/_rels/themeOverride3.xml.rels><?xml version="1.0" encoding="UTF-8" standalone="yes"?>
<Relationships xmlns="http://schemas.openxmlformats.org/package/2006/relationships"><Relationship Id="rId1" Type="http://schemas.openxmlformats.org/officeDocument/2006/relationships/image" Target="../media/image39.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39.jpeg"/></Relationships>
</file>

<file path=ppt/theme/theme1.xml><?xml version="1.0" encoding="utf-8"?>
<a:theme xmlns:a="http://schemas.openxmlformats.org/drawingml/2006/main" name="plain horizontal">
  <a:themeElements>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plain horizon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horizont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horizont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horizont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horizont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horizont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horizont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horizont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horizont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horizont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horizont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horizont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horizont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horizont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horizont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
      <a:dk1>
        <a:srgbClr val="000000"/>
      </a:dk1>
      <a:lt1>
        <a:srgbClr val="000099"/>
      </a:lt1>
      <a:dk2>
        <a:srgbClr val="3366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lormaster">
  <a:themeElements>
    <a:clrScheme name="">
      <a:dk1>
        <a:srgbClr val="000000"/>
      </a:dk1>
      <a:lt1>
        <a:srgbClr val="000099"/>
      </a:lt1>
      <a:dk2>
        <a:srgbClr val="3366CC"/>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lormaster">
  <a:themeElements>
    <a:clrScheme name="">
      <a:dk1>
        <a:srgbClr val="000000"/>
      </a:dk1>
      <a:lt1>
        <a:srgbClr val="008080"/>
      </a:lt1>
      <a:dk2>
        <a:srgbClr val="00808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lormaster">
  <a:themeElements>
    <a:clrScheme name="">
      <a:dk1>
        <a:srgbClr val="000000"/>
      </a:dk1>
      <a:lt1>
        <a:srgbClr val="008080"/>
      </a:lt1>
      <a:dk2>
        <a:srgbClr val="008080"/>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lormaster">
  <a:themeElements>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olormaster">
  <a:themeElements>
    <a:clrScheme name="">
      <a:dk1>
        <a:srgbClr val="000000"/>
      </a:dk1>
      <a:lt1>
        <a:srgbClr val="CC0066"/>
      </a:lt1>
      <a:dk2>
        <a:srgbClr val="990033"/>
      </a:dk2>
      <a:lt2>
        <a:srgbClr val="C0C0C0"/>
      </a:lt2>
      <a:accent1>
        <a:srgbClr val="993366"/>
      </a:accent1>
      <a:accent2>
        <a:srgbClr val="FF9999"/>
      </a:accent2>
      <a:accent3>
        <a:srgbClr val="E2AA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42">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0000"/>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42">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0000"/>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2">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0000"/>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2">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0000"/>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42">
    <a:dk1>
      <a:srgbClr val="0C0600"/>
    </a:dk1>
    <a:lt1>
      <a:srgbClr val="FFFFFF"/>
    </a:lt1>
    <a:dk2>
      <a:srgbClr val="03B0B9"/>
    </a:dk2>
    <a:lt2>
      <a:srgbClr val="7BDEFD"/>
    </a:lt2>
    <a:accent1>
      <a:srgbClr val="9CBCC4"/>
    </a:accent1>
    <a:accent2>
      <a:srgbClr val="DCE9EC"/>
    </a:accent2>
    <a:accent3>
      <a:srgbClr val="9AA5A8"/>
    </a:accent3>
    <a:accent4>
      <a:srgbClr val="005658"/>
    </a:accent4>
    <a:accent5>
      <a:srgbClr val="14CECE"/>
    </a:accent5>
    <a:accent6>
      <a:srgbClr val="ECF6F8"/>
    </a:accent6>
    <a:hlink>
      <a:srgbClr val="FF0000"/>
    </a:hlink>
    <a:folHlink>
      <a:srgbClr val="0051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042</Template>
  <TotalTime>5151</TotalTime>
  <Words>3596</Words>
  <Application>Microsoft Office PowerPoint</Application>
  <PresentationFormat>On-screen Show (4:3)</PresentationFormat>
  <Paragraphs>392</Paragraphs>
  <Slides>79</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79</vt:i4>
      </vt:variant>
    </vt:vector>
  </HeadingPairs>
  <TitlesOfParts>
    <vt:vector size="94" baseType="lpstr">
      <vt:lpstr>Arial</vt:lpstr>
      <vt:lpstr>Calibri</vt:lpstr>
      <vt:lpstr>Constantia</vt:lpstr>
      <vt:lpstr>Perpetua</vt:lpstr>
      <vt:lpstr>Times New Roman</vt:lpstr>
      <vt:lpstr>Wingdings</vt:lpstr>
      <vt:lpstr>plain horizontal</vt:lpstr>
      <vt:lpstr>1_colormaster</vt:lpstr>
      <vt:lpstr>2_colormaster</vt:lpstr>
      <vt:lpstr>3_colormaster</vt:lpstr>
      <vt:lpstr>4_colormaster</vt:lpstr>
      <vt:lpstr>5_colormaster</vt:lpstr>
      <vt:lpstr>6_colormaster</vt:lpstr>
      <vt:lpstr>7_colormaster</vt:lpstr>
      <vt:lpstr>8_colormaster</vt:lpstr>
      <vt:lpstr>2023 Home Care Conference</vt:lpstr>
      <vt:lpstr>Bureau Staff   Putting the Pieces Together</vt:lpstr>
      <vt:lpstr>Objectives</vt:lpstr>
      <vt:lpstr>PowerPoint Presentation</vt:lpstr>
      <vt:lpstr>PowerPoint Presentation</vt:lpstr>
      <vt:lpstr>PowerPoint Presentation</vt:lpstr>
      <vt:lpstr>Surveyor 101: Regulations</vt:lpstr>
      <vt:lpstr>PowerPoint Presentation</vt:lpstr>
      <vt:lpstr>PowerPoint Presentation</vt:lpstr>
      <vt:lpstr>PowerPoint Presentation</vt:lpstr>
      <vt:lpstr>PowerPoint Presentation</vt:lpstr>
      <vt:lpstr>PowerPoint Presentation</vt:lpstr>
      <vt:lpstr>PowerPoint Presentation</vt:lpstr>
      <vt:lpstr>What a survey looks like</vt:lpstr>
      <vt:lpstr>PowerPoint Presentation</vt:lpstr>
      <vt:lpstr>Entrance</vt:lpstr>
      <vt:lpstr>PowerPoint Presentation</vt:lpstr>
      <vt:lpstr> </vt:lpstr>
      <vt:lpstr>PowerPoint Presentation</vt:lpstr>
      <vt:lpstr>PowerPoint Presentation</vt:lpstr>
      <vt:lpstr>ITEMS NEEDED For Survey List (Page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Five Home Health Deficiencies (Missouri)</vt:lpstr>
      <vt:lpstr> G536- Top Reasons Why Deficient Review of all Current Medications</vt:lpstr>
      <vt:lpstr> G536- Top Reasons Why Deficient   Review of all Current Medications </vt:lpstr>
      <vt:lpstr>G574- example Individual Plan of Care</vt:lpstr>
      <vt:lpstr>G580- Top Reasons Why Deficient: Only as Ordered by a Physician </vt:lpstr>
      <vt:lpstr>G590- Top Reasons Why Deficient: Promptly Alert Relevant Physician of Changes </vt:lpstr>
      <vt:lpstr>G682- Top Reasons Why Deficient Infection Prevention</vt:lpstr>
      <vt:lpstr>PowerPoint Presentation</vt:lpstr>
      <vt:lpstr>PowerPoint Presentation</vt:lpstr>
      <vt:lpstr>Top Five Hospice Deficiencies (Missouri)</vt:lpstr>
      <vt:lpstr>Drug Profile L530</vt:lpstr>
      <vt:lpstr>Plan of Care L543  Top Reasons Why Deficient</vt:lpstr>
      <vt:lpstr>Content of the Plan of Care L545 </vt:lpstr>
      <vt:lpstr>Nursing Services (Hospice) L591 </vt:lpstr>
      <vt:lpstr>Physician Orders  (Clinical Records) L678 </vt:lpstr>
      <vt:lpstr>PowerPoint Presentation</vt:lpstr>
      <vt:lpstr>PowerPoint Presentation</vt:lpstr>
      <vt:lpstr>PowerPoint Presentation</vt:lpstr>
      <vt:lpstr>PowerPoint Presentation</vt:lpstr>
      <vt:lpstr>PowerPoint Presentation</vt:lpstr>
      <vt:lpstr>Immediate Jeopardy (IJ)</vt:lpstr>
      <vt:lpstr>Key Components of an IJ</vt:lpstr>
      <vt:lpstr>If the survey team Identifies an IJ at your agency</vt:lpstr>
      <vt:lpstr>PowerPoint Presentation</vt:lpstr>
      <vt:lpstr>Key Points in Appendix Q (IJ)</vt:lpstr>
      <vt:lpstr>BUREAU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www.health.mo.gov/safety/homecare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Siebert, Debi</dc:creator>
  <cp:lastModifiedBy>Fields, Mike</cp:lastModifiedBy>
  <cp:revision>197</cp:revision>
  <cp:lastPrinted>2019-04-19T21:01:31Z</cp:lastPrinted>
  <dcterms:created xsi:type="dcterms:W3CDTF">2019-04-18T15:43:19Z</dcterms:created>
  <dcterms:modified xsi:type="dcterms:W3CDTF">2023-04-25T15:17:35Z</dcterms:modified>
</cp:coreProperties>
</file>