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17"/>
  </p:notesMasterIdLst>
  <p:sldIdLst>
    <p:sldId id="256" r:id="rId2"/>
    <p:sldId id="257" r:id="rId3"/>
    <p:sldId id="258" r:id="rId4"/>
    <p:sldId id="269" r:id="rId5"/>
    <p:sldId id="268" r:id="rId6"/>
    <p:sldId id="266" r:id="rId7"/>
    <p:sldId id="261" r:id="rId8"/>
    <p:sldId id="259" r:id="rId9"/>
    <p:sldId id="260" r:id="rId10"/>
    <p:sldId id="262" r:id="rId11"/>
    <p:sldId id="265" r:id="rId12"/>
    <p:sldId id="264" r:id="rId13"/>
    <p:sldId id="267" r:id="rId14"/>
    <p:sldId id="263"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715" autoAdjust="0"/>
  </p:normalViewPr>
  <p:slideViewPr>
    <p:cSldViewPr snapToGrid="0">
      <p:cViewPr varScale="1">
        <p:scale>
          <a:sx n="80" d="100"/>
          <a:sy n="80" d="100"/>
        </p:scale>
        <p:origin x="53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BC9DD-FD35-44AF-A494-DB5234C44748}"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D35E8-FEF7-413A-85DF-BA14122DDD2B}" type="slidenum">
              <a:rPr lang="en-US" smtClean="0"/>
              <a:t>‹#›</a:t>
            </a:fld>
            <a:endParaRPr lang="en-US"/>
          </a:p>
        </p:txBody>
      </p:sp>
    </p:spTree>
    <p:extLst>
      <p:ext uri="{BB962C8B-B14F-4D97-AF65-F5344CB8AC3E}">
        <p14:creationId xmlns:p14="http://schemas.microsoft.com/office/powerpoint/2010/main" val="274719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D35E8-FEF7-413A-85DF-BA14122DDD2B}" type="slidenum">
              <a:rPr lang="en-US" smtClean="0"/>
              <a:t>2</a:t>
            </a:fld>
            <a:endParaRPr lang="en-US"/>
          </a:p>
        </p:txBody>
      </p:sp>
    </p:spTree>
    <p:extLst>
      <p:ext uri="{BB962C8B-B14F-4D97-AF65-F5344CB8AC3E}">
        <p14:creationId xmlns:p14="http://schemas.microsoft.com/office/powerpoint/2010/main" val="65026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C. </a:t>
            </a:r>
            <a:r>
              <a:rPr lang="en-US" sz="1200" b="0" i="1" kern="1200" dirty="0" err="1">
                <a:solidFill>
                  <a:schemeClr val="tx1"/>
                </a:solidFill>
                <a:effectLst/>
                <a:latin typeface="+mn-lt"/>
                <a:ea typeface="+mn-ea"/>
                <a:cs typeface="+mn-cs"/>
              </a:rPr>
              <a:t>auris</a:t>
            </a:r>
            <a:r>
              <a:rPr lang="en-US" sz="1200" b="0" i="0" kern="1200" dirty="0">
                <a:solidFill>
                  <a:schemeClr val="tx1"/>
                </a:solidFill>
                <a:effectLst/>
                <a:latin typeface="+mn-lt"/>
                <a:ea typeface="+mn-ea"/>
                <a:cs typeface="+mn-cs"/>
              </a:rPr>
              <a:t> produces biofilms, surface-adherent communities that resist antifungals and withstand desiccation. These biofilms form when </a:t>
            </a:r>
            <a:r>
              <a:rPr lang="en-US" sz="1200" b="0" i="1" kern="1200" dirty="0">
                <a:solidFill>
                  <a:schemeClr val="tx1"/>
                </a:solidFill>
                <a:effectLst/>
                <a:latin typeface="+mn-lt"/>
                <a:ea typeface="+mn-ea"/>
                <a:cs typeface="+mn-cs"/>
              </a:rPr>
              <a:t>C. </a:t>
            </a:r>
            <a:r>
              <a:rPr lang="en-US" sz="1200" b="0" i="1" kern="1200" dirty="0" err="1">
                <a:solidFill>
                  <a:schemeClr val="tx1"/>
                </a:solidFill>
                <a:effectLst/>
                <a:latin typeface="+mn-lt"/>
                <a:ea typeface="+mn-ea"/>
                <a:cs typeface="+mn-cs"/>
              </a:rPr>
              <a:t>auris</a:t>
            </a:r>
            <a:r>
              <a:rPr lang="en-US" sz="1200" b="0" i="0" kern="1200" dirty="0">
                <a:solidFill>
                  <a:schemeClr val="tx1"/>
                </a:solidFill>
                <a:effectLst/>
                <a:latin typeface="+mn-lt"/>
                <a:ea typeface="+mn-ea"/>
                <a:cs typeface="+mn-cs"/>
              </a:rPr>
              <a:t> is growing on skin or in conditions expected in the hospital environment and on implanted medical devices.</a:t>
            </a:r>
            <a:endParaRPr lang="en-US" dirty="0"/>
          </a:p>
        </p:txBody>
      </p:sp>
      <p:sp>
        <p:nvSpPr>
          <p:cNvPr id="4" name="Slide Number Placeholder 3"/>
          <p:cNvSpPr>
            <a:spLocks noGrp="1"/>
          </p:cNvSpPr>
          <p:nvPr>
            <p:ph type="sldNum" sz="quarter" idx="10"/>
          </p:nvPr>
        </p:nvSpPr>
        <p:spPr/>
        <p:txBody>
          <a:bodyPr/>
          <a:lstStyle/>
          <a:p>
            <a:fld id="{E16D35E8-FEF7-413A-85DF-BA14122DDD2B}" type="slidenum">
              <a:rPr lang="en-US" smtClean="0"/>
              <a:t>3</a:t>
            </a:fld>
            <a:endParaRPr lang="en-US"/>
          </a:p>
        </p:txBody>
      </p:sp>
    </p:spTree>
    <p:extLst>
      <p:ext uri="{BB962C8B-B14F-4D97-AF65-F5344CB8AC3E}">
        <p14:creationId xmlns:p14="http://schemas.microsoft.com/office/powerpoint/2010/main" val="138917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Robust antimicrobial </a:t>
            </a:r>
            <a:r>
              <a:rPr lang="en-US" dirty="0" err="1"/>
              <a:t>stewardship</a:t>
            </a:r>
            <a:r>
              <a:rPr lang="en-US" dirty="0"/>
              <a:t> programs at skilled nursing facilities or long-term care facilities are currently needed to optimize antibacterial and antifungal usage in a concerted effort toward C. </a:t>
            </a:r>
            <a:r>
              <a:rPr lang="en-US" dirty="0" err="1"/>
              <a:t>auris</a:t>
            </a:r>
            <a:r>
              <a:rPr lang="en-US" dirty="0"/>
              <a:t> prevention.</a:t>
            </a:r>
          </a:p>
        </p:txBody>
      </p:sp>
      <p:sp>
        <p:nvSpPr>
          <p:cNvPr id="4" name="Slide Number Placeholder 3"/>
          <p:cNvSpPr>
            <a:spLocks noGrp="1"/>
          </p:cNvSpPr>
          <p:nvPr>
            <p:ph type="sldNum" sz="quarter" idx="10"/>
          </p:nvPr>
        </p:nvSpPr>
        <p:spPr/>
        <p:txBody>
          <a:bodyPr/>
          <a:lstStyle/>
          <a:p>
            <a:fld id="{E16D35E8-FEF7-413A-85DF-BA14122DDD2B}" type="slidenum">
              <a:rPr lang="en-US" smtClean="0"/>
              <a:t>8</a:t>
            </a:fld>
            <a:endParaRPr lang="en-US"/>
          </a:p>
        </p:txBody>
      </p:sp>
    </p:spTree>
    <p:extLst>
      <p:ext uri="{BB962C8B-B14F-4D97-AF65-F5344CB8AC3E}">
        <p14:creationId xmlns:p14="http://schemas.microsoft.com/office/powerpoint/2010/main" val="286772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typically occurs via a composite swab from bilateral axillae and groin sites and may be targeted at skilled nursing facility residents at time of admission or as a part of an outbreak response (e.g., testing close contacts or testing an entire ward or facility)</a:t>
            </a:r>
          </a:p>
        </p:txBody>
      </p:sp>
      <p:sp>
        <p:nvSpPr>
          <p:cNvPr id="4" name="Slide Number Placeholder 3"/>
          <p:cNvSpPr>
            <a:spLocks noGrp="1"/>
          </p:cNvSpPr>
          <p:nvPr>
            <p:ph type="sldNum" sz="quarter" idx="10"/>
          </p:nvPr>
        </p:nvSpPr>
        <p:spPr/>
        <p:txBody>
          <a:bodyPr/>
          <a:lstStyle/>
          <a:p>
            <a:fld id="{E16D35E8-FEF7-413A-85DF-BA14122DDD2B}" type="slidenum">
              <a:rPr lang="en-US" smtClean="0"/>
              <a:t>10</a:t>
            </a:fld>
            <a:endParaRPr lang="en-US"/>
          </a:p>
        </p:txBody>
      </p:sp>
    </p:spTree>
    <p:extLst>
      <p:ext uri="{BB962C8B-B14F-4D97-AF65-F5344CB8AC3E}">
        <p14:creationId xmlns:p14="http://schemas.microsoft.com/office/powerpoint/2010/main" val="211722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Differential media, which include </a:t>
            </a:r>
            <a:r>
              <a:rPr lang="en-US" dirty="0" err="1"/>
              <a:t>CHROMagar</a:t>
            </a:r>
            <a:r>
              <a:rPr lang="en-US" dirty="0"/>
              <a:t> Candida Plus and </a:t>
            </a:r>
            <a:r>
              <a:rPr lang="en-US" dirty="0" err="1"/>
              <a:t>CandiSelect</a:t>
            </a:r>
            <a:r>
              <a:rPr lang="en-US" dirty="0"/>
              <a:t>, allow for the growth of multiple fungal species with distinctive colony coloration. C. </a:t>
            </a:r>
            <a:r>
              <a:rPr lang="en-US" dirty="0" err="1"/>
              <a:t>auris</a:t>
            </a:r>
            <a:r>
              <a:rPr lang="en-US" dirty="0"/>
              <a:t> grows as white to cream colonies on </a:t>
            </a:r>
            <a:r>
              <a:rPr lang="en-US" dirty="0" err="1"/>
              <a:t>CHROMagar</a:t>
            </a:r>
            <a:r>
              <a:rPr lang="en-US" dirty="0"/>
              <a:t> Candida Plus </a:t>
            </a:r>
            <a:r>
              <a:rPr lang="en-US" dirty="0" err="1"/>
              <a:t>supplemented</a:t>
            </a:r>
            <a:r>
              <a:rPr lang="en-US" dirty="0"/>
              <a:t> with Pal’s medium.69 Selective media, such as Selective </a:t>
            </a:r>
            <a:r>
              <a:rPr lang="en-US" dirty="0" err="1"/>
              <a:t>Auris</a:t>
            </a:r>
            <a:r>
              <a:rPr lang="en-US" dirty="0"/>
              <a:t> Medium, are able to </a:t>
            </a:r>
            <a:r>
              <a:rPr lang="en-US" dirty="0" err="1"/>
              <a:t>preferentially</a:t>
            </a:r>
            <a:r>
              <a:rPr lang="en-US" dirty="0"/>
              <a:t> grow C. </a:t>
            </a:r>
            <a:r>
              <a:rPr lang="en-US" dirty="0" err="1"/>
              <a:t>auris</a:t>
            </a:r>
            <a:r>
              <a:rPr lang="en-US" dirty="0"/>
              <a:t> over other Candida species, with sensitivities and specificities reported to be 100%</a:t>
            </a:r>
          </a:p>
        </p:txBody>
      </p:sp>
      <p:sp>
        <p:nvSpPr>
          <p:cNvPr id="4" name="Slide Number Placeholder 3"/>
          <p:cNvSpPr>
            <a:spLocks noGrp="1"/>
          </p:cNvSpPr>
          <p:nvPr>
            <p:ph type="sldNum" sz="quarter" idx="10"/>
          </p:nvPr>
        </p:nvSpPr>
        <p:spPr/>
        <p:txBody>
          <a:bodyPr/>
          <a:lstStyle/>
          <a:p>
            <a:fld id="{E16D35E8-FEF7-413A-85DF-BA14122DDD2B}" type="slidenum">
              <a:rPr lang="en-US" smtClean="0"/>
              <a:t>12</a:t>
            </a:fld>
            <a:endParaRPr lang="en-US"/>
          </a:p>
        </p:txBody>
      </p:sp>
    </p:spTree>
    <p:extLst>
      <p:ext uri="{BB962C8B-B14F-4D97-AF65-F5344CB8AC3E}">
        <p14:creationId xmlns:p14="http://schemas.microsoft.com/office/powerpoint/2010/main" val="332055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Data are lacking about the most appropriate therapy for pan-resistant strains. Combination antifungal treatment yielded promising results in laboratory testing but has not been evaluated in clinical settings. Investigational drugs have been tried against </a:t>
            </a:r>
            <a:r>
              <a:rPr lang="en-US" sz="1200" b="0" i="1" kern="1200" dirty="0">
                <a:solidFill>
                  <a:schemeClr val="tx1"/>
                </a:solidFill>
                <a:effectLst/>
                <a:latin typeface="+mn-lt"/>
                <a:ea typeface="+mn-ea"/>
                <a:cs typeface="+mn-cs"/>
              </a:rPr>
              <a:t>C. </a:t>
            </a:r>
            <a:r>
              <a:rPr lang="en-US" sz="1200" b="0" i="1" kern="1200" dirty="0" err="1">
                <a:solidFill>
                  <a:schemeClr val="tx1"/>
                </a:solidFill>
                <a:effectLst/>
                <a:latin typeface="+mn-lt"/>
                <a:ea typeface="+mn-ea"/>
                <a:cs typeface="+mn-cs"/>
              </a:rPr>
              <a:t>auris</a:t>
            </a:r>
            <a:r>
              <a:rPr lang="en-US" sz="1200" b="0" i="0" kern="1200" dirty="0">
                <a:solidFill>
                  <a:schemeClr val="tx1"/>
                </a:solidFill>
                <a:effectLst/>
                <a:latin typeface="+mn-lt"/>
                <a:ea typeface="+mn-ea"/>
                <a:cs typeface="+mn-cs"/>
              </a:rPr>
              <a:t> and may be considered for patients with </a:t>
            </a:r>
            <a:r>
              <a:rPr lang="en-US" sz="1200" b="0" i="0" kern="1200" dirty="0" err="1">
                <a:solidFill>
                  <a:schemeClr val="tx1"/>
                </a:solidFill>
                <a:effectLst/>
                <a:latin typeface="+mn-lt"/>
                <a:ea typeface="+mn-ea"/>
                <a:cs typeface="+mn-cs"/>
              </a:rPr>
              <a:t>echinocandin</a:t>
            </a:r>
            <a:r>
              <a:rPr lang="en-US" sz="1200" b="0" i="0" kern="1200" dirty="0">
                <a:solidFill>
                  <a:schemeClr val="tx1"/>
                </a:solidFill>
                <a:effectLst/>
                <a:latin typeface="+mn-lt"/>
                <a:ea typeface="+mn-ea"/>
                <a:cs typeface="+mn-cs"/>
              </a:rPr>
              <a:t>-resistant isolates. </a:t>
            </a:r>
            <a:endParaRPr lang="en-US" dirty="0"/>
          </a:p>
        </p:txBody>
      </p:sp>
      <p:sp>
        <p:nvSpPr>
          <p:cNvPr id="4" name="Slide Number Placeholder 3"/>
          <p:cNvSpPr>
            <a:spLocks noGrp="1"/>
          </p:cNvSpPr>
          <p:nvPr>
            <p:ph type="sldNum" sz="quarter" idx="10"/>
          </p:nvPr>
        </p:nvSpPr>
        <p:spPr/>
        <p:txBody>
          <a:bodyPr/>
          <a:lstStyle/>
          <a:p>
            <a:fld id="{E16D35E8-FEF7-413A-85DF-BA14122DDD2B}" type="slidenum">
              <a:rPr lang="en-US" smtClean="0"/>
              <a:t>13</a:t>
            </a:fld>
            <a:endParaRPr lang="en-US"/>
          </a:p>
        </p:txBody>
      </p:sp>
    </p:spTree>
    <p:extLst>
      <p:ext uri="{BB962C8B-B14F-4D97-AF65-F5344CB8AC3E}">
        <p14:creationId xmlns:p14="http://schemas.microsoft.com/office/powerpoint/2010/main" val="78400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Alcohol and chlorine-based disinfectants are effective in clearing </a:t>
            </a:r>
            <a:r>
              <a:rPr lang="en-US" sz="1200" b="0" i="1" kern="1200" dirty="0">
                <a:solidFill>
                  <a:schemeClr val="tx1"/>
                </a:solidFill>
                <a:effectLst/>
                <a:latin typeface="+mn-lt"/>
                <a:ea typeface="+mn-ea"/>
                <a:cs typeface="+mn-cs"/>
              </a:rPr>
              <a:t>C. </a:t>
            </a:r>
            <a:r>
              <a:rPr lang="en-US" sz="1200" b="0" i="1" kern="1200" dirty="0" err="1">
                <a:solidFill>
                  <a:schemeClr val="tx1"/>
                </a:solidFill>
                <a:effectLst/>
                <a:latin typeface="+mn-lt"/>
                <a:ea typeface="+mn-ea"/>
                <a:cs typeface="+mn-cs"/>
              </a:rPr>
              <a:t>auris</a:t>
            </a:r>
            <a:r>
              <a:rPr lang="en-US" sz="1200" b="0" i="0" kern="1200" dirty="0">
                <a:solidFill>
                  <a:schemeClr val="tx1"/>
                </a:solidFill>
                <a:effectLst/>
                <a:latin typeface="+mn-lt"/>
                <a:ea typeface="+mn-ea"/>
                <a:cs typeface="+mn-cs"/>
              </a:rPr>
              <a:t> provided the recommended duration of contact is </a:t>
            </a:r>
            <a:r>
              <a:rPr lang="en-US" sz="1200" b="0" i="0" kern="1200" dirty="0" err="1">
                <a:solidFill>
                  <a:schemeClr val="tx1"/>
                </a:solidFill>
                <a:effectLst/>
                <a:latin typeface="+mn-lt"/>
                <a:ea typeface="+mn-ea"/>
                <a:cs typeface="+mn-cs"/>
              </a:rPr>
              <a:t>allowed.</a:t>
            </a:r>
            <a:r>
              <a:rPr lang="en-US" dirty="0" err="1"/>
              <a:t>Products</a:t>
            </a:r>
            <a:r>
              <a:rPr lang="en-US" dirty="0"/>
              <a:t> with activity against C. </a:t>
            </a:r>
            <a:r>
              <a:rPr lang="en-US" dirty="0" err="1"/>
              <a:t>auris</a:t>
            </a:r>
            <a:r>
              <a:rPr lang="en-US" dirty="0"/>
              <a:t> are registered with the United States Environmental Protection Agency (EPA) (‘List P’; see Table 1).58 This list should be consulted when establishing local guidelines on selection of antimicrobial products and applying the product for the correct contact time. Infection control recommendations for residents in shared rooms include maintaining a minimum of three feet of separation, use of privacy curtains and high-quality environmental cleaning.</a:t>
            </a:r>
          </a:p>
        </p:txBody>
      </p:sp>
      <p:sp>
        <p:nvSpPr>
          <p:cNvPr id="4" name="Slide Number Placeholder 3"/>
          <p:cNvSpPr>
            <a:spLocks noGrp="1"/>
          </p:cNvSpPr>
          <p:nvPr>
            <p:ph type="sldNum" sz="quarter" idx="10"/>
          </p:nvPr>
        </p:nvSpPr>
        <p:spPr/>
        <p:txBody>
          <a:bodyPr/>
          <a:lstStyle/>
          <a:p>
            <a:fld id="{E16D35E8-FEF7-413A-85DF-BA14122DDD2B}" type="slidenum">
              <a:rPr lang="en-US" smtClean="0"/>
              <a:t>14</a:t>
            </a:fld>
            <a:endParaRPr lang="en-US"/>
          </a:p>
        </p:txBody>
      </p:sp>
    </p:spTree>
    <p:extLst>
      <p:ext uri="{BB962C8B-B14F-4D97-AF65-F5344CB8AC3E}">
        <p14:creationId xmlns:p14="http://schemas.microsoft.com/office/powerpoint/2010/main" val="1109099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0DDA20B-A0E3-442A-9BB0-70EBD1DEAF40}" type="datetimeFigureOut">
              <a:rPr lang="en-US" smtClean="0"/>
              <a:t>12/21/2023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153621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DA20B-A0E3-442A-9BB0-70EBD1DEAF40}"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295713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DA20B-A0E3-442A-9BB0-70EBD1DEAF40}"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472132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DA20B-A0E3-442A-9BB0-70EBD1DEAF40}"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CD86-1CE8-4992-AE6A-E05D1D0B16C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3131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DA20B-A0E3-442A-9BB0-70EBD1DEAF40}"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35158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0DDA20B-A0E3-442A-9BB0-70EBD1DEAF40}" type="datetimeFigureOut">
              <a:rPr lang="en-US" smtClean="0"/>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333502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0DDA20B-A0E3-442A-9BB0-70EBD1DEAF40}" type="datetimeFigureOut">
              <a:rPr lang="en-US" smtClean="0"/>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68921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DA20B-A0E3-442A-9BB0-70EBD1DEAF40}"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2318977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DA20B-A0E3-442A-9BB0-70EBD1DEAF40}"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158653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DA20B-A0E3-442A-9BB0-70EBD1DEAF40}"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69956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DDA20B-A0E3-442A-9BB0-70EBD1DEAF40}"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112195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DDA20B-A0E3-442A-9BB0-70EBD1DEAF40}"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365125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DDA20B-A0E3-442A-9BB0-70EBD1DEAF40}" type="datetimeFigureOut">
              <a:rPr lang="en-US" smtClean="0"/>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5227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DDA20B-A0E3-442A-9BB0-70EBD1DEAF40}" type="datetimeFigureOut">
              <a:rPr lang="en-US" smtClean="0"/>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202950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DA20B-A0E3-442A-9BB0-70EBD1DEAF40}" type="datetimeFigureOut">
              <a:rPr lang="en-US" smtClean="0"/>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48946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DA20B-A0E3-442A-9BB0-70EBD1DEAF40}"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356955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DA20B-A0E3-442A-9BB0-70EBD1DEAF40}"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CD86-1CE8-4992-AE6A-E05D1D0B16CC}" type="slidenum">
              <a:rPr lang="en-US" smtClean="0"/>
              <a:t>‹#›</a:t>
            </a:fld>
            <a:endParaRPr lang="en-US"/>
          </a:p>
        </p:txBody>
      </p:sp>
    </p:spTree>
    <p:extLst>
      <p:ext uri="{BB962C8B-B14F-4D97-AF65-F5344CB8AC3E}">
        <p14:creationId xmlns:p14="http://schemas.microsoft.com/office/powerpoint/2010/main" val="193737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DDA20B-A0E3-442A-9BB0-70EBD1DEAF40}" type="datetimeFigureOut">
              <a:rPr lang="en-US" smtClean="0"/>
              <a:t>12/21/2023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2E7CD86-1CE8-4992-AE6A-E05D1D0B16CC}" type="slidenum">
              <a:rPr lang="en-US" smtClean="0"/>
              <a:t>‹#›</a:t>
            </a:fld>
            <a:endParaRPr lang="en-US"/>
          </a:p>
        </p:txBody>
      </p:sp>
    </p:spTree>
    <p:extLst>
      <p:ext uri="{BB962C8B-B14F-4D97-AF65-F5344CB8AC3E}">
        <p14:creationId xmlns:p14="http://schemas.microsoft.com/office/powerpoint/2010/main" val="1513761119"/>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3390/jof6030185"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1870219"/>
          </a:xfrm>
        </p:spPr>
        <p:txBody>
          <a:bodyPr>
            <a:normAutofit/>
          </a:bodyPr>
          <a:lstStyle/>
          <a:p>
            <a:r>
              <a:rPr lang="en-US" sz="5400" dirty="0"/>
              <a:t>Epidemiology of </a:t>
            </a:r>
            <a:r>
              <a:rPr lang="en-US" sz="5400" i="1" dirty="0"/>
              <a:t>Candida </a:t>
            </a:r>
            <a:r>
              <a:rPr lang="en-US" sz="5400" i="1" dirty="0" err="1"/>
              <a:t>Auris</a:t>
            </a:r>
            <a:endParaRPr lang="en-US" sz="5400" i="1" dirty="0"/>
          </a:p>
        </p:txBody>
      </p:sp>
      <p:sp>
        <p:nvSpPr>
          <p:cNvPr id="3" name="Subtitle 2"/>
          <p:cNvSpPr>
            <a:spLocks noGrp="1"/>
          </p:cNvSpPr>
          <p:nvPr>
            <p:ph type="subTitle" idx="1"/>
          </p:nvPr>
        </p:nvSpPr>
        <p:spPr/>
        <p:txBody>
          <a:bodyPr>
            <a:normAutofit fontScale="77500" lnSpcReduction="20000"/>
          </a:bodyPr>
          <a:lstStyle/>
          <a:p>
            <a:r>
              <a:rPr lang="en-US" sz="2800" i="1" dirty="0"/>
              <a:t>George </a:t>
            </a:r>
            <a:r>
              <a:rPr lang="en-US" sz="2800" i="1" dirty="0" err="1"/>
              <a:t>Turabelidze</a:t>
            </a:r>
            <a:r>
              <a:rPr lang="en-US" sz="2800" i="1" dirty="0"/>
              <a:t> MD, PhD</a:t>
            </a:r>
          </a:p>
          <a:p>
            <a:r>
              <a:rPr lang="en-US" sz="2400" dirty="0"/>
              <a:t>State Epidemiologist</a:t>
            </a:r>
          </a:p>
          <a:p>
            <a:r>
              <a:rPr lang="en-US" sz="2300" dirty="0"/>
              <a:t>Missouri DHSS</a:t>
            </a:r>
          </a:p>
          <a:p>
            <a:r>
              <a:rPr lang="en-US" dirty="0"/>
              <a:t>December 20, 2023</a:t>
            </a:r>
          </a:p>
        </p:txBody>
      </p:sp>
    </p:spTree>
    <p:extLst>
      <p:ext uri="{BB962C8B-B14F-4D97-AF65-F5344CB8AC3E}">
        <p14:creationId xmlns:p14="http://schemas.microsoft.com/office/powerpoint/2010/main" val="423695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720552" cy="1431636"/>
          </a:xfrm>
        </p:spPr>
        <p:txBody>
          <a:bodyPr/>
          <a:lstStyle/>
          <a:p>
            <a:r>
              <a:rPr lang="en-US" dirty="0"/>
              <a:t>Transmission</a:t>
            </a:r>
          </a:p>
        </p:txBody>
      </p:sp>
      <p:sp>
        <p:nvSpPr>
          <p:cNvPr id="3" name="Content Placeholder 2"/>
          <p:cNvSpPr>
            <a:spLocks noGrp="1"/>
          </p:cNvSpPr>
          <p:nvPr>
            <p:ph idx="1"/>
          </p:nvPr>
        </p:nvSpPr>
        <p:spPr>
          <a:xfrm>
            <a:off x="1141413" y="1191490"/>
            <a:ext cx="9905998" cy="5425620"/>
          </a:xfrm>
        </p:spPr>
        <p:txBody>
          <a:bodyPr>
            <a:normAutofit lnSpcReduction="10000"/>
          </a:bodyPr>
          <a:lstStyle/>
          <a:p>
            <a:r>
              <a:rPr lang="en-US" dirty="0"/>
              <a:t>For every known resident identified through clinical culture testing, there could be several more unknown </a:t>
            </a:r>
            <a:r>
              <a:rPr lang="en-US" i="1" dirty="0"/>
              <a:t>C. auris-colonized </a:t>
            </a:r>
            <a:r>
              <a:rPr lang="en-US" dirty="0"/>
              <a:t>residents.</a:t>
            </a:r>
          </a:p>
          <a:p>
            <a:r>
              <a:rPr lang="en-US" dirty="0"/>
              <a:t>Recent outbreaks in healthcare facilities linked to persons colonized with </a:t>
            </a:r>
            <a:r>
              <a:rPr lang="en-US" i="1" dirty="0"/>
              <a:t>C. auris </a:t>
            </a:r>
            <a:r>
              <a:rPr lang="en-US" dirty="0"/>
              <a:t>who remained asymptomatic or contaminated reusable equipment (temperature probes). </a:t>
            </a:r>
          </a:p>
          <a:p>
            <a:r>
              <a:rPr lang="en-US" dirty="0"/>
              <a:t>In Chicago SNF, point prevalence survey of ventilator unit after one resident was identified as </a:t>
            </a:r>
            <a:r>
              <a:rPr lang="en-US" i="1" dirty="0"/>
              <a:t>C. </a:t>
            </a:r>
            <a:r>
              <a:rPr lang="en-US" i="1" dirty="0" err="1"/>
              <a:t>auris</a:t>
            </a:r>
            <a:r>
              <a:rPr lang="en-US" i="1" dirty="0"/>
              <a:t> </a:t>
            </a:r>
            <a:r>
              <a:rPr lang="en-US" dirty="0"/>
              <a:t>colonized found an additional 28 residents </a:t>
            </a:r>
            <a:r>
              <a:rPr lang="en-US" sz="2200" dirty="0"/>
              <a:t>positive for </a:t>
            </a:r>
            <a:r>
              <a:rPr lang="en-US" sz="2200" i="1" dirty="0"/>
              <a:t>C. </a:t>
            </a:r>
            <a:r>
              <a:rPr lang="en-US" sz="2200" i="1" dirty="0" err="1"/>
              <a:t>auris</a:t>
            </a:r>
            <a:r>
              <a:rPr lang="en-US" dirty="0"/>
              <a:t>. </a:t>
            </a:r>
            <a:r>
              <a:rPr lang="en-US" sz="1700" i="1" dirty="0" err="1"/>
              <a:t>Pacilli</a:t>
            </a:r>
            <a:r>
              <a:rPr lang="en-US" sz="1700" i="1" dirty="0"/>
              <a:t> M et al, 2021</a:t>
            </a:r>
          </a:p>
          <a:p>
            <a:r>
              <a:rPr lang="en-US" dirty="0"/>
              <a:t>There is no consensus on decolonization protocol at this time.</a:t>
            </a:r>
          </a:p>
          <a:p>
            <a:r>
              <a:rPr lang="en-US" dirty="0"/>
              <a:t>In general, </a:t>
            </a:r>
            <a:r>
              <a:rPr lang="en-US" i="1" dirty="0"/>
              <a:t>C. </a:t>
            </a:r>
            <a:r>
              <a:rPr lang="en-US" i="1" dirty="0" err="1"/>
              <a:t>auris</a:t>
            </a:r>
            <a:r>
              <a:rPr lang="en-US" dirty="0"/>
              <a:t> is not a threat to healthy people. Healthy people without risk factors, including HCWs and family members, have a low risk for getting infected with </a:t>
            </a:r>
            <a:r>
              <a:rPr lang="en-US" i="1" dirty="0"/>
              <a:t>C. </a:t>
            </a:r>
            <a:r>
              <a:rPr lang="en-US" i="1" dirty="0" err="1"/>
              <a:t>auris</a:t>
            </a:r>
            <a:r>
              <a:rPr lang="en-US" dirty="0"/>
              <a:t>.</a:t>
            </a:r>
          </a:p>
        </p:txBody>
      </p:sp>
    </p:spTree>
    <p:extLst>
      <p:ext uri="{BB962C8B-B14F-4D97-AF65-F5344CB8AC3E}">
        <p14:creationId xmlns:p14="http://schemas.microsoft.com/office/powerpoint/2010/main" val="208481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4655"/>
            <a:ext cx="9905999" cy="2032433"/>
          </a:xfrm>
        </p:spPr>
        <p:txBody>
          <a:bodyPr/>
          <a:lstStyle/>
          <a:p>
            <a:r>
              <a:rPr lang="en-US" dirty="0"/>
              <a:t>Clinical symptoms</a:t>
            </a:r>
          </a:p>
        </p:txBody>
      </p:sp>
      <p:sp>
        <p:nvSpPr>
          <p:cNvPr id="3" name="Content Placeholder 2"/>
          <p:cNvSpPr>
            <a:spLocks noGrp="1"/>
          </p:cNvSpPr>
          <p:nvPr>
            <p:ph idx="1"/>
          </p:nvPr>
        </p:nvSpPr>
        <p:spPr>
          <a:xfrm>
            <a:off x="1141412" y="1848465"/>
            <a:ext cx="9905999" cy="4729315"/>
          </a:xfrm>
        </p:spPr>
        <p:txBody>
          <a:bodyPr>
            <a:normAutofit/>
          </a:bodyPr>
          <a:lstStyle/>
          <a:p>
            <a:r>
              <a:rPr lang="en-US" dirty="0"/>
              <a:t>There is no distinctive feature of </a:t>
            </a:r>
            <a:r>
              <a:rPr lang="en-US" i="1" dirty="0"/>
              <a:t>C. </a:t>
            </a:r>
            <a:r>
              <a:rPr lang="en-US" i="1" dirty="0" err="1"/>
              <a:t>auris</a:t>
            </a:r>
            <a:r>
              <a:rPr lang="en-US" i="1" dirty="0"/>
              <a:t> </a:t>
            </a:r>
            <a:r>
              <a:rPr lang="en-US" dirty="0"/>
              <a:t>infection: clinical signs can vary based on the affected organ system(s) and/or device(s). </a:t>
            </a:r>
          </a:p>
          <a:p>
            <a:r>
              <a:rPr lang="en-US" dirty="0"/>
              <a:t>Bloodstream infections, </a:t>
            </a:r>
            <a:r>
              <a:rPr lang="en-US" dirty="0" err="1"/>
              <a:t>otomastoiditis</a:t>
            </a:r>
            <a:r>
              <a:rPr lang="en-US" dirty="0"/>
              <a:t>, skin and wound infections, device and catheter infections, UTIs, and CNS infections.</a:t>
            </a:r>
          </a:p>
          <a:p>
            <a:r>
              <a:rPr lang="en-US" dirty="0"/>
              <a:t>Symptomatic disease can manifest with or without constitutional symptoms.</a:t>
            </a:r>
          </a:p>
          <a:p>
            <a:r>
              <a:rPr lang="en-US" dirty="0"/>
              <a:t>Both recurrent and persistent </a:t>
            </a:r>
            <a:r>
              <a:rPr lang="en-US" i="1" dirty="0"/>
              <a:t>C. </a:t>
            </a:r>
            <a:r>
              <a:rPr lang="en-US" i="1" dirty="0" err="1"/>
              <a:t>auris</a:t>
            </a:r>
            <a:r>
              <a:rPr lang="en-US" dirty="0"/>
              <a:t> bloodstream infections have been documented.</a:t>
            </a:r>
          </a:p>
        </p:txBody>
      </p:sp>
    </p:spTree>
    <p:extLst>
      <p:ext uri="{BB962C8B-B14F-4D97-AF65-F5344CB8AC3E}">
        <p14:creationId xmlns:p14="http://schemas.microsoft.com/office/powerpoint/2010/main" val="52256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7528"/>
          </a:xfrm>
        </p:spPr>
        <p:txBody>
          <a:bodyPr>
            <a:normAutofit/>
          </a:bodyPr>
          <a:lstStyle/>
          <a:p>
            <a:r>
              <a:rPr lang="en-US" dirty="0"/>
              <a:t>Diagnosis</a:t>
            </a:r>
          </a:p>
        </p:txBody>
      </p:sp>
      <p:sp>
        <p:nvSpPr>
          <p:cNvPr id="3" name="Content Placeholder 2"/>
          <p:cNvSpPr>
            <a:spLocks noGrp="1"/>
          </p:cNvSpPr>
          <p:nvPr>
            <p:ph idx="1"/>
          </p:nvPr>
        </p:nvSpPr>
        <p:spPr>
          <a:xfrm>
            <a:off x="838200" y="1258529"/>
            <a:ext cx="10515600" cy="5260258"/>
          </a:xfrm>
        </p:spPr>
        <p:txBody>
          <a:bodyPr>
            <a:normAutofit/>
          </a:bodyPr>
          <a:lstStyle/>
          <a:p>
            <a:r>
              <a:rPr lang="en-US" sz="2400" dirty="0"/>
              <a:t>Use of traditional phenotypic methods for yeast identification can lead to misidentification of </a:t>
            </a:r>
            <a:r>
              <a:rPr lang="en-US" sz="2400" i="1" dirty="0"/>
              <a:t>C. auris. </a:t>
            </a:r>
            <a:r>
              <a:rPr lang="en-US" sz="1600" dirty="0"/>
              <a:t>(VITEK-2 YST, API 20C, BD Phoenix yeast identification system, and </a:t>
            </a:r>
            <a:r>
              <a:rPr lang="en-US" sz="1600" dirty="0" err="1"/>
              <a:t>Microscan</a:t>
            </a:r>
            <a:r>
              <a:rPr lang="en-US" sz="1600" dirty="0"/>
              <a:t>) </a:t>
            </a:r>
            <a:endParaRPr lang="en-US" sz="1600" i="1" dirty="0"/>
          </a:p>
          <a:p>
            <a:r>
              <a:rPr lang="en-US" dirty="0"/>
              <a:t>C. </a:t>
            </a:r>
            <a:r>
              <a:rPr lang="en-US" dirty="0" err="1"/>
              <a:t>auris</a:t>
            </a:r>
            <a:r>
              <a:rPr lang="en-US" dirty="0"/>
              <a:t> may be mistakenly identified as other yeast species including other </a:t>
            </a:r>
            <a:r>
              <a:rPr lang="en-US" i="1" dirty="0"/>
              <a:t>Candida</a:t>
            </a:r>
            <a:r>
              <a:rPr lang="en-US" dirty="0"/>
              <a:t> species, Saccharomyces, and </a:t>
            </a:r>
            <a:r>
              <a:rPr lang="en-US" dirty="0" err="1"/>
              <a:t>Rhodotorula</a:t>
            </a:r>
            <a:r>
              <a:rPr lang="en-US" dirty="0"/>
              <a:t> </a:t>
            </a:r>
            <a:r>
              <a:rPr lang="en-US" sz="2000" dirty="0"/>
              <a:t>(5/7 initial US cases identified as </a:t>
            </a:r>
            <a:r>
              <a:rPr lang="en-US" sz="2000" i="1" dirty="0"/>
              <a:t>C. </a:t>
            </a:r>
            <a:r>
              <a:rPr lang="en-US" sz="2000" i="1" dirty="0" err="1"/>
              <a:t>haemulonii</a:t>
            </a:r>
            <a:r>
              <a:rPr lang="en-US" sz="2000" i="1" dirty="0"/>
              <a:t>)</a:t>
            </a:r>
          </a:p>
          <a:p>
            <a:r>
              <a:rPr lang="en-US" sz="2400" dirty="0"/>
              <a:t>MALDI-TOF </a:t>
            </a:r>
            <a:r>
              <a:rPr lang="en-US" sz="1800" dirty="0"/>
              <a:t>(matrix-assisted laser desorption/ionization time of flight) </a:t>
            </a:r>
            <a:r>
              <a:rPr lang="en-US" sz="2400" dirty="0"/>
              <a:t>and real time PCR have sensitivities and specificities nearly 100% for </a:t>
            </a:r>
            <a:r>
              <a:rPr lang="en-US" sz="2400" i="1" dirty="0"/>
              <a:t>C. </a:t>
            </a:r>
            <a:r>
              <a:rPr lang="en-US" sz="2400" i="1" dirty="0" err="1"/>
              <a:t>auris</a:t>
            </a:r>
            <a:endParaRPr lang="en-US" sz="2400" i="1" dirty="0"/>
          </a:p>
          <a:p>
            <a:r>
              <a:rPr lang="en-US" sz="2400" dirty="0"/>
              <a:t>Differential and selective growth media can be used in resource-limited settings before sending specimen to reference laboratory for confirmation</a:t>
            </a:r>
          </a:p>
        </p:txBody>
      </p:sp>
    </p:spTree>
    <p:extLst>
      <p:ext uri="{BB962C8B-B14F-4D97-AF65-F5344CB8AC3E}">
        <p14:creationId xmlns:p14="http://schemas.microsoft.com/office/powerpoint/2010/main" val="2473962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230909"/>
            <a:ext cx="9828212" cy="1394691"/>
          </a:xfrm>
        </p:spPr>
        <p:txBody>
          <a:bodyPr/>
          <a:lstStyle/>
          <a:p>
            <a:r>
              <a:rPr lang="en-US" dirty="0"/>
              <a:t>Treatment</a:t>
            </a:r>
          </a:p>
        </p:txBody>
      </p:sp>
      <p:sp>
        <p:nvSpPr>
          <p:cNvPr id="3" name="Content Placeholder 2"/>
          <p:cNvSpPr>
            <a:spLocks noGrp="1"/>
          </p:cNvSpPr>
          <p:nvPr>
            <p:ph idx="1"/>
          </p:nvPr>
        </p:nvSpPr>
        <p:spPr>
          <a:xfrm>
            <a:off x="1219199" y="1302327"/>
            <a:ext cx="9828212" cy="4867564"/>
          </a:xfrm>
        </p:spPr>
        <p:txBody>
          <a:bodyPr>
            <a:normAutofit fontScale="92500"/>
          </a:bodyPr>
          <a:lstStyle/>
          <a:p>
            <a:r>
              <a:rPr lang="en-US" dirty="0"/>
              <a:t>CDC does not recommend treatment of </a:t>
            </a:r>
            <a:r>
              <a:rPr lang="en-US" i="1" dirty="0"/>
              <a:t>C. </a:t>
            </a:r>
            <a:r>
              <a:rPr lang="en-US" i="1" dirty="0" err="1"/>
              <a:t>auris</a:t>
            </a:r>
            <a:r>
              <a:rPr lang="en-US" i="1" dirty="0"/>
              <a:t> </a:t>
            </a:r>
            <a:r>
              <a:rPr lang="en-US" dirty="0"/>
              <a:t>identified from noninvasive sites (respiratory tract, urine, skin colonization) when there is no evidence of infection</a:t>
            </a:r>
          </a:p>
          <a:p>
            <a:r>
              <a:rPr lang="en-US" dirty="0"/>
              <a:t>Treatment is generally only indicated if clinical disease is present</a:t>
            </a:r>
          </a:p>
          <a:p>
            <a:r>
              <a:rPr lang="en-US" b="1" dirty="0"/>
              <a:t>Invasive infections can develop at any point after patients become colonized</a:t>
            </a:r>
          </a:p>
          <a:p>
            <a:r>
              <a:rPr lang="en-US" dirty="0" err="1"/>
              <a:t>Echinocandins</a:t>
            </a:r>
            <a:r>
              <a:rPr lang="en-US" dirty="0"/>
              <a:t> (</a:t>
            </a:r>
            <a:r>
              <a:rPr lang="en-US" dirty="0" err="1"/>
              <a:t>micafungin</a:t>
            </a:r>
            <a:r>
              <a:rPr lang="en-US" dirty="0"/>
              <a:t>, </a:t>
            </a:r>
            <a:r>
              <a:rPr lang="en-US" dirty="0" err="1"/>
              <a:t>caspofungin</a:t>
            </a:r>
            <a:r>
              <a:rPr lang="en-US" dirty="0"/>
              <a:t>, or </a:t>
            </a:r>
            <a:r>
              <a:rPr lang="en-US" dirty="0" err="1"/>
              <a:t>anidulafungin</a:t>
            </a:r>
            <a:r>
              <a:rPr lang="en-US" dirty="0"/>
              <a:t>) are empiric treatment of choice for invasive C. </a:t>
            </a:r>
            <a:r>
              <a:rPr lang="en-US" dirty="0" err="1"/>
              <a:t>auris</a:t>
            </a:r>
            <a:r>
              <a:rPr lang="en-US" dirty="0"/>
              <a:t> infections</a:t>
            </a:r>
          </a:p>
          <a:p>
            <a:r>
              <a:rPr lang="en-US" i="1" dirty="0"/>
              <a:t>C. </a:t>
            </a:r>
            <a:r>
              <a:rPr lang="en-US" i="1" dirty="0" err="1"/>
              <a:t>auris</a:t>
            </a:r>
            <a:r>
              <a:rPr lang="en-US" i="1" dirty="0"/>
              <a:t> a</a:t>
            </a:r>
            <a:r>
              <a:rPr lang="en-US" dirty="0"/>
              <a:t>ppears to develop resistance quickly. In U.S., 85% of </a:t>
            </a:r>
            <a:r>
              <a:rPr lang="en-US" i="1" dirty="0"/>
              <a:t>C. </a:t>
            </a:r>
            <a:r>
              <a:rPr lang="en-US" i="1" dirty="0" err="1"/>
              <a:t>auris</a:t>
            </a:r>
            <a:r>
              <a:rPr lang="en-US" dirty="0"/>
              <a:t> isolates resistant to azoles, 33% to amphotericin B, and 1% to </a:t>
            </a:r>
            <a:r>
              <a:rPr lang="en-US" dirty="0" err="1"/>
              <a:t>echinocandins</a:t>
            </a:r>
            <a:endParaRPr lang="en-US" dirty="0"/>
          </a:p>
          <a:p>
            <a:r>
              <a:rPr lang="en-US" dirty="0"/>
              <a:t>Evaluating appropriateness of antibiotics, especially antifungals, and discontinuing them when not needed may help prevent </a:t>
            </a:r>
            <a:r>
              <a:rPr lang="en-US" i="1" dirty="0"/>
              <a:t>C. </a:t>
            </a:r>
            <a:r>
              <a:rPr lang="en-US" i="1" dirty="0" err="1"/>
              <a:t>auris</a:t>
            </a:r>
            <a:r>
              <a:rPr lang="en-US" dirty="0"/>
              <a:t> colonization and infection.</a:t>
            </a:r>
          </a:p>
          <a:p>
            <a:endParaRPr lang="en-US" dirty="0"/>
          </a:p>
        </p:txBody>
      </p:sp>
    </p:spTree>
    <p:extLst>
      <p:ext uri="{BB962C8B-B14F-4D97-AF65-F5344CB8AC3E}">
        <p14:creationId xmlns:p14="http://schemas.microsoft.com/office/powerpoint/2010/main" val="130863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831388" cy="1357745"/>
          </a:xfrm>
        </p:spPr>
        <p:txBody>
          <a:bodyPr/>
          <a:lstStyle/>
          <a:p>
            <a:r>
              <a:rPr lang="en-US" dirty="0"/>
              <a:t>Cleaning and Disinfection</a:t>
            </a:r>
          </a:p>
        </p:txBody>
      </p:sp>
      <p:sp>
        <p:nvSpPr>
          <p:cNvPr id="3" name="Content Placeholder 2"/>
          <p:cNvSpPr>
            <a:spLocks noGrp="1"/>
          </p:cNvSpPr>
          <p:nvPr>
            <p:ph idx="1"/>
          </p:nvPr>
        </p:nvSpPr>
        <p:spPr>
          <a:xfrm>
            <a:off x="1141413" y="1229032"/>
            <a:ext cx="9905998" cy="5152103"/>
          </a:xfrm>
        </p:spPr>
        <p:txBody>
          <a:bodyPr>
            <a:noAutofit/>
          </a:bodyPr>
          <a:lstStyle/>
          <a:p>
            <a:r>
              <a:rPr lang="en-US" sz="2000" dirty="0"/>
              <a:t>Environmental control is challenging</a:t>
            </a:r>
          </a:p>
          <a:p>
            <a:r>
              <a:rPr lang="en-US" sz="2000" i="1" dirty="0"/>
              <a:t>C. auris </a:t>
            </a:r>
            <a:r>
              <a:rPr lang="en-US" sz="2000" dirty="0"/>
              <a:t>can survive at least one week on dry steel and 2 weeks on plastic surfaces</a:t>
            </a:r>
          </a:p>
          <a:p>
            <a:r>
              <a:rPr lang="en-US" sz="2000" dirty="0"/>
              <a:t>Study in 4 LTCFs and one acute care demonstrated recolonization of </a:t>
            </a:r>
            <a:r>
              <a:rPr lang="en-US" sz="2000" i="1" dirty="0"/>
              <a:t>C. </a:t>
            </a:r>
            <a:r>
              <a:rPr lang="en-US" sz="2000" i="1" dirty="0" err="1"/>
              <a:t>auris</a:t>
            </a:r>
            <a:r>
              <a:rPr lang="en-US" sz="2000" i="1" dirty="0"/>
              <a:t> </a:t>
            </a:r>
            <a:r>
              <a:rPr lang="en-US" sz="2000" dirty="0"/>
              <a:t>within 4h of cleaning on the over bed table, handrail of the bed, and remote control. </a:t>
            </a:r>
            <a:r>
              <a:rPr lang="en-US" sz="2000" i="1" dirty="0"/>
              <a:t>C. </a:t>
            </a:r>
            <a:r>
              <a:rPr lang="en-US" sz="2000" i="1" dirty="0" err="1"/>
              <a:t>auris</a:t>
            </a:r>
            <a:r>
              <a:rPr lang="en-US" sz="2000" i="1" dirty="0"/>
              <a:t> </a:t>
            </a:r>
            <a:r>
              <a:rPr lang="en-US" sz="2000" dirty="0"/>
              <a:t>contamination of surfaces outside of resident rooms was much less common. </a:t>
            </a:r>
            <a:r>
              <a:rPr lang="en-US" sz="1600" dirty="0" err="1"/>
              <a:t>Sansom</a:t>
            </a:r>
            <a:r>
              <a:rPr lang="en-US" sz="1600" dirty="0"/>
              <a:t> SE et al, 2022</a:t>
            </a:r>
          </a:p>
          <a:p>
            <a:r>
              <a:rPr lang="en-US" sz="2000" dirty="0"/>
              <a:t>Many routine healthcare environmental disinfectants, such as quaternary ammonia, etc. are NOT active against </a:t>
            </a:r>
            <a:r>
              <a:rPr lang="en-US" sz="2000" i="1" dirty="0"/>
              <a:t>C. </a:t>
            </a:r>
            <a:r>
              <a:rPr lang="en-US" sz="2000" i="1" dirty="0" err="1"/>
              <a:t>auris</a:t>
            </a:r>
            <a:r>
              <a:rPr lang="en-US" sz="2000" dirty="0"/>
              <a:t>; some products with </a:t>
            </a:r>
            <a:r>
              <a:rPr lang="en-US" sz="2000" i="1" dirty="0"/>
              <a:t>C. </a:t>
            </a:r>
            <a:r>
              <a:rPr lang="en-US" sz="2000" i="1" dirty="0" err="1"/>
              <a:t>albicans</a:t>
            </a:r>
            <a:r>
              <a:rPr lang="en-US" sz="2000" i="1" dirty="0"/>
              <a:t> </a:t>
            </a:r>
            <a:r>
              <a:rPr lang="en-US" sz="2000" dirty="0"/>
              <a:t>or fungicidal claims may not be effective</a:t>
            </a:r>
          </a:p>
          <a:p>
            <a:r>
              <a:rPr lang="en-US" sz="2000" dirty="0"/>
              <a:t>Negative environmental sampling for C. </a:t>
            </a:r>
            <a:r>
              <a:rPr lang="en-US" sz="2000" dirty="0" err="1"/>
              <a:t>auris</a:t>
            </a:r>
            <a:r>
              <a:rPr lang="en-US" sz="2000" dirty="0"/>
              <a:t> does NOT confirm absence of this organism and is not recommended by CDC other than specific scenarios in which it could be useful, </a:t>
            </a:r>
            <a:r>
              <a:rPr lang="en-US" sz="2000" i="1" dirty="0" err="1"/>
              <a:t>e.g</a:t>
            </a:r>
            <a:r>
              <a:rPr lang="en-US" sz="2000" dirty="0"/>
              <a:t> investigation of an outbreak.</a:t>
            </a:r>
          </a:p>
        </p:txBody>
      </p:sp>
    </p:spTree>
    <p:extLst>
      <p:ext uri="{BB962C8B-B14F-4D97-AF65-F5344CB8AC3E}">
        <p14:creationId xmlns:p14="http://schemas.microsoft.com/office/powerpoint/2010/main" val="2904236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0194" y="1376218"/>
            <a:ext cx="8681388" cy="4100946"/>
          </a:xfrm>
          <a:prstGeom prst="rect">
            <a:avLst/>
          </a:prstGeom>
        </p:spPr>
      </p:pic>
    </p:spTree>
    <p:extLst>
      <p:ext uri="{BB962C8B-B14F-4D97-AF65-F5344CB8AC3E}">
        <p14:creationId xmlns:p14="http://schemas.microsoft.com/office/powerpoint/2010/main" val="66235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44" y="1"/>
            <a:ext cx="10707255" cy="1274617"/>
          </a:xfrm>
        </p:spPr>
        <p:txBody>
          <a:bodyPr/>
          <a:lstStyle/>
          <a:p>
            <a:r>
              <a:rPr lang="en-US" dirty="0"/>
              <a:t>Overview</a:t>
            </a:r>
          </a:p>
        </p:txBody>
      </p:sp>
      <p:sp>
        <p:nvSpPr>
          <p:cNvPr id="3" name="Content Placeholder 2"/>
          <p:cNvSpPr>
            <a:spLocks noGrp="1"/>
          </p:cNvSpPr>
          <p:nvPr>
            <p:ph idx="1"/>
          </p:nvPr>
        </p:nvSpPr>
        <p:spPr>
          <a:xfrm>
            <a:off x="646543" y="1274618"/>
            <a:ext cx="11018983" cy="4902345"/>
          </a:xfrm>
        </p:spPr>
        <p:txBody>
          <a:bodyPr>
            <a:normAutofit/>
          </a:bodyPr>
          <a:lstStyle/>
          <a:p>
            <a:r>
              <a:rPr lang="en-US" sz="2400" dirty="0"/>
              <a:t>First identified in Japan in 2009 from ear drainage, although  subsequently determined it was unknowingly isolated in 1996 from patient’s blood culture in South Korea</a:t>
            </a:r>
          </a:p>
          <a:p>
            <a:r>
              <a:rPr lang="en-US" sz="2400" dirty="0"/>
              <a:t>First US cases in May 2013 and August 2016 among 7 patients from IL, MD, NJ, NY</a:t>
            </a:r>
          </a:p>
          <a:p>
            <a:r>
              <a:rPr lang="en-US" sz="2400" dirty="0"/>
              <a:t>WGS identified 4 major clades based on location first isolates were found: South Asian (Clade I), East Asian (Clade II), South African (Clade III), South American (Clade IV)</a:t>
            </a:r>
          </a:p>
          <a:p>
            <a:r>
              <a:rPr lang="en-US" sz="2400" dirty="0"/>
              <a:t>Exact origin of </a:t>
            </a:r>
            <a:r>
              <a:rPr lang="en-US" sz="2400" i="1" dirty="0"/>
              <a:t>C. </a:t>
            </a:r>
            <a:r>
              <a:rPr lang="en-US" sz="2400" i="1" dirty="0" err="1"/>
              <a:t>auris</a:t>
            </a:r>
            <a:r>
              <a:rPr lang="en-US" sz="2400" i="1" dirty="0"/>
              <a:t> </a:t>
            </a:r>
            <a:r>
              <a:rPr lang="en-US" sz="2400" dirty="0"/>
              <a:t>and why this organism appeared in different parts of the world almost simultaneously still remains unknown</a:t>
            </a:r>
          </a:p>
          <a:p>
            <a:r>
              <a:rPr lang="en-US" sz="2400" i="1" dirty="0"/>
              <a:t>C. </a:t>
            </a:r>
            <a:r>
              <a:rPr lang="en-US" sz="2400" i="1" dirty="0" err="1"/>
              <a:t>auris</a:t>
            </a:r>
            <a:r>
              <a:rPr lang="en-US" sz="2400" i="1" dirty="0"/>
              <a:t> </a:t>
            </a:r>
            <a:r>
              <a:rPr lang="en-US" sz="2400" dirty="0"/>
              <a:t>is first and only fungal pathogen categorized as urgent health threat by CDC</a:t>
            </a:r>
          </a:p>
        </p:txBody>
      </p:sp>
    </p:spTree>
    <p:extLst>
      <p:ext uri="{BB962C8B-B14F-4D97-AF65-F5344CB8AC3E}">
        <p14:creationId xmlns:p14="http://schemas.microsoft.com/office/powerpoint/2010/main" val="345739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886806" cy="1117600"/>
          </a:xfrm>
        </p:spPr>
        <p:txBody>
          <a:bodyPr/>
          <a:lstStyle/>
          <a:p>
            <a:r>
              <a:rPr lang="en-US" dirty="0"/>
              <a:t>Overview</a:t>
            </a:r>
          </a:p>
        </p:txBody>
      </p:sp>
      <p:sp>
        <p:nvSpPr>
          <p:cNvPr id="3" name="Content Placeholder 2"/>
          <p:cNvSpPr>
            <a:spLocks noGrp="1"/>
          </p:cNvSpPr>
          <p:nvPr>
            <p:ph idx="1"/>
          </p:nvPr>
        </p:nvSpPr>
        <p:spPr>
          <a:xfrm>
            <a:off x="794327" y="951344"/>
            <a:ext cx="10926618" cy="5541819"/>
          </a:xfrm>
        </p:spPr>
        <p:txBody>
          <a:bodyPr>
            <a:normAutofit/>
          </a:bodyPr>
          <a:lstStyle/>
          <a:p>
            <a:r>
              <a:rPr lang="en-US" dirty="0"/>
              <a:t>Because</a:t>
            </a:r>
            <a:r>
              <a:rPr lang="en-US" i="1" dirty="0"/>
              <a:t> C. </a:t>
            </a:r>
            <a:r>
              <a:rPr lang="en-US" i="1" dirty="0" err="1"/>
              <a:t>auris</a:t>
            </a:r>
            <a:r>
              <a:rPr lang="en-US" i="1" dirty="0"/>
              <a:t> </a:t>
            </a:r>
            <a:r>
              <a:rPr lang="en-US" dirty="0"/>
              <a:t>requires compromised host immune system, comorbidities such as immunosuppression, advanced age, recent surgery, diabetes, indwelling medical devices, or use of broad-spectrum antibiotics/antifungals are major drivers of infection</a:t>
            </a:r>
          </a:p>
          <a:p>
            <a:r>
              <a:rPr lang="en-US" i="1" dirty="0"/>
              <a:t>C. </a:t>
            </a:r>
            <a:r>
              <a:rPr lang="en-US" i="1" dirty="0" err="1"/>
              <a:t>auris</a:t>
            </a:r>
            <a:r>
              <a:rPr lang="en-US" i="1" dirty="0"/>
              <a:t> </a:t>
            </a:r>
            <a:r>
              <a:rPr lang="en-US" dirty="0"/>
              <a:t>has multiple virulence factors (proteinase, phospholipase) enabling organism to cause invasive disease</a:t>
            </a:r>
          </a:p>
          <a:p>
            <a:r>
              <a:rPr lang="en-US" i="1" dirty="0"/>
              <a:t>C. </a:t>
            </a:r>
            <a:r>
              <a:rPr lang="en-US" i="1" dirty="0" err="1"/>
              <a:t>auris</a:t>
            </a:r>
            <a:r>
              <a:rPr lang="en-US" i="1" dirty="0"/>
              <a:t> </a:t>
            </a:r>
            <a:r>
              <a:rPr lang="en-US" dirty="0"/>
              <a:t>can form biofilms which enhance its ability to inhabit human skin and act as barrier to antifungal treatment. Biofilms form in the hospital environment and on implanted medical devices and withstand desiccation and </a:t>
            </a:r>
            <a:r>
              <a:rPr lang="en-US" dirty="0" err="1"/>
              <a:t>desinfectants</a:t>
            </a:r>
            <a:r>
              <a:rPr lang="en-US" dirty="0"/>
              <a:t>.</a:t>
            </a:r>
          </a:p>
          <a:p>
            <a:r>
              <a:rPr lang="en-US" dirty="0"/>
              <a:t>Genetic and molecular mechanisms of </a:t>
            </a:r>
            <a:r>
              <a:rPr lang="en-US" i="1" dirty="0"/>
              <a:t>C. </a:t>
            </a:r>
            <a:r>
              <a:rPr lang="en-US" i="1" dirty="0" err="1"/>
              <a:t>auris</a:t>
            </a:r>
            <a:r>
              <a:rPr lang="en-US" i="1" dirty="0"/>
              <a:t> </a:t>
            </a:r>
            <a:r>
              <a:rPr lang="en-US" dirty="0"/>
              <a:t>resistance to major classes of antifungal drugs (azoles, </a:t>
            </a:r>
            <a:r>
              <a:rPr lang="en-US" dirty="0" err="1"/>
              <a:t>echinocandins</a:t>
            </a:r>
            <a:r>
              <a:rPr lang="en-US" dirty="0"/>
              <a:t>, polyenes) remain incompletely understood</a:t>
            </a:r>
          </a:p>
          <a:p>
            <a:pPr marL="0" indent="0">
              <a:buNone/>
            </a:pPr>
            <a:endParaRPr lang="en-US" dirty="0"/>
          </a:p>
        </p:txBody>
      </p:sp>
    </p:spTree>
    <p:extLst>
      <p:ext uri="{BB962C8B-B14F-4D97-AF65-F5344CB8AC3E}">
        <p14:creationId xmlns:p14="http://schemas.microsoft.com/office/powerpoint/2010/main" val="129230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217" y="78287"/>
            <a:ext cx="7998693" cy="6670110"/>
          </a:xfrm>
          <a:prstGeom prst="rect">
            <a:avLst/>
          </a:prstGeom>
        </p:spPr>
      </p:pic>
      <p:sp>
        <p:nvSpPr>
          <p:cNvPr id="3" name="TextBox 2"/>
          <p:cNvSpPr txBox="1"/>
          <p:nvPr/>
        </p:nvSpPr>
        <p:spPr>
          <a:xfrm>
            <a:off x="8358910" y="1108364"/>
            <a:ext cx="3925454" cy="2062103"/>
          </a:xfrm>
          <a:prstGeom prst="rect">
            <a:avLst/>
          </a:prstGeom>
          <a:noFill/>
        </p:spPr>
        <p:txBody>
          <a:bodyPr wrap="square" rtlCol="0">
            <a:spAutoFit/>
          </a:bodyPr>
          <a:lstStyle/>
          <a:p>
            <a:r>
              <a:rPr lang="en-US" sz="2400" b="1" dirty="0"/>
              <a:t>Global distribution of </a:t>
            </a:r>
            <a:r>
              <a:rPr lang="en-US" sz="2400" b="1" i="1" dirty="0"/>
              <a:t>Candida </a:t>
            </a:r>
            <a:r>
              <a:rPr lang="en-US" sz="2400" b="1" i="1" dirty="0" err="1"/>
              <a:t>auris</a:t>
            </a:r>
            <a:r>
              <a:rPr lang="en-US" sz="2400" b="1" dirty="0"/>
              <a:t> between 2009 and 2019</a:t>
            </a:r>
          </a:p>
          <a:p>
            <a:endParaRPr lang="en-US" sz="2400" b="1" dirty="0"/>
          </a:p>
          <a:p>
            <a:r>
              <a:rPr lang="en-US" sz="1600" i="1" dirty="0"/>
              <a:t>J. Fungi</a:t>
            </a:r>
            <a:r>
              <a:rPr lang="en-US" sz="1600" dirty="0"/>
              <a:t> </a:t>
            </a:r>
            <a:r>
              <a:rPr lang="en-US" sz="1600" b="1" dirty="0"/>
              <a:t>2020</a:t>
            </a:r>
            <a:r>
              <a:rPr lang="en-US" sz="1600" dirty="0"/>
              <a:t>, </a:t>
            </a:r>
            <a:r>
              <a:rPr lang="en-US" sz="1600" i="1" dirty="0"/>
              <a:t>6</a:t>
            </a:r>
            <a:r>
              <a:rPr lang="en-US" sz="1600" dirty="0"/>
              <a:t>(3), 185; </a:t>
            </a:r>
            <a:r>
              <a:rPr lang="en-US" sz="1600" b="1" dirty="0">
                <a:hlinkClick r:id="rId3"/>
              </a:rPr>
              <a:t>https://doi.org/10.3390/jof6030185</a:t>
            </a:r>
            <a:endParaRPr lang="en-US" sz="1600" dirty="0"/>
          </a:p>
        </p:txBody>
      </p:sp>
    </p:spTree>
    <p:extLst>
      <p:ext uri="{BB962C8B-B14F-4D97-AF65-F5344CB8AC3E}">
        <p14:creationId xmlns:p14="http://schemas.microsoft.com/office/powerpoint/2010/main" val="135832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746" y="203200"/>
            <a:ext cx="11655476" cy="6156834"/>
          </a:xfrm>
          <a:prstGeom prst="rect">
            <a:avLst/>
          </a:prstGeom>
        </p:spPr>
      </p:pic>
      <p:sp>
        <p:nvSpPr>
          <p:cNvPr id="3" name="TextBox 2"/>
          <p:cNvSpPr txBox="1"/>
          <p:nvPr/>
        </p:nvSpPr>
        <p:spPr>
          <a:xfrm>
            <a:off x="193963" y="6465455"/>
            <a:ext cx="5698837" cy="338554"/>
          </a:xfrm>
          <a:prstGeom prst="rect">
            <a:avLst/>
          </a:prstGeom>
          <a:noFill/>
        </p:spPr>
        <p:txBody>
          <a:bodyPr wrap="square" rtlCol="0">
            <a:spAutoFit/>
          </a:bodyPr>
          <a:lstStyle/>
          <a:p>
            <a:r>
              <a:rPr lang="en-US" sz="1600" dirty="0"/>
              <a:t>Source publication: </a:t>
            </a:r>
            <a:r>
              <a:rPr lang="en-US" sz="1600" i="1" dirty="0" err="1"/>
              <a:t>Diniz</a:t>
            </a:r>
            <a:r>
              <a:rPr lang="en-US" sz="1600" i="1" dirty="0"/>
              <a:t> Pereira </a:t>
            </a:r>
            <a:r>
              <a:rPr lang="en-US" sz="1600" i="1" dirty="0" err="1"/>
              <a:t>Leite</a:t>
            </a:r>
            <a:r>
              <a:rPr lang="en-US" sz="1600" i="1" dirty="0"/>
              <a:t> et al</a:t>
            </a:r>
            <a:r>
              <a:rPr lang="en-US" sz="1600" dirty="0"/>
              <a:t>, 2020</a:t>
            </a:r>
          </a:p>
        </p:txBody>
      </p:sp>
    </p:spTree>
    <p:extLst>
      <p:ext uri="{BB962C8B-B14F-4D97-AF65-F5344CB8AC3E}">
        <p14:creationId xmlns:p14="http://schemas.microsoft.com/office/powerpoint/2010/main" val="75583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711" y="147484"/>
            <a:ext cx="9901084" cy="1809135"/>
          </a:xfrm>
        </p:spPr>
        <p:txBody>
          <a:bodyPr>
            <a:normAutofit/>
          </a:bodyPr>
          <a:lstStyle/>
          <a:p>
            <a:r>
              <a:rPr lang="en-US" b="1" dirty="0"/>
              <a:t>“Worsening Spread of </a:t>
            </a:r>
            <a:r>
              <a:rPr lang="en-US" b="1" i="1" dirty="0"/>
              <a:t>Candida </a:t>
            </a:r>
            <a:r>
              <a:rPr lang="en-US" b="1" i="1" dirty="0" err="1"/>
              <a:t>auris</a:t>
            </a:r>
            <a:r>
              <a:rPr lang="en-US" b="1" dirty="0"/>
              <a:t> in the United States, 2019 to 2021” </a:t>
            </a:r>
            <a:r>
              <a:rPr lang="en-US" sz="1600" i="1" dirty="0"/>
              <a:t>Lyman et al, An </a:t>
            </a:r>
            <a:r>
              <a:rPr lang="en-US" sz="1600" i="1" dirty="0" err="1"/>
              <a:t>Int</a:t>
            </a:r>
            <a:r>
              <a:rPr lang="en-US" sz="1600" i="1" dirty="0"/>
              <a:t> Med, 2023</a:t>
            </a:r>
          </a:p>
        </p:txBody>
      </p:sp>
      <p:sp>
        <p:nvSpPr>
          <p:cNvPr id="3" name="Content Placeholder 2"/>
          <p:cNvSpPr>
            <a:spLocks noGrp="1"/>
          </p:cNvSpPr>
          <p:nvPr>
            <p:ph idx="1"/>
          </p:nvPr>
        </p:nvSpPr>
        <p:spPr>
          <a:xfrm>
            <a:off x="825910" y="1956619"/>
            <a:ext cx="10953135" cy="4573490"/>
          </a:xfrm>
        </p:spPr>
        <p:txBody>
          <a:bodyPr>
            <a:normAutofit/>
          </a:bodyPr>
          <a:lstStyle/>
          <a:p>
            <a:r>
              <a:rPr lang="en-US" dirty="0"/>
              <a:t>3270 clinical cases and 7413 screening cases of </a:t>
            </a:r>
            <a:r>
              <a:rPr lang="en-US" i="1" dirty="0"/>
              <a:t>C. </a:t>
            </a:r>
            <a:r>
              <a:rPr lang="en-US" i="1" dirty="0" err="1"/>
              <a:t>auris</a:t>
            </a:r>
            <a:r>
              <a:rPr lang="en-US" dirty="0"/>
              <a:t> reported in U.S. through 31 December 2021</a:t>
            </a:r>
          </a:p>
          <a:p>
            <a:r>
              <a:rPr lang="en-US" dirty="0"/>
              <a:t>Clinical cases grew each year, from 44% increase in 2019 to 95% increase in 2021</a:t>
            </a:r>
          </a:p>
          <a:p>
            <a:r>
              <a:rPr lang="en-US" dirty="0"/>
              <a:t>Colonization screening volume and screening cases increased in 2021 by more than 80% and more than 200%, respectively</a:t>
            </a:r>
          </a:p>
          <a:p>
            <a:r>
              <a:rPr lang="en-US" dirty="0"/>
              <a:t>From 2019 to 2021, 17 states identified their first </a:t>
            </a:r>
            <a:r>
              <a:rPr lang="en-US" i="1" dirty="0"/>
              <a:t>C. </a:t>
            </a:r>
            <a:r>
              <a:rPr lang="en-US" i="1" dirty="0" err="1"/>
              <a:t>auris</a:t>
            </a:r>
            <a:r>
              <a:rPr lang="en-US" dirty="0"/>
              <a:t> case</a:t>
            </a:r>
          </a:p>
          <a:p>
            <a:r>
              <a:rPr lang="en-US" dirty="0"/>
              <a:t>Number</a:t>
            </a:r>
            <a:r>
              <a:rPr lang="en-US" i="1" dirty="0"/>
              <a:t> of C. </a:t>
            </a:r>
            <a:r>
              <a:rPr lang="en-US" i="1" dirty="0" err="1"/>
              <a:t>auris</a:t>
            </a:r>
            <a:r>
              <a:rPr lang="en-US" dirty="0"/>
              <a:t> cases resistant to </a:t>
            </a:r>
            <a:r>
              <a:rPr lang="en-US" dirty="0" err="1"/>
              <a:t>echinocandins</a:t>
            </a:r>
            <a:r>
              <a:rPr lang="en-US" dirty="0"/>
              <a:t> in 2021 was about 3 times that in each of the previous 2 years.</a:t>
            </a:r>
          </a:p>
        </p:txBody>
      </p:sp>
    </p:spTree>
    <p:extLst>
      <p:ext uri="{BB962C8B-B14F-4D97-AF65-F5344CB8AC3E}">
        <p14:creationId xmlns:p14="http://schemas.microsoft.com/office/powerpoint/2010/main" val="75103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127" y="84554"/>
            <a:ext cx="8621246" cy="5882137"/>
          </a:xfrm>
          <a:prstGeom prst="rect">
            <a:avLst/>
          </a:prstGeom>
        </p:spPr>
      </p:pic>
      <p:pic>
        <p:nvPicPr>
          <p:cNvPr id="3" name="Picture 2"/>
          <p:cNvPicPr>
            <a:picLocks noChangeAspect="1"/>
          </p:cNvPicPr>
          <p:nvPr/>
        </p:nvPicPr>
        <p:blipFill>
          <a:blip r:embed="rId3"/>
          <a:stretch>
            <a:fillRect/>
          </a:stretch>
        </p:blipFill>
        <p:spPr>
          <a:xfrm>
            <a:off x="7334672" y="4433454"/>
            <a:ext cx="4755728" cy="2336800"/>
          </a:xfrm>
          <a:prstGeom prst="rect">
            <a:avLst/>
          </a:prstGeom>
        </p:spPr>
      </p:pic>
    </p:spTree>
    <p:extLst>
      <p:ext uri="{BB962C8B-B14F-4D97-AF65-F5344CB8AC3E}">
        <p14:creationId xmlns:p14="http://schemas.microsoft.com/office/powerpoint/2010/main" val="227588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840623" cy="1616364"/>
          </a:xfrm>
        </p:spPr>
        <p:txBody>
          <a:bodyPr/>
          <a:lstStyle/>
          <a:p>
            <a:r>
              <a:rPr lang="en-US" dirty="0"/>
              <a:t>Epidemiology</a:t>
            </a:r>
          </a:p>
        </p:txBody>
      </p:sp>
      <p:sp>
        <p:nvSpPr>
          <p:cNvPr id="3" name="Content Placeholder 2"/>
          <p:cNvSpPr>
            <a:spLocks noGrp="1"/>
          </p:cNvSpPr>
          <p:nvPr>
            <p:ph idx="1"/>
          </p:nvPr>
        </p:nvSpPr>
        <p:spPr>
          <a:xfrm>
            <a:off x="1141413" y="1248698"/>
            <a:ext cx="9905998" cy="5142866"/>
          </a:xfrm>
        </p:spPr>
        <p:txBody>
          <a:bodyPr>
            <a:normAutofit fontScale="92500" lnSpcReduction="10000"/>
          </a:bodyPr>
          <a:lstStyle/>
          <a:p>
            <a:r>
              <a:rPr lang="en-US" dirty="0"/>
              <a:t>Review of 4733 cases from 33 countries found that overall mortality associated with </a:t>
            </a:r>
            <a:r>
              <a:rPr lang="en-US" i="1" dirty="0"/>
              <a:t>C. </a:t>
            </a:r>
            <a:r>
              <a:rPr lang="en-US" i="1" dirty="0" err="1"/>
              <a:t>auris</a:t>
            </a:r>
            <a:r>
              <a:rPr lang="en-US" dirty="0"/>
              <a:t> was 39%, and 45% with </a:t>
            </a:r>
            <a:r>
              <a:rPr lang="en-US" i="1" dirty="0"/>
              <a:t>C. </a:t>
            </a:r>
            <a:r>
              <a:rPr lang="en-US" i="1" dirty="0" err="1"/>
              <a:t>auris</a:t>
            </a:r>
            <a:r>
              <a:rPr lang="en-US" i="1" dirty="0"/>
              <a:t> </a:t>
            </a:r>
            <a:r>
              <a:rPr lang="en-US" dirty="0" err="1"/>
              <a:t>fungemia</a:t>
            </a:r>
            <a:r>
              <a:rPr lang="en-US" dirty="0"/>
              <a:t>. </a:t>
            </a:r>
            <a:r>
              <a:rPr lang="en-US" sz="1700" i="1" dirty="0"/>
              <a:t>Chen J et al, 2020 </a:t>
            </a:r>
          </a:p>
          <a:p>
            <a:r>
              <a:rPr lang="en-US" dirty="0"/>
              <a:t>Case control study of residents in NY SNFs identified risk factors for colonization: mechanical ventilation, receipt of </a:t>
            </a:r>
            <a:r>
              <a:rPr lang="en-US" dirty="0" err="1"/>
              <a:t>carbapenem</a:t>
            </a:r>
            <a:r>
              <a:rPr lang="en-US" dirty="0"/>
              <a:t> antibiotics preceding 90 d, having ≥1 acute care hospital visit 6 months prior, and receipt of systemic fluconazole in prior 90 d. </a:t>
            </a:r>
            <a:r>
              <a:rPr lang="en-US" sz="1700" i="1" dirty="0"/>
              <a:t>Southwick K et al, 2018</a:t>
            </a:r>
          </a:p>
          <a:p>
            <a:r>
              <a:rPr lang="en-US" dirty="0"/>
              <a:t>They estimated that ~5%–10% of colonized patients</a:t>
            </a:r>
            <a:r>
              <a:rPr lang="en-US" i="1" dirty="0"/>
              <a:t> </a:t>
            </a:r>
            <a:r>
              <a:rPr lang="en-US" dirty="0"/>
              <a:t>will</a:t>
            </a:r>
            <a:r>
              <a:rPr lang="en-US" i="1" dirty="0"/>
              <a:t> </a:t>
            </a:r>
            <a:r>
              <a:rPr lang="en-US" dirty="0"/>
              <a:t>eventually develop invasive disease.</a:t>
            </a:r>
          </a:p>
          <a:p>
            <a:r>
              <a:rPr lang="en-US" dirty="0"/>
              <a:t>In Chicago, IL study majority of patients with </a:t>
            </a:r>
            <a:r>
              <a:rPr lang="en-US" i="1" dirty="0"/>
              <a:t>C. </a:t>
            </a:r>
            <a:r>
              <a:rPr lang="en-US" i="1" dirty="0" err="1"/>
              <a:t>auris</a:t>
            </a:r>
            <a:r>
              <a:rPr lang="en-US" i="1" dirty="0"/>
              <a:t> </a:t>
            </a:r>
            <a:r>
              <a:rPr lang="en-US" dirty="0"/>
              <a:t>colonization or infection had serious medical conditions requiring hands-on care and indwelling medical devices (IV devices, feeding tubes, tracheostomies), and resided in long-term acute care hospital or ventilator capable SNFs prior 3 months. </a:t>
            </a:r>
            <a:r>
              <a:rPr lang="en-US" sz="1700" i="1" dirty="0" err="1"/>
              <a:t>Pacilli</a:t>
            </a:r>
            <a:r>
              <a:rPr lang="en-US" sz="1700" i="1" dirty="0"/>
              <a:t> M et al, 2020</a:t>
            </a:r>
          </a:p>
        </p:txBody>
      </p:sp>
    </p:spTree>
    <p:extLst>
      <p:ext uri="{BB962C8B-B14F-4D97-AF65-F5344CB8AC3E}">
        <p14:creationId xmlns:p14="http://schemas.microsoft.com/office/powerpoint/2010/main" val="301653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436" y="0"/>
            <a:ext cx="9467274" cy="1681018"/>
          </a:xfrm>
        </p:spPr>
        <p:txBody>
          <a:bodyPr/>
          <a:lstStyle/>
          <a:p>
            <a:r>
              <a:rPr lang="en-US" dirty="0"/>
              <a:t>Transmission</a:t>
            </a:r>
          </a:p>
        </p:txBody>
      </p:sp>
      <p:sp>
        <p:nvSpPr>
          <p:cNvPr id="3" name="Content Placeholder 2"/>
          <p:cNvSpPr>
            <a:spLocks noGrp="1"/>
          </p:cNvSpPr>
          <p:nvPr>
            <p:ph idx="1"/>
          </p:nvPr>
        </p:nvSpPr>
        <p:spPr>
          <a:xfrm>
            <a:off x="1071716" y="1248697"/>
            <a:ext cx="9975695" cy="5260257"/>
          </a:xfrm>
        </p:spPr>
        <p:txBody>
          <a:bodyPr>
            <a:normAutofit lnSpcReduction="10000"/>
          </a:bodyPr>
          <a:lstStyle/>
          <a:p>
            <a:r>
              <a:rPr lang="en-US" dirty="0"/>
              <a:t>Contamination of the healthcare environment with </a:t>
            </a:r>
            <a:r>
              <a:rPr lang="en-US" i="1" dirty="0"/>
              <a:t>C. </a:t>
            </a:r>
            <a:r>
              <a:rPr lang="en-US" i="1" dirty="0" err="1"/>
              <a:t>auris</a:t>
            </a:r>
            <a:r>
              <a:rPr lang="en-US" i="1" dirty="0"/>
              <a:t> </a:t>
            </a:r>
            <a:r>
              <a:rPr lang="en-US" dirty="0"/>
              <a:t>is likely a major driver of transmission to patients/residents</a:t>
            </a:r>
          </a:p>
          <a:p>
            <a:r>
              <a:rPr lang="en-US" dirty="0"/>
              <a:t>In Chicago SNF, frequent contamination of the environment was found: 70/100 positive environmental samples from doorknobs, windowsills, and bed handrails. </a:t>
            </a:r>
            <a:r>
              <a:rPr lang="en-US" sz="1700" i="1" dirty="0"/>
              <a:t>Sexton DJ, 2021</a:t>
            </a:r>
          </a:p>
          <a:p>
            <a:r>
              <a:rPr lang="en-US" i="1" dirty="0"/>
              <a:t>C. </a:t>
            </a:r>
            <a:r>
              <a:rPr lang="en-US" i="1" dirty="0" err="1"/>
              <a:t>auris</a:t>
            </a:r>
            <a:r>
              <a:rPr lang="en-US" i="1" dirty="0"/>
              <a:t> </a:t>
            </a:r>
            <a:r>
              <a:rPr lang="en-US" dirty="0"/>
              <a:t>contamination was common in rooms of colonized residents (29%–38%). After room disinfection, recontamination of room surfaces occurred quickly (within 4–12h) and was associated with the number of patient body sites colonized with </a:t>
            </a:r>
            <a:r>
              <a:rPr lang="en-US" i="1" dirty="0"/>
              <a:t>C. </a:t>
            </a:r>
            <a:r>
              <a:rPr lang="en-US" i="1" dirty="0" err="1"/>
              <a:t>auris</a:t>
            </a:r>
            <a:r>
              <a:rPr lang="en-US" dirty="0"/>
              <a:t>. </a:t>
            </a:r>
            <a:r>
              <a:rPr lang="en-US" sz="1700" i="1" dirty="0" err="1"/>
              <a:t>Sansom</a:t>
            </a:r>
            <a:r>
              <a:rPr lang="en-US" sz="1700" i="1" dirty="0"/>
              <a:t> S et al, 2022</a:t>
            </a:r>
          </a:p>
          <a:p>
            <a:r>
              <a:rPr lang="en-US" dirty="0"/>
              <a:t>Colonization in humans is seen in axilla, groin, nares and rectum. </a:t>
            </a:r>
          </a:p>
          <a:p>
            <a:r>
              <a:rPr lang="en-US" dirty="0"/>
              <a:t>Shared medical equipment may be important vectors of transmission</a:t>
            </a:r>
          </a:p>
        </p:txBody>
      </p:sp>
    </p:spTree>
    <p:extLst>
      <p:ext uri="{BB962C8B-B14F-4D97-AF65-F5344CB8AC3E}">
        <p14:creationId xmlns:p14="http://schemas.microsoft.com/office/powerpoint/2010/main" val="4240131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3097</TotalTime>
  <Words>1655</Words>
  <Application>Microsoft Office PowerPoint</Application>
  <PresentationFormat>Widescreen</PresentationFormat>
  <Paragraphs>79</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Tw Cen MT</vt:lpstr>
      <vt:lpstr>Circuit</vt:lpstr>
      <vt:lpstr>Epidemiology of Candida Auris</vt:lpstr>
      <vt:lpstr>Overview</vt:lpstr>
      <vt:lpstr>Overview</vt:lpstr>
      <vt:lpstr>PowerPoint Presentation</vt:lpstr>
      <vt:lpstr>PowerPoint Presentation</vt:lpstr>
      <vt:lpstr>“Worsening Spread of Candida auris in the United States, 2019 to 2021” Lyman et al, An Int Med, 2023</vt:lpstr>
      <vt:lpstr>PowerPoint Presentation</vt:lpstr>
      <vt:lpstr>Epidemiology</vt:lpstr>
      <vt:lpstr>Transmission</vt:lpstr>
      <vt:lpstr>Transmission</vt:lpstr>
      <vt:lpstr>Clinical symptoms</vt:lpstr>
      <vt:lpstr>Diagnosis</vt:lpstr>
      <vt:lpstr>Treatment</vt:lpstr>
      <vt:lpstr>Cleaning and Disinfection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 Auris Epidemiology</dc:title>
  <dc:creator>Turabelidze, George</dc:creator>
  <cp:lastModifiedBy>Kempker, Stacy</cp:lastModifiedBy>
  <cp:revision>41</cp:revision>
  <dcterms:created xsi:type="dcterms:W3CDTF">2023-11-22T16:41:34Z</dcterms:created>
  <dcterms:modified xsi:type="dcterms:W3CDTF">2023-12-21T22:36:58Z</dcterms:modified>
</cp:coreProperties>
</file>