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1737" r:id="rId2"/>
    <p:sldId id="1724" r:id="rId3"/>
    <p:sldId id="1727" r:id="rId4"/>
    <p:sldId id="1744" r:id="rId5"/>
    <p:sldId id="1742" r:id="rId6"/>
    <p:sldId id="1743" r:id="rId7"/>
    <p:sldId id="17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5FA5-20A7-4B54-83E0-E522C5AA5D5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F97E-2C3D-4CA2-9ED1-A2C4B9D6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20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2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475060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0798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7355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35478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6813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357258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47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5807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06675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496732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744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97782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586542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73587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1578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7488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324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098925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79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9133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5567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62706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42804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348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78922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0344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2337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31971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78675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1673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09944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74119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7046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6693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83694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997406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482150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59770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15057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73242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131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94440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019984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0940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585205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29328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61527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42040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57226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512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2582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6241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97436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87896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5387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50628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2966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58009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042989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17191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766290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3397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075411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55641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148912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982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48452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862921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4742138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522628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662323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149402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89364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559758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891053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50251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805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53151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37591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59552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33951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33524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10388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6960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11560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70762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57339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418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133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46274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975361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98493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250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77171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87719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38774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4372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67006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19963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59544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0768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509586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761629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880262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88837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36609717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47209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81717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8792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589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8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39967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905425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97246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673511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6353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2860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70507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634539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4224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99524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675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12119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97052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40993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625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75407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375634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63713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2532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8213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64592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94728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283807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81316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725512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1270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26535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203346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559044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40708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98103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02594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3507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4454168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327355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979691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584754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23560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345096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76515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6044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189813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915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4740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26603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0938988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550315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93276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293717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277722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346550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154287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03354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814512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037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594952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74371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27149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498422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335945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241407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9271389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731222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828111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42309987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1445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319576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456929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695077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943701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5223757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4296864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562297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1320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837476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24108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6417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178607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610991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256728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164264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88456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40072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1376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3726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3302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3017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11424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750311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73949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2417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56662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5211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9160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06751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585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0510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64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005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7393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96415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428889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147801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676981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6309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8387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024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720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983643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59400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267160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137317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3019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96528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9567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4243916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469614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087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6135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4484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4036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71756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33836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569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4342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20966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60871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1357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5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21650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2452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0995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0900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62918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465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2383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634885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9903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51885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944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24572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350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5665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2334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54377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87793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0097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76647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6323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08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4279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31490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7752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084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8306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3775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5295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83054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6890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817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757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18349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72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42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7" r:id="rId95"/>
    <p:sldLayoutId id="2147483758" r:id="rId96"/>
    <p:sldLayoutId id="2147483759" r:id="rId97"/>
    <p:sldLayoutId id="2147483760" r:id="rId98"/>
    <p:sldLayoutId id="2147483761" r:id="rId99"/>
    <p:sldLayoutId id="2147483762" r:id="rId100"/>
    <p:sldLayoutId id="2147483763" r:id="rId101"/>
    <p:sldLayoutId id="2147483764" r:id="rId102"/>
    <p:sldLayoutId id="2147483765" r:id="rId103"/>
    <p:sldLayoutId id="2147483766" r:id="rId104"/>
    <p:sldLayoutId id="2147483767" r:id="rId105"/>
    <p:sldLayoutId id="2147483768" r:id="rId106"/>
    <p:sldLayoutId id="2147483769" r:id="rId107"/>
    <p:sldLayoutId id="2147483770" r:id="rId108"/>
    <p:sldLayoutId id="2147483771" r:id="rId109"/>
    <p:sldLayoutId id="2147483772" r:id="rId110"/>
    <p:sldLayoutId id="2147483773" r:id="rId111"/>
    <p:sldLayoutId id="2147483774" r:id="rId112"/>
    <p:sldLayoutId id="2147483775" r:id="rId113"/>
    <p:sldLayoutId id="2147483776" r:id="rId114"/>
    <p:sldLayoutId id="2147483777" r:id="rId115"/>
    <p:sldLayoutId id="2147483778" r:id="rId116"/>
    <p:sldLayoutId id="2147483779" r:id="rId117"/>
    <p:sldLayoutId id="2147483780" r:id="rId118"/>
    <p:sldLayoutId id="2147483781" r:id="rId119"/>
    <p:sldLayoutId id="2147483782" r:id="rId120"/>
    <p:sldLayoutId id="2147483783" r:id="rId121"/>
    <p:sldLayoutId id="2147483784" r:id="rId122"/>
    <p:sldLayoutId id="2147483785" r:id="rId123"/>
    <p:sldLayoutId id="2147483786" r:id="rId124"/>
    <p:sldLayoutId id="2147483787" r:id="rId125"/>
    <p:sldLayoutId id="2147483788" r:id="rId126"/>
    <p:sldLayoutId id="2147483789" r:id="rId127"/>
    <p:sldLayoutId id="2147483790" r:id="rId128"/>
    <p:sldLayoutId id="2147483791" r:id="rId129"/>
    <p:sldLayoutId id="2147483792" r:id="rId130"/>
    <p:sldLayoutId id="2147483793" r:id="rId131"/>
    <p:sldLayoutId id="2147483794" r:id="rId132"/>
    <p:sldLayoutId id="2147483795" r:id="rId133"/>
    <p:sldLayoutId id="2147483796" r:id="rId134"/>
    <p:sldLayoutId id="2147483797" r:id="rId135"/>
    <p:sldLayoutId id="2147483798" r:id="rId136"/>
    <p:sldLayoutId id="2147483799" r:id="rId137"/>
    <p:sldLayoutId id="2147483800" r:id="rId138"/>
    <p:sldLayoutId id="2147483801" r:id="rId139"/>
    <p:sldLayoutId id="2147483802" r:id="rId140"/>
    <p:sldLayoutId id="2147483803" r:id="rId141"/>
    <p:sldLayoutId id="2147483804" r:id="rId142"/>
    <p:sldLayoutId id="2147483805" r:id="rId143"/>
    <p:sldLayoutId id="2147483806" r:id="rId144"/>
    <p:sldLayoutId id="2147483807" r:id="rId145"/>
    <p:sldLayoutId id="2147483808" r:id="rId146"/>
    <p:sldLayoutId id="2147483809" r:id="rId147"/>
    <p:sldLayoutId id="2147483810" r:id="rId148"/>
    <p:sldLayoutId id="2147483811" r:id="rId149"/>
    <p:sldLayoutId id="2147483812" r:id="rId150"/>
    <p:sldLayoutId id="2147483813" r:id="rId151"/>
    <p:sldLayoutId id="2147483814" r:id="rId152"/>
    <p:sldLayoutId id="2147483815" r:id="rId153"/>
    <p:sldLayoutId id="2147483816" r:id="rId154"/>
    <p:sldLayoutId id="2147483817" r:id="rId155"/>
    <p:sldLayoutId id="2147483818" r:id="rId156"/>
    <p:sldLayoutId id="2147483819" r:id="rId157"/>
    <p:sldLayoutId id="2147483820" r:id="rId158"/>
    <p:sldLayoutId id="2147483821" r:id="rId159"/>
    <p:sldLayoutId id="2147483822" r:id="rId160"/>
    <p:sldLayoutId id="2147483823" r:id="rId161"/>
    <p:sldLayoutId id="2147483824" r:id="rId162"/>
    <p:sldLayoutId id="2147483825" r:id="rId163"/>
    <p:sldLayoutId id="2147483826" r:id="rId164"/>
    <p:sldLayoutId id="2147483827" r:id="rId165"/>
    <p:sldLayoutId id="2147483828" r:id="rId166"/>
    <p:sldLayoutId id="2147483829" r:id="rId167"/>
    <p:sldLayoutId id="2147483830" r:id="rId168"/>
    <p:sldLayoutId id="2147483831" r:id="rId169"/>
    <p:sldLayoutId id="2147483832" r:id="rId170"/>
    <p:sldLayoutId id="2147483833" r:id="rId171"/>
    <p:sldLayoutId id="2147483834" r:id="rId172"/>
    <p:sldLayoutId id="2147483835" r:id="rId173"/>
    <p:sldLayoutId id="2147483836" r:id="rId174"/>
    <p:sldLayoutId id="2147483837" r:id="rId175"/>
    <p:sldLayoutId id="2147483838" r:id="rId176"/>
    <p:sldLayoutId id="2147483839" r:id="rId177"/>
    <p:sldLayoutId id="2147483840" r:id="rId178"/>
    <p:sldLayoutId id="2147483841" r:id="rId179"/>
    <p:sldLayoutId id="2147483842" r:id="rId180"/>
    <p:sldLayoutId id="2147483843" r:id="rId181"/>
    <p:sldLayoutId id="2147483844" r:id="rId182"/>
    <p:sldLayoutId id="2147483845" r:id="rId183"/>
    <p:sldLayoutId id="2147483846" r:id="rId184"/>
    <p:sldLayoutId id="2147483847" r:id="rId185"/>
    <p:sldLayoutId id="2147483848" r:id="rId186"/>
    <p:sldLayoutId id="2147483849" r:id="rId187"/>
    <p:sldLayoutId id="2147483850" r:id="rId188"/>
    <p:sldLayoutId id="2147483851" r:id="rId189"/>
    <p:sldLayoutId id="2147483852" r:id="rId190"/>
    <p:sldLayoutId id="2147483853" r:id="rId191"/>
    <p:sldLayoutId id="2147483854" r:id="rId192"/>
    <p:sldLayoutId id="2147483855" r:id="rId193"/>
    <p:sldLayoutId id="2147483856" r:id="rId194"/>
    <p:sldLayoutId id="2147483859" r:id="rId195"/>
    <p:sldLayoutId id="2147483860" r:id="rId196"/>
    <p:sldLayoutId id="2147483861" r:id="rId197"/>
    <p:sldLayoutId id="2147483862" r:id="rId198"/>
    <p:sldLayoutId id="2147483863" r:id="rId199"/>
    <p:sldLayoutId id="2147483865" r:id="rId200"/>
    <p:sldLayoutId id="2147483866" r:id="rId201"/>
    <p:sldLayoutId id="2147483867" r:id="rId202"/>
    <p:sldLayoutId id="2147483868" r:id="rId203"/>
    <p:sldLayoutId id="2147483869" r:id="rId204"/>
    <p:sldLayoutId id="2147483870" r:id="rId205"/>
    <p:sldLayoutId id="2147483871" r:id="rId206"/>
    <p:sldLayoutId id="2147483872" r:id="rId207"/>
    <p:sldLayoutId id="2147483873" r:id="rId208"/>
    <p:sldLayoutId id="2147483874" r:id="rId209"/>
    <p:sldLayoutId id="2147483875" r:id="rId210"/>
    <p:sldLayoutId id="2147483876" r:id="rId211"/>
    <p:sldLayoutId id="2147483877" r:id="rId212"/>
    <p:sldLayoutId id="2147483878" r:id="rId213"/>
    <p:sldLayoutId id="2147483879" r:id="rId214"/>
    <p:sldLayoutId id="2147483880" r:id="rId215"/>
    <p:sldLayoutId id="2147483881" r:id="rId216"/>
    <p:sldLayoutId id="2147483882" r:id="rId217"/>
    <p:sldLayoutId id="2147483883" r:id="rId218"/>
    <p:sldLayoutId id="2147483884" r:id="rId219"/>
    <p:sldLayoutId id="2147483885" r:id="rId220"/>
    <p:sldLayoutId id="2147483886" r:id="rId221"/>
    <p:sldLayoutId id="2147483887" r:id="rId222"/>
    <p:sldLayoutId id="2147483888" r:id="rId223"/>
    <p:sldLayoutId id="2147483889" r:id="rId224"/>
    <p:sldLayoutId id="2147483890" r:id="rId225"/>
    <p:sldLayoutId id="2147483891" r:id="rId226"/>
    <p:sldLayoutId id="2147483892" r:id="rId227"/>
    <p:sldLayoutId id="2147483893" r:id="rId228"/>
    <p:sldLayoutId id="2147483894" r:id="rId229"/>
    <p:sldLayoutId id="2147483895" r:id="rId230"/>
    <p:sldLayoutId id="2147483896" r:id="rId231"/>
    <p:sldLayoutId id="2147483897" r:id="rId232"/>
    <p:sldLayoutId id="2147483898" r:id="rId233"/>
    <p:sldLayoutId id="2147483899" r:id="rId234"/>
    <p:sldLayoutId id="2147483900" r:id="rId235"/>
    <p:sldLayoutId id="2147483901" r:id="rId236"/>
    <p:sldLayoutId id="2147483902" r:id="rId237"/>
    <p:sldLayoutId id="2147483903" r:id="rId238"/>
    <p:sldLayoutId id="2147483904" r:id="rId239"/>
    <p:sldLayoutId id="2147483905" r:id="rId240"/>
    <p:sldLayoutId id="2147483906" r:id="rId241"/>
    <p:sldLayoutId id="2147483907" r:id="rId242"/>
    <p:sldLayoutId id="2147483908" r:id="rId243"/>
    <p:sldLayoutId id="2147483909" r:id="rId244"/>
    <p:sldLayoutId id="2147483910" r:id="rId245"/>
    <p:sldLayoutId id="2147483911" r:id="rId246"/>
    <p:sldLayoutId id="2147483912" r:id="rId247"/>
    <p:sldLayoutId id="2147483913" r:id="rId248"/>
    <p:sldLayoutId id="2147483914" r:id="rId249"/>
    <p:sldLayoutId id="2147483915" r:id="rId250"/>
    <p:sldLayoutId id="2147483916" r:id="rId251"/>
    <p:sldLayoutId id="2147483917" r:id="rId252"/>
    <p:sldLayoutId id="2147483918" r:id="rId253"/>
    <p:sldLayoutId id="2147483919" r:id="rId254"/>
    <p:sldLayoutId id="2147483920" r:id="rId255"/>
    <p:sldLayoutId id="2147483921" r:id="rId256"/>
    <p:sldLayoutId id="2147483922" r:id="rId257"/>
    <p:sldLayoutId id="2147483923" r:id="rId258"/>
    <p:sldLayoutId id="2147483924" r:id="rId259"/>
    <p:sldLayoutId id="2147483925" r:id="rId260"/>
    <p:sldLayoutId id="2147483926" r:id="rId261"/>
    <p:sldLayoutId id="2147483927" r:id="rId262"/>
    <p:sldLayoutId id="2147483928" r:id="rId263"/>
    <p:sldLayoutId id="2147483929" r:id="rId264"/>
    <p:sldLayoutId id="2147483930" r:id="rId265"/>
    <p:sldLayoutId id="2147483932" r:id="rId266"/>
    <p:sldLayoutId id="2147483933" r:id="rId267"/>
    <p:sldLayoutId id="2147483934" r:id="rId268"/>
    <p:sldLayoutId id="2147483935" r:id="rId269"/>
    <p:sldLayoutId id="2147483936" r:id="rId270"/>
    <p:sldLayoutId id="2147483937" r:id="rId271"/>
    <p:sldLayoutId id="2147483938" r:id="rId272"/>
    <p:sldLayoutId id="2147483939" r:id="rId273"/>
    <p:sldLayoutId id="2147483940" r:id="rId2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Ilt8bTX6fQ" TargetMode="External"/><Relationship Id="rId2" Type="http://schemas.openxmlformats.org/officeDocument/2006/relationships/hyperlink" Target="https://www.youtube.com/watch?v=9rae0XvJq3U" TargetMode="External"/><Relationship Id="rId1" Type="http://schemas.openxmlformats.org/officeDocument/2006/relationships/slideLayout" Target="../slideLayouts/slideLayout88.xml"/><Relationship Id="rId4" Type="http://schemas.openxmlformats.org/officeDocument/2006/relationships/hyperlink" Target="https://youtu.be/b8S030sUQB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a.org/article/winterize-to-prevent-falls" TargetMode="External"/><Relationship Id="rId2" Type="http://schemas.openxmlformats.org/officeDocument/2006/relationships/hyperlink" Target="https://www.mayoclinichealthsystem.org/hometown-health/speaking-of-health/winter-weather-are-falls-and-slips-avoidable#:~:text=Always%20use%20handrails%2C%20a%20walking,a%20bit%20like%20a%20penguin." TargetMode="Externa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s://www.uwec.edu/news/loss-prevention-and-safety/winter-safety-slips-trips-and-falls-prevention-5903/" TargetMode="External"/><Relationship Id="rId4" Type="http://schemas.openxmlformats.org/officeDocument/2006/relationships/hyperlink" Target="https://americanbonehealth.org/fall-prevention/tips-to-prevent-falls-during-winter-month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C84634-C527-4018-9B99-6210A95CF6A8}"/>
              </a:ext>
            </a:extLst>
          </p:cNvPr>
          <p:cNvSpPr/>
          <p:nvPr/>
        </p:nvSpPr>
        <p:spPr>
          <a:xfrm rot="20700000">
            <a:off x="2460278" y="-206722"/>
            <a:ext cx="7271442" cy="7271442"/>
          </a:xfrm>
          <a:prstGeom prst="roundRect">
            <a:avLst>
              <a:gd name="adj" fmla="val 26132"/>
            </a:avLst>
          </a:prstGeom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3D0BD1-4CE3-485B-B97C-377E1BC3B095}"/>
              </a:ext>
            </a:extLst>
          </p:cNvPr>
          <p:cNvSpPr/>
          <p:nvPr/>
        </p:nvSpPr>
        <p:spPr>
          <a:xfrm rot="19860614">
            <a:off x="2460280" y="-206722"/>
            <a:ext cx="7271442" cy="7271442"/>
          </a:xfrm>
          <a:prstGeom prst="roundRect">
            <a:avLst>
              <a:gd name="adj" fmla="val 26132"/>
            </a:avLst>
          </a:prstGeom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85EC7B-2FC6-42E2-B9A0-AA14A6D16E36}"/>
              </a:ext>
            </a:extLst>
          </p:cNvPr>
          <p:cNvSpPr/>
          <p:nvPr/>
        </p:nvSpPr>
        <p:spPr>
          <a:xfrm rot="18900000">
            <a:off x="2460279" y="-206721"/>
            <a:ext cx="7271442" cy="7271442"/>
          </a:xfrm>
          <a:prstGeom prst="roundRect">
            <a:avLst>
              <a:gd name="adj" fmla="val 26132"/>
            </a:avLst>
          </a:prstGeom>
          <a:solidFill>
            <a:schemeClr val="tx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B9BF0-224B-4812-BC7B-A97D857AE0C5}"/>
              </a:ext>
            </a:extLst>
          </p:cNvPr>
          <p:cNvSpPr txBox="1"/>
          <p:nvPr/>
        </p:nvSpPr>
        <p:spPr>
          <a:xfrm>
            <a:off x="4390247" y="4235402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Videos, Images, and Articles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9A1F4-E6CD-45F5-A01D-7F77B708E539}"/>
              </a:ext>
            </a:extLst>
          </p:cNvPr>
          <p:cNvSpPr txBox="1"/>
          <p:nvPr/>
        </p:nvSpPr>
        <p:spPr>
          <a:xfrm>
            <a:off x="3378748" y="2296410"/>
            <a:ext cx="5434500" cy="21236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660400" sx="65000" sy="65000" algn="ctr" rotWithShape="0">
              <a:schemeClr val="tx2">
                <a:alpha val="41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MY" sz="6600" b="1" dirty="0">
                <a:solidFill>
                  <a:schemeClr val="bg1"/>
                </a:solidFill>
                <a:effectLst>
                  <a:outerShdw blurRad="127000" algn="ctr" rotWithShape="0">
                    <a:schemeClr val="accent1">
                      <a:alpha val="30000"/>
                    </a:schemeClr>
                  </a:outerShdw>
                </a:effectLst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Winter Fall </a:t>
            </a:r>
          </a:p>
          <a:p>
            <a:pPr algn="ctr"/>
            <a:r>
              <a:rPr lang="en-MY" sz="6600" b="1" dirty="0">
                <a:solidFill>
                  <a:schemeClr val="bg1"/>
                </a:solidFill>
                <a:effectLst>
                  <a:outerShdw blurRad="127000" algn="ctr" rotWithShape="0">
                    <a:schemeClr val="accent1">
                      <a:alpha val="30000"/>
                    </a:schemeClr>
                  </a:outerShdw>
                </a:effectLst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Prevention</a:t>
            </a:r>
            <a:endParaRPr lang="en-MY" sz="6600" dirty="0">
              <a:solidFill>
                <a:schemeClr val="bg1"/>
              </a:solidFill>
              <a:effectLst>
                <a:outerShdw blurRad="127000" algn="ctr" rotWithShape="0">
                  <a:schemeClr val="accent1">
                    <a:alpha val="30000"/>
                  </a:schemeClr>
                </a:outerShdw>
              </a:effectLst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8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Videos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3:23 video from Mayo Clinic: 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Safety Tips for Walking in Icy Conditions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2:51 video from SFM: 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Avoid winter slips and falls: Icy parking lot safety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1:17 video from SFM: 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The Safety Adventures of Skip: Prevention winter slips and falls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6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e Slicer showing how to prevent winter slips and falls">
            <a:extLst>
              <a:ext uri="{FF2B5EF4-FFF2-40B4-BE49-F238E27FC236}">
                <a16:creationId xmlns:a16="http://schemas.microsoft.com/office/drawing/2014/main" id="{41C0BA1F-A9B1-92BD-C5FD-2FBD01D0B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5" y="276497"/>
            <a:ext cx="11091389" cy="630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7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D4D5CCFB-B4D8-5B1C-0962-5CC63EF81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5" y="1356360"/>
            <a:ext cx="11468430" cy="414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14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3449D-923A-68E1-14CD-36F0BD381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65" y="239486"/>
            <a:ext cx="5580669" cy="637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53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 &quot;Slip &amp; Fall&quot; Prevention Tips">
            <a:extLst>
              <a:ext uri="{FF2B5EF4-FFF2-40B4-BE49-F238E27FC236}">
                <a16:creationId xmlns:a16="http://schemas.microsoft.com/office/drawing/2014/main" id="{3D9708C3-CAF9-716F-0733-729205D2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17" y="155779"/>
            <a:ext cx="4911365" cy="6546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Articles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38213" y="1605068"/>
            <a:ext cx="10515599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How to Avoid Winter Slips and Falls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The Mayo Clinic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Winterize to Prevent Falls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NCOA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Tips to Prevent Falls During Winter Months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Bone Health &amp; Osteoporosis Foundation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Winter Safety: Slips, Trips, and Falls Prevention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University of Wisconsin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Claire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85545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112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Montserrat</vt:lpstr>
      <vt:lpstr>Montserrat Black</vt:lpstr>
      <vt:lpstr>Montserrat ExtraBold</vt:lpstr>
      <vt:lpstr>Symbol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Mcleod, Jordanna</dc:creator>
  <cp:lastModifiedBy>Mcleod, Jordanna</cp:lastModifiedBy>
  <cp:revision>1</cp:revision>
  <dcterms:created xsi:type="dcterms:W3CDTF">2024-01-02T18:02:06Z</dcterms:created>
  <dcterms:modified xsi:type="dcterms:W3CDTF">2024-01-02T18:11:44Z</dcterms:modified>
</cp:coreProperties>
</file>