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98" r:id="rId2"/>
  </p:sldMasterIdLst>
  <p:notesMasterIdLst>
    <p:notesMasterId r:id="rId24"/>
  </p:notesMasterIdLst>
  <p:sldIdLst>
    <p:sldId id="260" r:id="rId3"/>
    <p:sldId id="256" r:id="rId4"/>
    <p:sldId id="257" r:id="rId5"/>
    <p:sldId id="258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63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F9230-460A-4B11-A1FD-0250E50F3EAC}" v="9" dt="2023-07-11T15:46:08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605" autoAdjust="0"/>
  </p:normalViewPr>
  <p:slideViewPr>
    <p:cSldViewPr snapToGrid="0">
      <p:cViewPr varScale="1">
        <p:scale>
          <a:sx n="34" d="100"/>
          <a:sy n="34" d="100"/>
        </p:scale>
        <p:origin x="14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tzel, Kelsey" userId="1ff28f2c-0769-4872-85b2-55a7cf1a6331" providerId="ADAL" clId="{C6CD6C14-6862-4656-BE5A-120469E2E843}"/>
    <pc:docChg chg="modSld">
      <pc:chgData name="Weitzel, Kelsey" userId="1ff28f2c-0769-4872-85b2-55a7cf1a6331" providerId="ADAL" clId="{C6CD6C14-6862-4656-BE5A-120469E2E843}" dt="2023-05-11T18:35:07.477" v="29" actId="20577"/>
      <pc:docMkLst>
        <pc:docMk/>
      </pc:docMkLst>
      <pc:sldChg chg="modSp mod">
        <pc:chgData name="Weitzel, Kelsey" userId="1ff28f2c-0769-4872-85b2-55a7cf1a6331" providerId="ADAL" clId="{C6CD6C14-6862-4656-BE5A-120469E2E843}" dt="2023-05-11T18:34:52.502" v="20" actId="5793"/>
        <pc:sldMkLst>
          <pc:docMk/>
          <pc:sldMk cId="2136626014" sldId="260"/>
        </pc:sldMkLst>
        <pc:spChg chg="mod">
          <ac:chgData name="Weitzel, Kelsey" userId="1ff28f2c-0769-4872-85b2-55a7cf1a6331" providerId="ADAL" clId="{C6CD6C14-6862-4656-BE5A-120469E2E843}" dt="2023-05-11T18:34:52.502" v="20" actId="5793"/>
          <ac:spMkLst>
            <pc:docMk/>
            <pc:sldMk cId="2136626014" sldId="260"/>
            <ac:spMk id="12" creationId="{19174525-05D6-12A9-8674-2C716BEF1215}"/>
          </ac:spMkLst>
        </pc:spChg>
      </pc:sldChg>
      <pc:sldChg chg="modSp mod">
        <pc:chgData name="Weitzel, Kelsey" userId="1ff28f2c-0769-4872-85b2-55a7cf1a6331" providerId="ADAL" clId="{C6CD6C14-6862-4656-BE5A-120469E2E843}" dt="2023-05-11T18:35:07.477" v="29" actId="20577"/>
        <pc:sldMkLst>
          <pc:docMk/>
          <pc:sldMk cId="3675605389" sldId="261"/>
        </pc:sldMkLst>
        <pc:spChg chg="mod">
          <ac:chgData name="Weitzel, Kelsey" userId="1ff28f2c-0769-4872-85b2-55a7cf1a6331" providerId="ADAL" clId="{C6CD6C14-6862-4656-BE5A-120469E2E843}" dt="2023-05-11T18:35:07.477" v="29" actId="20577"/>
          <ac:spMkLst>
            <pc:docMk/>
            <pc:sldMk cId="3675605389" sldId="261"/>
            <ac:spMk id="4" creationId="{0FB6571B-7E1B-5D30-D93B-E6D1C7F7D7D8}"/>
          </ac:spMkLst>
        </pc:spChg>
      </pc:sldChg>
    </pc:docChg>
  </pc:docChgLst>
  <pc:docChgLst>
    <pc:chgData name="Kelsey Weitzel" userId="1ff28f2c-0769-4872-85b2-55a7cf1a6331" providerId="ADAL" clId="{380F9230-460A-4B11-A1FD-0250E50F3EAC}"/>
    <pc:docChg chg="undo custSel addSld delSld modSld sldOrd">
      <pc:chgData name="Kelsey Weitzel" userId="1ff28f2c-0769-4872-85b2-55a7cf1a6331" providerId="ADAL" clId="{380F9230-460A-4B11-A1FD-0250E50F3EAC}" dt="2023-07-11T15:46:08.679" v="905" actId="20577"/>
      <pc:docMkLst>
        <pc:docMk/>
      </pc:docMkLst>
      <pc:sldChg chg="modSp mod">
        <pc:chgData name="Kelsey Weitzel" userId="1ff28f2c-0769-4872-85b2-55a7cf1a6331" providerId="ADAL" clId="{380F9230-460A-4B11-A1FD-0250E50F3EAC}" dt="2023-07-11T15:46:08.679" v="905" actId="20577"/>
        <pc:sldMkLst>
          <pc:docMk/>
          <pc:sldMk cId="2649332183" sldId="259"/>
        </pc:sldMkLst>
        <pc:spChg chg="mod">
          <ac:chgData name="Kelsey Weitzel" userId="1ff28f2c-0769-4872-85b2-55a7cf1a6331" providerId="ADAL" clId="{380F9230-460A-4B11-A1FD-0250E50F3EAC}" dt="2023-07-11T15:46:08.679" v="905" actId="20577"/>
          <ac:spMkLst>
            <pc:docMk/>
            <pc:sldMk cId="2649332183" sldId="259"/>
            <ac:spMk id="5" creationId="{38200CC3-3B5E-85DB-6238-E52FCA0A0E8D}"/>
          </ac:spMkLst>
        </pc:spChg>
      </pc:sldChg>
      <pc:sldChg chg="addSp delSp modSp mod setBg">
        <pc:chgData name="Kelsey Weitzel" userId="1ff28f2c-0769-4872-85b2-55a7cf1a6331" providerId="ADAL" clId="{380F9230-460A-4B11-A1FD-0250E50F3EAC}" dt="2023-07-11T03:10:11.204" v="167" actId="1076"/>
        <pc:sldMkLst>
          <pc:docMk/>
          <pc:sldMk cId="3675605389" sldId="261"/>
        </pc:sldMkLst>
        <pc:spChg chg="add del mod">
          <ac:chgData name="Kelsey Weitzel" userId="1ff28f2c-0769-4872-85b2-55a7cf1a6331" providerId="ADAL" clId="{380F9230-460A-4B11-A1FD-0250E50F3EAC}" dt="2023-07-11T03:09:24.850" v="151" actId="931"/>
          <ac:spMkLst>
            <pc:docMk/>
            <pc:sldMk cId="3675605389" sldId="261"/>
            <ac:spMk id="3" creationId="{1A5B3358-C79A-D0A8-9F1A-5F38C8C20400}"/>
          </ac:spMkLst>
        </pc:spChg>
        <pc:spChg chg="mod ord">
          <ac:chgData name="Kelsey Weitzel" userId="1ff28f2c-0769-4872-85b2-55a7cf1a6331" providerId="ADAL" clId="{380F9230-460A-4B11-A1FD-0250E50F3EAC}" dt="2023-07-11T03:10:04.840" v="165" actId="26606"/>
          <ac:spMkLst>
            <pc:docMk/>
            <pc:sldMk cId="3675605389" sldId="261"/>
            <ac:spMk id="4" creationId="{0FB6571B-7E1B-5D30-D93B-E6D1C7F7D7D8}"/>
          </ac:spMkLst>
        </pc:spChg>
        <pc:spChg chg="del mod">
          <ac:chgData name="Kelsey Weitzel" userId="1ff28f2c-0769-4872-85b2-55a7cf1a6331" providerId="ADAL" clId="{380F9230-460A-4B11-A1FD-0250E50F3EAC}" dt="2023-07-11T03:10:01.098" v="164" actId="21"/>
          <ac:spMkLst>
            <pc:docMk/>
            <pc:sldMk cId="3675605389" sldId="261"/>
            <ac:spMk id="8" creationId="{51E6167D-8D36-D26F-FFD6-2D214FA81323}"/>
          </ac:spMkLst>
        </pc:spChg>
        <pc:spChg chg="add del mod">
          <ac:chgData name="Kelsey Weitzel" userId="1ff28f2c-0769-4872-85b2-55a7cf1a6331" providerId="ADAL" clId="{380F9230-460A-4B11-A1FD-0250E50F3EAC}" dt="2023-07-11T03:09:45.999" v="160" actId="478"/>
          <ac:spMkLst>
            <pc:docMk/>
            <pc:sldMk cId="3675605389" sldId="261"/>
            <ac:spMk id="9" creationId="{325523BD-A6E8-4691-4431-D71C8FB426BA}"/>
          </ac:spMkLst>
        </pc:spChg>
        <pc:spChg chg="add">
          <ac:chgData name="Kelsey Weitzel" userId="1ff28f2c-0769-4872-85b2-55a7cf1a6331" providerId="ADAL" clId="{380F9230-460A-4B11-A1FD-0250E50F3EAC}" dt="2023-07-11T03:10:04.840" v="165" actId="26606"/>
          <ac:spMkLst>
            <pc:docMk/>
            <pc:sldMk cId="3675605389" sldId="261"/>
            <ac:spMk id="10" creationId="{097CD68E-23E3-4007-8847-CD0944C4F7BE}"/>
          </ac:spMkLst>
        </pc:spChg>
        <pc:spChg chg="add del mod">
          <ac:chgData name="Kelsey Weitzel" userId="1ff28f2c-0769-4872-85b2-55a7cf1a6331" providerId="ADAL" clId="{380F9230-460A-4B11-A1FD-0250E50F3EAC}" dt="2023-07-11T03:09:43.630" v="159" actId="478"/>
          <ac:spMkLst>
            <pc:docMk/>
            <pc:sldMk cId="3675605389" sldId="261"/>
            <ac:spMk id="11" creationId="{E74B5055-7B22-5976-7DA5-4F1383A84540}"/>
          </ac:spMkLst>
        </pc:spChg>
        <pc:spChg chg="add">
          <ac:chgData name="Kelsey Weitzel" userId="1ff28f2c-0769-4872-85b2-55a7cf1a6331" providerId="ADAL" clId="{380F9230-460A-4B11-A1FD-0250E50F3EAC}" dt="2023-07-11T03:10:04.840" v="165" actId="26606"/>
          <ac:spMkLst>
            <pc:docMk/>
            <pc:sldMk cId="3675605389" sldId="261"/>
            <ac:spMk id="12" creationId="{E91DC736-0EF8-4F87-9146-EBF1D2EE4D3D}"/>
          </ac:spMkLst>
        </pc:spChg>
        <pc:spChg chg="add">
          <ac:chgData name="Kelsey Weitzel" userId="1ff28f2c-0769-4872-85b2-55a7cf1a6331" providerId="ADAL" clId="{380F9230-460A-4B11-A1FD-0250E50F3EAC}" dt="2023-07-11T03:10:04.840" v="165" actId="26606"/>
          <ac:spMkLst>
            <pc:docMk/>
            <pc:sldMk cId="3675605389" sldId="261"/>
            <ac:spMk id="13" creationId="{AF2F604E-43BE-4DC3-B983-E071523364F8}"/>
          </ac:spMkLst>
        </pc:spChg>
        <pc:spChg chg="add del">
          <ac:chgData name="Kelsey Weitzel" userId="1ff28f2c-0769-4872-85b2-55a7cf1a6331" providerId="ADAL" clId="{380F9230-460A-4B11-A1FD-0250E50F3EAC}" dt="2023-07-11T03:09:36.070" v="156" actId="26606"/>
          <ac:spMkLst>
            <pc:docMk/>
            <pc:sldMk cId="3675605389" sldId="261"/>
            <ac:spMk id="14" creationId="{F13C74B1-5B17-4795-BED0-7140497B445A}"/>
          </ac:spMkLst>
        </pc:spChg>
        <pc:spChg chg="add mod">
          <ac:chgData name="Kelsey Weitzel" userId="1ff28f2c-0769-4872-85b2-55a7cf1a6331" providerId="ADAL" clId="{380F9230-460A-4B11-A1FD-0250E50F3EAC}" dt="2023-07-11T03:10:11.204" v="167" actId="1076"/>
          <ac:spMkLst>
            <pc:docMk/>
            <pc:sldMk cId="3675605389" sldId="261"/>
            <ac:spMk id="15" creationId="{C9FD283D-7D19-DE55-A567-B8C06CFF0576}"/>
          </ac:spMkLst>
        </pc:spChg>
        <pc:spChg chg="add del">
          <ac:chgData name="Kelsey Weitzel" userId="1ff28f2c-0769-4872-85b2-55a7cf1a6331" providerId="ADAL" clId="{380F9230-460A-4B11-A1FD-0250E50F3EAC}" dt="2023-07-11T03:09:36.070" v="156" actId="26606"/>
          <ac:spMkLst>
            <pc:docMk/>
            <pc:sldMk cId="3675605389" sldId="261"/>
            <ac:spMk id="16" creationId="{D4974D33-8DC5-464E-8C6D-BE58F0669C17}"/>
          </ac:spMkLst>
        </pc:spChg>
        <pc:spChg chg="add">
          <ac:chgData name="Kelsey Weitzel" userId="1ff28f2c-0769-4872-85b2-55a7cf1a6331" providerId="ADAL" clId="{380F9230-460A-4B11-A1FD-0250E50F3EAC}" dt="2023-07-11T03:10:04.840" v="165" actId="26606"/>
          <ac:spMkLst>
            <pc:docMk/>
            <pc:sldMk cId="3675605389" sldId="261"/>
            <ac:spMk id="18" creationId="{08C9B587-E65E-4B52-B37C-ABEBB6E87928}"/>
          </ac:spMkLst>
        </pc:spChg>
        <pc:picChg chg="del">
          <ac:chgData name="Kelsey Weitzel" userId="1ff28f2c-0769-4872-85b2-55a7cf1a6331" providerId="ADAL" clId="{380F9230-460A-4B11-A1FD-0250E50F3EAC}" dt="2023-07-11T03:08:55.042" v="150" actId="478"/>
          <ac:picMkLst>
            <pc:docMk/>
            <pc:sldMk cId="3675605389" sldId="261"/>
            <ac:picMk id="6" creationId="{D0D0A163-5986-10B2-BDA7-C4D5B7FF04F7}"/>
          </ac:picMkLst>
        </pc:picChg>
        <pc:picChg chg="add del mod">
          <ac:chgData name="Kelsey Weitzel" userId="1ff28f2c-0769-4872-85b2-55a7cf1a6331" providerId="ADAL" clId="{380F9230-460A-4B11-A1FD-0250E50F3EAC}" dt="2023-07-11T03:10:04.840" v="165" actId="26606"/>
          <ac:picMkLst>
            <pc:docMk/>
            <pc:sldMk cId="3675605389" sldId="261"/>
            <ac:picMk id="7" creationId="{FE21F7D5-2EAE-C0D2-28B3-1ECA672F858C}"/>
          </ac:picMkLst>
        </pc:picChg>
      </pc:sldChg>
      <pc:sldChg chg="modSp mod">
        <pc:chgData name="Kelsey Weitzel" userId="1ff28f2c-0769-4872-85b2-55a7cf1a6331" providerId="ADAL" clId="{380F9230-460A-4B11-A1FD-0250E50F3EAC}" dt="2023-07-11T14:54:33.212" v="904" actId="14100"/>
        <pc:sldMkLst>
          <pc:docMk/>
          <pc:sldMk cId="3418253547" sldId="262"/>
        </pc:sldMkLst>
        <pc:spChg chg="mod">
          <ac:chgData name="Kelsey Weitzel" userId="1ff28f2c-0769-4872-85b2-55a7cf1a6331" providerId="ADAL" clId="{380F9230-460A-4B11-A1FD-0250E50F3EAC}" dt="2023-07-11T03:11:00.226" v="247" actId="404"/>
          <ac:spMkLst>
            <pc:docMk/>
            <pc:sldMk cId="3418253547" sldId="262"/>
            <ac:spMk id="3" creationId="{3A375804-FC1B-6006-8FB3-7636D1F8BAF8}"/>
          </ac:spMkLst>
        </pc:spChg>
        <pc:spChg chg="mod">
          <ac:chgData name="Kelsey Weitzel" userId="1ff28f2c-0769-4872-85b2-55a7cf1a6331" providerId="ADAL" clId="{380F9230-460A-4B11-A1FD-0250E50F3EAC}" dt="2023-07-11T14:54:33.212" v="904" actId="14100"/>
          <ac:spMkLst>
            <pc:docMk/>
            <pc:sldMk cId="3418253547" sldId="262"/>
            <ac:spMk id="4" creationId="{D8785788-1A66-5900-7962-689D5B8BDD58}"/>
          </ac:spMkLst>
        </pc:spChg>
      </pc:sldChg>
      <pc:sldChg chg="modSp mod ord">
        <pc:chgData name="Kelsey Weitzel" userId="1ff28f2c-0769-4872-85b2-55a7cf1a6331" providerId="ADAL" clId="{380F9230-460A-4B11-A1FD-0250E50F3EAC}" dt="2023-07-11T03:21:02.043" v="741" actId="20577"/>
        <pc:sldMkLst>
          <pc:docMk/>
          <pc:sldMk cId="1974401443" sldId="263"/>
        </pc:sldMkLst>
        <pc:spChg chg="mod">
          <ac:chgData name="Kelsey Weitzel" userId="1ff28f2c-0769-4872-85b2-55a7cf1a6331" providerId="ADAL" clId="{380F9230-460A-4B11-A1FD-0250E50F3EAC}" dt="2023-07-11T03:19:11.276" v="655" actId="20577"/>
          <ac:spMkLst>
            <pc:docMk/>
            <pc:sldMk cId="1974401443" sldId="263"/>
            <ac:spMk id="3" creationId="{3A375804-FC1B-6006-8FB3-7636D1F8BAF8}"/>
          </ac:spMkLst>
        </pc:spChg>
        <pc:spChg chg="mod">
          <ac:chgData name="Kelsey Weitzel" userId="1ff28f2c-0769-4872-85b2-55a7cf1a6331" providerId="ADAL" clId="{380F9230-460A-4B11-A1FD-0250E50F3EAC}" dt="2023-07-11T03:21:02.043" v="741" actId="20577"/>
          <ac:spMkLst>
            <pc:docMk/>
            <pc:sldMk cId="1974401443" sldId="263"/>
            <ac:spMk id="4" creationId="{D8785788-1A66-5900-7962-689D5B8BDD58}"/>
          </ac:spMkLst>
        </pc:spChg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720718388" sldId="264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106347884" sldId="266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1074753820" sldId="267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826028905" sldId="268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83486139" sldId="269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434641259" sldId="270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605548233" sldId="271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973145793" sldId="272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2805428833" sldId="273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338249949" sldId="274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4039808263" sldId="275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767611276" sldId="276"/>
        </pc:sldMkLst>
      </pc:sldChg>
      <pc:sldChg chg="add">
        <pc:chgData name="Kelsey Weitzel" userId="1ff28f2c-0769-4872-85b2-55a7cf1a6331" providerId="ADAL" clId="{380F9230-460A-4B11-A1FD-0250E50F3EAC}" dt="2023-07-11T03:16:54.414" v="547"/>
        <pc:sldMkLst>
          <pc:docMk/>
          <pc:sldMk cId="1733867811" sldId="277"/>
        </pc:sldMkLst>
      </pc:sldChg>
      <pc:sldChg chg="new del">
        <pc:chgData name="Kelsey Weitzel" userId="1ff28f2c-0769-4872-85b2-55a7cf1a6331" providerId="ADAL" clId="{380F9230-460A-4B11-A1FD-0250E50F3EAC}" dt="2023-07-11T03:18:35.602" v="549" actId="680"/>
        <pc:sldMkLst>
          <pc:docMk/>
          <pc:sldMk cId="366080196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A33A-0957-4894-ACCE-1570ED99462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3489-857F-4604-915F-5BE0B694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2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D3489-857F-4604-915F-5BE0B6949C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D3489-857F-4604-915F-5BE0B6949C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D3489-857F-4604-915F-5BE0B6949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D3489-857F-4604-915F-5BE0B6949C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343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96066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411008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6102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87491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72670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781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1183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91920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662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46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0205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2957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87936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290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566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67258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535204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52788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2177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339428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459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852797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73828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5342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5186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9788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8354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2107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7469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540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88503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87627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01542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60584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134142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70105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005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08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286481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731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00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2141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1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5653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972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62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405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417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247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304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103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4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67137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14766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153451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58831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0900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00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409043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0778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1308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6585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7277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114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20307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553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53243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52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30931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791936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45374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06991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282502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3416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0776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7455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980959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566561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2647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29767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51415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71680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606522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5008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56968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2129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5406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6742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589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7590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6158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7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2554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9595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238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4387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88451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02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4167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0220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8097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18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1407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0600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5870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69930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258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149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7270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0679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134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0094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567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584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1599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6472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6281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02737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20151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0596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48415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5326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525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05304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5601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9033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92110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933236" cy="387221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9745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585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7514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23353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916764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932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218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88668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9856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9589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9823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3160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99433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2813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3847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9596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97959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16574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3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3" r:id="rId81"/>
    <p:sldLayoutId id="2147483744" r:id="rId82"/>
    <p:sldLayoutId id="2147483745" r:id="rId83"/>
    <p:sldLayoutId id="2147483746" r:id="rId84"/>
    <p:sldLayoutId id="2147483747" r:id="rId85"/>
    <p:sldLayoutId id="2147483748" r:id="rId86"/>
    <p:sldLayoutId id="2147483749" r:id="rId87"/>
    <p:sldLayoutId id="2147483750" r:id="rId88"/>
    <p:sldLayoutId id="2147483751" r:id="rId89"/>
    <p:sldLayoutId id="2147483752" r:id="rId90"/>
    <p:sldLayoutId id="2147483753" r:id="rId91"/>
    <p:sldLayoutId id="2147483754" r:id="rId92"/>
    <p:sldLayoutId id="2147483755" r:id="rId93"/>
    <p:sldLayoutId id="2147483756" r:id="rId94"/>
    <p:sldLayoutId id="2147483757" r:id="rId95"/>
    <p:sldLayoutId id="2147483758" r:id="rId96"/>
    <p:sldLayoutId id="2147483759" r:id="rId97"/>
    <p:sldLayoutId id="2147483760" r:id="rId98"/>
    <p:sldLayoutId id="2147483761" r:id="rId99"/>
    <p:sldLayoutId id="2147483762" r:id="rId100"/>
    <p:sldLayoutId id="2147483763" r:id="rId101"/>
    <p:sldLayoutId id="2147483764" r:id="rId102"/>
    <p:sldLayoutId id="2147483765" r:id="rId103"/>
    <p:sldLayoutId id="2147483766" r:id="rId104"/>
    <p:sldLayoutId id="2147483767" r:id="rId105"/>
    <p:sldLayoutId id="2147483768" r:id="rId106"/>
    <p:sldLayoutId id="2147483769" r:id="rId107"/>
    <p:sldLayoutId id="2147483770" r:id="rId108"/>
    <p:sldLayoutId id="2147483771" r:id="rId109"/>
    <p:sldLayoutId id="2147483772" r:id="rId110"/>
    <p:sldLayoutId id="2147483773" r:id="rId111"/>
    <p:sldLayoutId id="2147483774" r:id="rId112"/>
    <p:sldLayoutId id="2147483775" r:id="rId113"/>
    <p:sldLayoutId id="2147483776" r:id="rId114"/>
    <p:sldLayoutId id="2147483777" r:id="rId115"/>
    <p:sldLayoutId id="2147483778" r:id="rId116"/>
    <p:sldLayoutId id="2147483779" r:id="rId117"/>
    <p:sldLayoutId id="2147483781" r:id="rId118"/>
    <p:sldLayoutId id="2147483782" r:id="rId119"/>
    <p:sldLayoutId id="2147483783" r:id="rId120"/>
    <p:sldLayoutId id="2147483784" r:id="rId121"/>
    <p:sldLayoutId id="2147483785" r:id="rId122"/>
    <p:sldLayoutId id="2147483786" r:id="rId123"/>
    <p:sldLayoutId id="2147483787" r:id="rId124"/>
    <p:sldLayoutId id="2147483788" r:id="rId125"/>
    <p:sldLayoutId id="2147483789" r:id="rId126"/>
    <p:sldLayoutId id="2147483790" r:id="rId127"/>
    <p:sldLayoutId id="2147483791" r:id="rId128"/>
    <p:sldLayoutId id="2147483792" r:id="rId129"/>
    <p:sldLayoutId id="2147483793" r:id="rId130"/>
    <p:sldLayoutId id="2147483794" r:id="rId131"/>
    <p:sldLayoutId id="2147483795" r:id="rId132"/>
    <p:sldLayoutId id="2147483796" r:id="rId133"/>
    <p:sldLayoutId id="2147483797" r:id="rId1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2.jpeg"/><Relationship Id="rId5" Type="http://schemas.openxmlformats.org/officeDocument/2006/relationships/hyperlink" Target="https://www.mynextmove.org/profile/summary/29-1123.00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are.com/wp-content/uploads/2014/03/Physical-Therapy-For-Seniors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brainandspine.com/aquatic-therapy-a-safe-way-to-exercise-and-ease-back-pai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jane.com/directory/company/onepath-medica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nancyl@ccmhospital.org" TargetMode="External"/><Relationship Id="rId3" Type="http://schemas.openxmlformats.org/officeDocument/2006/relationships/hyperlink" Target="mailto:preventmofalls@gmail.com" TargetMode="External"/><Relationship Id="rId7" Type="http://schemas.openxmlformats.org/officeDocument/2006/relationships/hyperlink" Target="mailto:karl.Schafer@nkch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rafft@health.missouri.edu" TargetMode="External"/><Relationship Id="rId5" Type="http://schemas.openxmlformats.org/officeDocument/2006/relationships/hyperlink" Target="mailto:proste@missouri.edu" TargetMode="External"/><Relationship Id="rId4" Type="http://schemas.openxmlformats.org/officeDocument/2006/relationships/hyperlink" Target="mailto:April.Swanson@coxcolleg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picpedia.org/medical/p/physical-therap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ll-surface-warning-slippery-4448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aterfalls by lake">
            <a:extLst>
              <a:ext uri="{FF2B5EF4-FFF2-40B4-BE49-F238E27FC236}">
                <a16:creationId xmlns:a16="http://schemas.microsoft.com/office/drawing/2014/main" id="{51D31353-9BB1-ACFA-88BE-C64D3B46F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81153C-D04D-748F-0A9A-FDCE82BA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Show Me Falls Free Missouri Coalition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9174525-05D6-12A9-8674-2C716BEF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July 11</a:t>
            </a:r>
            <a:r>
              <a:rPr lang="en-US" sz="2000" baseline="30000" dirty="0"/>
              <a:t>th</a:t>
            </a:r>
            <a:r>
              <a:rPr lang="en-US" sz="2000" dirty="0"/>
              <a:t>, 2023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2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7A342687-0387-4ECE-BAA8-59297407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E02CA7F6-96C0-4B35-9D77-E89908B7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6729805" cy="3780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spc="-40">
                <a:solidFill>
                  <a:srgbClr val="FFFFFF"/>
                </a:solidFill>
              </a:rPr>
              <a:t>Different Levels of Care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533900"/>
            <a:ext cx="6198795" cy="1533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FFFFFF"/>
                </a:solidFill>
              </a:rPr>
              <a:t>Accessing Physical therapy</a:t>
            </a:r>
          </a:p>
        </p:txBody>
      </p:sp>
      <p:pic>
        <p:nvPicPr>
          <p:cNvPr id="1028" name="Picture 4" descr="What is In-Home Physical Therapy and its Benefits? | HEALING HANDS HOME ...">
            <a:extLst>
              <a:ext uri="{FF2B5EF4-FFF2-40B4-BE49-F238E27FC236}">
                <a16:creationId xmlns:a16="http://schemas.microsoft.com/office/drawing/2014/main" id="{686E4A00-1901-9C83-3478-39075C43CDFE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2" r="2" b="2"/>
          <a:stretch/>
        </p:blipFill>
        <p:spPr bwMode="auto">
          <a:xfrm>
            <a:off x="8115300" y="1"/>
            <a:ext cx="4076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A11C124-E818-45E0-9F70-7F0C271DDC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1975"/>
          <a:stretch/>
        </p:blipFill>
        <p:spPr>
          <a:xfrm>
            <a:off x="8115300" y="2286000"/>
            <a:ext cx="4076700" cy="2247900"/>
          </a:xfrm>
          <a:prstGeom prst="rect">
            <a:avLst/>
          </a:prstGeom>
        </p:spPr>
      </p:pic>
      <p:pic>
        <p:nvPicPr>
          <p:cNvPr id="1030" name="Picture 6" descr="Seren Healthcare - Seren Healthcare">
            <a:extLst>
              <a:ext uri="{FF2B5EF4-FFF2-40B4-BE49-F238E27FC236}">
                <a16:creationId xmlns:a16="http://schemas.microsoft.com/office/drawing/2014/main" id="{AC235D1F-D28C-7235-606E-2D9E604EE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r="2" b="4186"/>
          <a:stretch/>
        </p:blipFill>
        <p:spPr bwMode="auto">
          <a:xfrm>
            <a:off x="8115301" y="4533900"/>
            <a:ext cx="4076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22F022-211C-4882-844C-086FEA6806AA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A9BE1-65B7-22C8-605D-EE54F0BAF32B}"/>
              </a:ext>
            </a:extLst>
          </p:cNvPr>
          <p:cNvSpPr txBox="1"/>
          <p:nvPr/>
        </p:nvSpPr>
        <p:spPr>
          <a:xfrm>
            <a:off x="8115300" y="6621447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5" tooltip="https://www.mynextmove.org/profile/summary/29-1123.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B48A1197-8309-4D79-A0C9-C45E4A6F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875030"/>
            <a:ext cx="2384425" cy="506857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to access Physical Therapy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CB07E0-313B-40CA-80F4-58A8C43C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6F82-AF34-A611-1594-2ED5344E9E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52787" y="2201635"/>
            <a:ext cx="8607425" cy="2454729"/>
          </a:xfrm>
        </p:spPr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levels of care where patients can access physical therapy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patient acute care hospital stay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In-patient rehabilitation units: 3 hours of therapy of day from all therapies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nursing level of care: assessment determines how often they receive therapy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– homebound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involved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Out-patient therapy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day and day long rehab programs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 Luke’s and Ability KC in Kansas City metro area)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8E6A4D9-12A1-4CD4-99EA-5C5ECDE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5"/>
            <a:ext cx="11107526" cy="8497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Reason to Recommend Physical Therapy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0E5A8-009D-4CBD-BADB-91488482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248E8-80F2-482E-B0AF-EE7EBC7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3AEED-C8B8-1586-842F-DB799D84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 to physical therapy may be because of the following: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related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loss over overall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motion at specific joints (ankle, knee, hip, spine)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balance deficits; dizziness/vertigo – PTs specializing in vestibular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FALLS!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The Importance of Physical Therapy for Seniors | ASC Blog">
            <a:extLst>
              <a:ext uri="{FF2B5EF4-FFF2-40B4-BE49-F238E27FC236}">
                <a16:creationId xmlns:a16="http://schemas.microsoft.com/office/drawing/2014/main" id="{96C810B7-9179-4BDC-69BF-2149D20E482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0" b="18170"/>
          <a:stretch>
            <a:fillRect/>
          </a:stretch>
        </p:blipFill>
        <p:spPr bwMode="auto">
          <a:xfrm>
            <a:off x="0" y="2286636"/>
            <a:ext cx="5067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47FEC8-78EA-4AA2-07D8-B705E6D5E7B7}"/>
              </a:ext>
            </a:extLst>
          </p:cNvPr>
          <p:cNvSpPr txBox="1"/>
          <p:nvPr/>
        </p:nvSpPr>
        <p:spPr>
          <a:xfrm>
            <a:off x="2141220" y="6642556"/>
            <a:ext cx="4837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3"/>
              </a:rPr>
              <a:t>Physical-Therapy-For-Seniors1.jpg (635×900) (asccare.com)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4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-40" dirty="0">
                <a:solidFill>
                  <a:srgbClr val="FFFFFF"/>
                </a:solidFill>
              </a:rPr>
              <a:t>Specialized Community Based Therapy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880EE-F023-5AEE-B1F8-F48383AEEC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7700" y="1844937"/>
            <a:ext cx="5855458" cy="433202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effectLst/>
              </a:rPr>
              <a:t>Some specialized programs that are community based or provided with therapists with advanced training/certifications:  </a:t>
            </a:r>
            <a:endParaRPr lang="en-US" sz="2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/>
              </a:rPr>
              <a:t>Parkinson’s Disease clients –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/>
              </a:rPr>
              <a:t>Rock Steady (boxing program) </a:t>
            </a:r>
            <a:endParaRPr lang="en-US" sz="27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/>
              </a:rPr>
              <a:t>LSVT/Big and Loud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/>
              </a:rPr>
              <a:t>  Water based programs in the community</a:t>
            </a:r>
            <a:r>
              <a:rPr lang="en-US" sz="2700" dirty="0"/>
              <a:t> - </a:t>
            </a:r>
            <a:r>
              <a:rPr lang="en-US" sz="2700" dirty="0">
                <a:effectLst/>
              </a:rPr>
              <a:t>or some therapy sites offer water/pool therapy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2700" dirty="0">
              <a:effectLst/>
            </a:endParaRPr>
          </a:p>
          <a:p>
            <a:pPr>
              <a:lnSpc>
                <a:spcPct val="100000"/>
              </a:lnSpc>
            </a:pPr>
            <a:endParaRPr lang="en-US" sz="2700" dirty="0"/>
          </a:p>
        </p:txBody>
      </p:sp>
      <p:pic>
        <p:nvPicPr>
          <p:cNvPr id="4098" name="Picture 2" descr="Image result for aquatic physical therapy">
            <a:extLst>
              <a:ext uri="{FF2B5EF4-FFF2-40B4-BE49-F238E27FC236}">
                <a16:creationId xmlns:a16="http://schemas.microsoft.com/office/drawing/2014/main" id="{D5E5C624-8359-3927-E714-183DDA2C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r="9976" b="-1"/>
          <a:stretch/>
        </p:blipFill>
        <p:spPr bwMode="auto">
          <a:xfrm>
            <a:off x="7086601" y="1150467"/>
            <a:ext cx="5105400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5BA53-CEA9-26FC-9A3E-F8768632DD6F}"/>
              </a:ext>
            </a:extLst>
          </p:cNvPr>
          <p:cNvSpPr txBox="1"/>
          <p:nvPr/>
        </p:nvSpPr>
        <p:spPr>
          <a:xfrm>
            <a:off x="7086601" y="6546881"/>
            <a:ext cx="3801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3"/>
              </a:rPr>
              <a:t>Aquatic Therapy: A Safe Way to Exercise and Ease Back Pain - Atlanta Brain and Spine Care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4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Community Based Programs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D79BA4F-5589-9548-367B-0CA764FCD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rograms that are offered outside of Physical Therapy clinics.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F911F-B8C0-93A7-65E7-21F13359F0F8}"/>
              </a:ext>
            </a:extLst>
          </p:cNvPr>
          <p:cNvSpPr txBox="1"/>
          <p:nvPr/>
        </p:nvSpPr>
        <p:spPr>
          <a:xfrm>
            <a:off x="7392487" y="1270119"/>
            <a:ext cx="4493623" cy="1753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 of Balance courses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 Chi, Yoga – traditional or chair level yoga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CAPABLE program in Platte and Clay counties</a:t>
            </a:r>
          </a:p>
        </p:txBody>
      </p:sp>
      <p:pic>
        <p:nvPicPr>
          <p:cNvPr id="5124" name="Picture 4" descr="5 Tai Chi Moves to Stay Fit at Any Age - CareGivers of America ...">
            <a:extLst>
              <a:ext uri="{FF2B5EF4-FFF2-40B4-BE49-F238E27FC236}">
                <a16:creationId xmlns:a16="http://schemas.microsoft.com/office/drawing/2014/main" id="{778B0B08-9771-326C-B90B-53CAB0E47DD0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9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earning the gentle fitness challenge of chair chi | Lifestyle ...">
            <a:extLst>
              <a:ext uri="{FF2B5EF4-FFF2-40B4-BE49-F238E27FC236}">
                <a16:creationId xmlns:a16="http://schemas.microsoft.com/office/drawing/2014/main" id="{65EEF026-F44E-4C29-D732-1B7CE0A8509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b="28416"/>
          <a:stretch/>
        </p:blipFill>
        <p:spPr bwMode="auto">
          <a:xfrm>
            <a:off x="35270" y="4532825"/>
            <a:ext cx="708659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1642836"/>
            <a:ext cx="2384425" cy="243205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current work tied to fall prevention efforts?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collaborating with any community falls prevention programs?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3747" y="880836"/>
            <a:ext cx="8683181" cy="76200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about all I do; every day …. And yes! Collaborating constantly!!!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1657" y="1963240"/>
            <a:ext cx="7747581" cy="37777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many entities within our Senior Falls Prevention coalition: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Platte County and Clay County Senior Services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Rebuilding Together KC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Whole Person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 America Regional Council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private duty caregiver agencies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DME – stair lift companies</a:t>
            </a: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spc="-40" dirty="0">
                <a:solidFill>
                  <a:srgbClr val="FFFFFF"/>
                </a:solidFill>
              </a:rPr>
              <a:t>Home Health</a:t>
            </a:r>
            <a:br>
              <a:rPr lang="en-US" sz="2800" spc="-40" dirty="0">
                <a:solidFill>
                  <a:srgbClr val="FFFFFF"/>
                </a:solidFill>
              </a:rPr>
            </a:br>
            <a:r>
              <a:rPr lang="en-US" sz="2800" spc="-40" dirty="0">
                <a:solidFill>
                  <a:srgbClr val="FFFFFF"/>
                </a:solidFill>
              </a:rPr>
              <a:t>On Admission </a:t>
            </a:r>
          </a:p>
        </p:txBody>
      </p:sp>
      <p:pic>
        <p:nvPicPr>
          <p:cNvPr id="6146" name="Picture 2" descr="Physical Therapy - In-Home Care Westchester NY - In-Home Health Care CT">
            <a:extLst>
              <a:ext uri="{FF2B5EF4-FFF2-40B4-BE49-F238E27FC236}">
                <a16:creationId xmlns:a16="http://schemas.microsoft.com/office/drawing/2014/main" id="{D5AF8107-1BD2-E000-DF2B-4762D2656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33" y="1930403"/>
            <a:ext cx="5390727" cy="39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FE8322-74A2-43C3-B71A-8DD6B2DC0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6640" y="1681481"/>
            <a:ext cx="5273040" cy="44954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/>
              <a:t>R</a:t>
            </a:r>
            <a:r>
              <a:rPr lang="en-US" sz="1900" dirty="0">
                <a:effectLst/>
              </a:rPr>
              <a:t>oom by room safety assessment</a:t>
            </a:r>
          </a:p>
          <a:p>
            <a:pPr marL="342900"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/>
              <a:t>C</a:t>
            </a:r>
            <a:r>
              <a:rPr lang="en-US" sz="1900" dirty="0">
                <a:effectLst/>
              </a:rPr>
              <a:t>omplete review of medications including which may have side effects that put patient at risk of falls</a:t>
            </a:r>
          </a:p>
          <a:p>
            <a:pPr marL="342900"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</a:rPr>
              <a:t> Review of fall history (how many in the last year or 3 months; location of falls; mechanism of falls)</a:t>
            </a:r>
          </a:p>
          <a:p>
            <a:pPr marL="342900"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</a:rPr>
              <a:t> Current DME being used/condition/appropriateness – need for other DME – teaching of proper use of DME</a:t>
            </a:r>
          </a:p>
          <a:p>
            <a:pPr marL="342900"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</a:rPr>
              <a:t> </a:t>
            </a:r>
            <a:r>
              <a:rPr lang="en-US" sz="1900" dirty="0"/>
              <a:t>H</a:t>
            </a:r>
            <a:r>
              <a:rPr lang="en-US" sz="1900" dirty="0">
                <a:effectLst/>
              </a:rPr>
              <a:t>ow they exit the home; do they use more than one level of the home; is home health appropriate level of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829618A-B780-4421-AC86-35B451AF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9624"/>
            <a:ext cx="5329518" cy="1809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 Health Follow up Visits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86000"/>
            <a:ext cx="5575300" cy="38909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Ask about falls each visit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A</a:t>
            </a:r>
            <a:r>
              <a:rPr lang="en-US">
                <a:effectLst/>
              </a:rPr>
              <a:t>sk about any medication changes with eye towards possible fall risk or risk for re-hospitalization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 </a:t>
            </a:r>
            <a:r>
              <a:rPr lang="en-US"/>
              <a:t>S</a:t>
            </a:r>
            <a:r>
              <a:rPr lang="en-US">
                <a:effectLst/>
              </a:rPr>
              <a:t>ee if they followed up on safety recommendations</a:t>
            </a: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 </a:t>
            </a:r>
            <a:r>
              <a:rPr lang="en-US"/>
              <a:t>C</a:t>
            </a:r>
            <a:r>
              <a:rPr lang="en-US">
                <a:effectLst/>
              </a:rPr>
              <a:t>onstantly assessing if other agencies or home health disciplines needs to be pulled in to case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172" name="Picture 4" descr="Beneath the Surface of Poor Circulation - Be Well MD">
            <a:extLst>
              <a:ext uri="{FF2B5EF4-FFF2-40B4-BE49-F238E27FC236}">
                <a16:creationId xmlns:a16="http://schemas.microsoft.com/office/drawing/2014/main" id="{FD8EF386-A1D0-ED29-1A46-FCCEE337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0" y="1608147"/>
            <a:ext cx="5247639" cy="34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0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CDA0-692F-5551-082C-6CC39573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Discharge from Home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66D0D-E553-C841-57AA-296FB95DE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Referrals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4F4F6F-89F5-AE8F-42A4-9EB3BA3761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Outpatient therapies</a:t>
            </a:r>
          </a:p>
          <a:p>
            <a:r>
              <a:rPr lang="en-US" dirty="0"/>
              <a:t>Community Based Programs</a:t>
            </a:r>
          </a:p>
          <a:p>
            <a:r>
              <a:rPr lang="en-US" dirty="0"/>
              <a:t>CAPABLE</a:t>
            </a:r>
          </a:p>
          <a:p>
            <a:r>
              <a:rPr lang="en-US" dirty="0"/>
              <a:t>DME follow </a:t>
            </a:r>
            <a:r>
              <a:rPr lang="en-US"/>
              <a:t>up referrals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98B13D-FB16-226D-4C9A-EA763EFA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194" name="Picture 2" descr="What Type of Physical Therapy is Good for the Elderly? - Santé Cares">
            <a:extLst>
              <a:ext uri="{FF2B5EF4-FFF2-40B4-BE49-F238E27FC236}">
                <a16:creationId xmlns:a16="http://schemas.microsoft.com/office/drawing/2014/main" id="{D15D6761-EBA0-499A-C08C-2CE77DEE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6" y="2361743"/>
            <a:ext cx="5390061" cy="35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C21439-5A4D-9454-10F5-FA365DA99148}"/>
              </a:ext>
            </a:extLst>
          </p:cNvPr>
          <p:cNvSpPr txBox="1"/>
          <p:nvPr/>
        </p:nvSpPr>
        <p:spPr>
          <a:xfrm>
            <a:off x="5792289" y="5739310"/>
            <a:ext cx="60938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https://santecares.com/wp-content/uploads/2017/11/iStock-639858168.jpg</a:t>
            </a:r>
          </a:p>
        </p:txBody>
      </p:sp>
    </p:spTree>
    <p:extLst>
      <p:ext uri="{BB962C8B-B14F-4D97-AF65-F5344CB8AC3E}">
        <p14:creationId xmlns:p14="http://schemas.microsoft.com/office/powerpoint/2010/main" val="173386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1673680"/>
            <a:ext cx="2443495" cy="1755320"/>
          </a:xfrm>
        </p:spPr>
        <p:txBody>
          <a:bodyPr/>
          <a:lstStyle/>
          <a:p>
            <a:r>
              <a:rPr lang="en-US" dirty="0"/>
              <a:t>Karl Schafer</a:t>
            </a:r>
          </a:p>
          <a:p>
            <a:endParaRPr lang="en-US" dirty="0"/>
          </a:p>
          <a:p>
            <a:r>
              <a:rPr lang="en-US" sz="1400" dirty="0"/>
              <a:t>Karl.Schafer@NKCH.org</a:t>
            </a:r>
          </a:p>
        </p:txBody>
      </p:sp>
      <p:pic>
        <p:nvPicPr>
          <p:cNvPr id="52" name="Picture Placeholder 51" descr="A picture containing sky, outdoor, mountain, nature, stars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pic>
        <p:nvPicPr>
          <p:cNvPr id="58" name="Picture Placeholder 57" descr="A picture containing mountain, sky, outdoor, nature">
            <a:extLst>
              <a:ext uri="{FF2B5EF4-FFF2-40B4-BE49-F238E27FC236}">
                <a16:creationId xmlns:a16="http://schemas.microsoft.com/office/drawing/2014/main" id="{A51C462C-6D3B-4554-9CDC-86D00D0EA0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4532313"/>
            <a:ext cx="3048000" cy="23256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88" y="340578"/>
            <a:ext cx="8553351" cy="62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75804-FC1B-6006-8FB3-7636D1F8BAF8}"/>
              </a:ext>
            </a:extLst>
          </p:cNvPr>
          <p:cNvSpPr txBox="1"/>
          <p:nvPr/>
        </p:nvSpPr>
        <p:spPr>
          <a:xfrm>
            <a:off x="1023582" y="491319"/>
            <a:ext cx="10481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What barriers have you seen to accessing physical therapy? Has telehealth provided any assistance?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85788-1A66-5900-7962-689D5B8BDD58}"/>
              </a:ext>
            </a:extLst>
          </p:cNvPr>
          <p:cNvSpPr txBox="1"/>
          <p:nvPr/>
        </p:nvSpPr>
        <p:spPr>
          <a:xfrm>
            <a:off x="6096000" y="6217229"/>
            <a:ext cx="632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Nancy Lock,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Director of Rehab Services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Carroll County Memorial Hospital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Placeholder 10" descr="Logo, icon&#10;&#10;Description automatically generated">
            <a:extLst>
              <a:ext uri="{FF2B5EF4-FFF2-40B4-BE49-F238E27FC236}">
                <a16:creationId xmlns:a16="http://schemas.microsoft.com/office/drawing/2014/main" id="{7628FB83-FADA-F704-FD47-5591FF179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0" b="1320"/>
          <a:stretch>
            <a:fillRect/>
          </a:stretch>
        </p:blipFill>
        <p:spPr>
          <a:xfrm>
            <a:off x="3941440" y="3034477"/>
            <a:ext cx="2947917" cy="2947917"/>
          </a:xfrm>
        </p:spPr>
      </p:pic>
    </p:spTree>
    <p:extLst>
      <p:ext uri="{BB962C8B-B14F-4D97-AF65-F5344CB8AC3E}">
        <p14:creationId xmlns:p14="http://schemas.microsoft.com/office/powerpoint/2010/main" val="197440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379E45-F3A0-053C-BE02-8EADF306634A}"/>
              </a:ext>
            </a:extLst>
          </p:cNvPr>
          <p:cNvSpPr txBox="1"/>
          <p:nvPr/>
        </p:nvSpPr>
        <p:spPr>
          <a:xfrm>
            <a:off x="184245" y="436729"/>
            <a:ext cx="118235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Contact Information </a:t>
            </a:r>
          </a:p>
          <a:p>
            <a:endParaRPr lang="en-US" dirty="0"/>
          </a:p>
          <a:p>
            <a:pPr algn="l"/>
            <a:r>
              <a:rPr lang="en-US" sz="3200" b="0" i="0" u="sng" strike="noStrike" baseline="0" dirty="0">
                <a:latin typeface="Poppins-Regular"/>
              </a:rPr>
              <a:t>SMFFMO</a:t>
            </a:r>
          </a:p>
          <a:p>
            <a:pPr algn="l"/>
            <a:r>
              <a:rPr lang="en-US" sz="2800" b="0" i="0" u="none" strike="noStrike" baseline="0" dirty="0">
                <a:latin typeface="Poppins-Regular"/>
              </a:rPr>
              <a:t>Email: </a:t>
            </a:r>
          </a:p>
          <a:p>
            <a:pPr algn="l"/>
            <a:r>
              <a:rPr lang="en-US" sz="2800" b="0" i="0" u="none" strike="noStrike" baseline="0" dirty="0">
                <a:latin typeface="Poppins-Regular"/>
                <a:hlinkClick r:id="rId3"/>
              </a:rPr>
              <a:t>preventmofalls@gmail.com</a:t>
            </a:r>
            <a:endParaRPr lang="en-US" sz="2800" b="0" i="0" u="none" strike="noStrike" baseline="0" dirty="0">
              <a:latin typeface="Poppins-Regular"/>
            </a:endParaRPr>
          </a:p>
          <a:p>
            <a:pPr algn="l"/>
            <a:endParaRPr lang="en-US" sz="2800" b="0" i="0" u="none" strike="noStrike" baseline="0" dirty="0">
              <a:latin typeface="Poppins-Regular"/>
            </a:endParaRPr>
          </a:p>
          <a:p>
            <a:pPr algn="l"/>
            <a:r>
              <a:rPr lang="en-US" sz="2400" b="0" i="0" u="none" strike="noStrike" baseline="0" dirty="0">
                <a:latin typeface="Poppins-Regular"/>
              </a:rPr>
              <a:t>website:</a:t>
            </a:r>
          </a:p>
          <a:p>
            <a:pPr algn="l"/>
            <a:r>
              <a:rPr lang="en-US" sz="2000" b="0" i="0" u="none" strike="noStrike" baseline="0" dirty="0">
                <a:latin typeface="Poppins-Regular"/>
              </a:rPr>
              <a:t>https://health.mo.gov/seniors/showmefallsfreemissouri/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00CC3-3B5E-85DB-6238-E52FCA0A0E8D}"/>
              </a:ext>
            </a:extLst>
          </p:cNvPr>
          <p:cNvSpPr txBox="1"/>
          <p:nvPr/>
        </p:nvSpPr>
        <p:spPr>
          <a:xfrm>
            <a:off x="184245" y="4726780"/>
            <a:ext cx="9430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Panelist</a:t>
            </a:r>
          </a:p>
          <a:p>
            <a:endParaRPr lang="en-US" sz="2000" u="sng" dirty="0">
              <a:hlinkClick r:id="rId4"/>
            </a:endParaRPr>
          </a:p>
          <a:p>
            <a:r>
              <a:rPr lang="en-US" sz="2000" dirty="0"/>
              <a:t>Evan Prost: </a:t>
            </a:r>
            <a:r>
              <a:rPr lang="en-US" sz="2000" dirty="0">
                <a:hlinkClick r:id="rId5"/>
              </a:rPr>
              <a:t>proste@missouri.edu</a:t>
            </a:r>
            <a:r>
              <a:rPr lang="en-US" sz="2000" dirty="0"/>
              <a:t> </a:t>
            </a:r>
          </a:p>
          <a:p>
            <a:r>
              <a:rPr lang="en-US" sz="2000" dirty="0"/>
              <a:t>Teresa Graff: </a:t>
            </a:r>
            <a:r>
              <a:rPr lang="en-US" sz="2000" dirty="0">
                <a:hlinkClick r:id="rId6"/>
              </a:rPr>
              <a:t>grafft@health.missouri.edu</a:t>
            </a:r>
            <a:r>
              <a:rPr lang="en-US" sz="2000" dirty="0"/>
              <a:t> </a:t>
            </a:r>
          </a:p>
          <a:p>
            <a:r>
              <a:rPr lang="en-US" sz="2000" dirty="0"/>
              <a:t>Karl Schafer: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>
                <a:hlinkClick r:id="rId7"/>
              </a:rPr>
              <a:t>karl.Schafer@nkch.org</a:t>
            </a:r>
            <a:endParaRPr lang="en-US" sz="2000" dirty="0"/>
          </a:p>
          <a:p>
            <a:r>
              <a:rPr lang="en-US" sz="2000" dirty="0"/>
              <a:t>Nancy Lock: </a:t>
            </a:r>
            <a:r>
              <a:rPr lang="en-US" sz="2000" dirty="0">
                <a:hlinkClick r:id="rId8"/>
              </a:rPr>
              <a:t>nancyl@ccmhospital.org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3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54" y="169333"/>
            <a:ext cx="8360737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ysical Therapy vs. Occupational Therapy. What's the Difference? — ZK  OUTPATIENT REHABILITATION CENT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3" b="-1"/>
          <a:stretch/>
        </p:blipFill>
        <p:spPr bwMode="auto">
          <a:xfrm>
            <a:off x="1941689" y="214490"/>
            <a:ext cx="7947378" cy="6434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5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medical equipment on a clipboard&#10;&#10;Description automatically generated">
            <a:extLst>
              <a:ext uri="{FF2B5EF4-FFF2-40B4-BE49-F238E27FC236}">
                <a16:creationId xmlns:a16="http://schemas.microsoft.com/office/drawing/2014/main" id="{FE21F7D5-2EAE-C0D2-28B3-1ECA672F85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385" r="23298" b="47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6571B-7E1B-5D30-D93B-E6D1C7F7D7D8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What is Physical Therapy and how does it relate to fall prevention?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D283D-7D19-DE55-A567-B8C06CFF0576}"/>
              </a:ext>
            </a:extLst>
          </p:cNvPr>
          <p:cNvSpPr txBox="1"/>
          <p:nvPr/>
        </p:nvSpPr>
        <p:spPr>
          <a:xfrm>
            <a:off x="152400" y="604488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Evan Prost, PT, CEEAA, DPT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Associate Teaching Professor, University of Missouri, Columbia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yellow sign with a black arrow&#10;&#10;Description automatically generated with low confidence">
            <a:extLst>
              <a:ext uri="{FF2B5EF4-FFF2-40B4-BE49-F238E27FC236}">
                <a16:creationId xmlns:a16="http://schemas.microsoft.com/office/drawing/2014/main" id="{0FA7B238-9609-70E9-C666-B6F97D9E48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51" r="6151"/>
          <a:stretch>
            <a:fillRect/>
          </a:stretch>
        </p:blipFill>
        <p:spPr>
          <a:xfrm>
            <a:off x="4476465" y="3350897"/>
            <a:ext cx="2153585" cy="215358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75804-FC1B-6006-8FB3-7636D1F8BAF8}"/>
              </a:ext>
            </a:extLst>
          </p:cNvPr>
          <p:cNvSpPr txBox="1"/>
          <p:nvPr/>
        </p:nvSpPr>
        <p:spPr>
          <a:xfrm>
            <a:off x="1023582" y="491319"/>
            <a:ext cx="10481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When might an older adult need physical therapy-how do they access PT services?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85788-1A66-5900-7962-689D5B8BDD58}"/>
              </a:ext>
            </a:extLst>
          </p:cNvPr>
          <p:cNvSpPr txBox="1"/>
          <p:nvPr/>
        </p:nvSpPr>
        <p:spPr>
          <a:xfrm>
            <a:off x="6436895" y="6134669"/>
            <a:ext cx="575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Teresa Graff,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PT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Director of Therapy Services,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Mizzou Therapy Services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/>
          <a:lstStyle/>
          <a:p>
            <a:pPr algn="ctr"/>
            <a:r>
              <a:rPr lang="en-US" dirty="0"/>
              <a:t>Regional Falls Panel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/>
          <a:lstStyle/>
          <a:p>
            <a:r>
              <a:rPr lang="en-US" dirty="0"/>
              <a:t>Karl Schafer PT, CAPS</a:t>
            </a:r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D0DDF2-9FBA-E2FE-7AD6-4A4BEF3DBF3F}"/>
              </a:ext>
            </a:extLst>
          </p:cNvPr>
          <p:cNvSpPr txBox="1"/>
          <p:nvPr/>
        </p:nvSpPr>
        <p:spPr>
          <a:xfrm>
            <a:off x="248193" y="3161211"/>
            <a:ext cx="7720149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someone working with any older adult in the community-based setting know about physical therapy to help older adults be successful?</a:t>
            </a:r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spc="-4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1844937"/>
            <a:ext cx="5855458" cy="433202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3200" dirty="0"/>
              <a:t>Introduction</a:t>
            </a:r>
          </a:p>
          <a:p>
            <a:pPr indent="-228600"/>
            <a:r>
              <a:rPr lang="en-US" sz="3200" dirty="0"/>
              <a:t>Different Levels of Physical Therapy Care</a:t>
            </a:r>
          </a:p>
          <a:p>
            <a:pPr indent="-228600"/>
            <a:r>
              <a:rPr lang="en-US" sz="3200" dirty="0"/>
              <a:t>Accessing Programs</a:t>
            </a:r>
          </a:p>
          <a:p>
            <a:pPr indent="-228600"/>
            <a:r>
              <a:rPr lang="en-US" sz="3200" dirty="0"/>
              <a:t>Community Collaboration </a:t>
            </a:r>
          </a:p>
        </p:txBody>
      </p:sp>
      <p:pic>
        <p:nvPicPr>
          <p:cNvPr id="3074" name="Picture 2" descr="5 Easy Balance Exercises for Seniors to do at Home">
            <a:extLst>
              <a:ext uri="{FF2B5EF4-FFF2-40B4-BE49-F238E27FC236}">
                <a16:creationId xmlns:a16="http://schemas.microsoft.com/office/drawing/2014/main" id="{6EF57AFE-DDA1-C4D1-B017-D759DF9E265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r="28196" b="-1"/>
          <a:stretch/>
        </p:blipFill>
        <p:spPr bwMode="auto">
          <a:xfrm>
            <a:off x="7086601" y="1150467"/>
            <a:ext cx="5105400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5958" y="6356350"/>
            <a:ext cx="38754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Placeholder 7" descr="A picture containing mountain, sky, outdoor, nature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835" y="2286000"/>
            <a:ext cx="6628094" cy="457200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Me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Physical Therapist with North Kansas City Hospital since 2003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patient care over last 35 years in acute care, skilled nursing level of care, in patient rehab and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 PT settings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 certified and LSVT Big certified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Physical Therapy Entrance Level Education: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Evolved from Bachelors Level to Masters Level to Doctor in Physical Therapy over the last 35 years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specializations in orthopedics, neurology, geriatrics among others through APTA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certifications in: vestibular rehab, CEEAA CAPS among others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1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F2A900"/>
      </a:accent1>
      <a:accent2>
        <a:srgbClr val="E35205"/>
      </a:accent2>
      <a:accent3>
        <a:srgbClr val="008C95"/>
      </a:accent3>
      <a:accent4>
        <a:srgbClr val="F2A900"/>
      </a:accent4>
      <a:accent5>
        <a:srgbClr val="E35205"/>
      </a:accent5>
      <a:accent6>
        <a:srgbClr val="008C95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849</Words>
  <Application>Microsoft Office PowerPoint</Application>
  <PresentationFormat>Widescreen</PresentationFormat>
  <Paragraphs>127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Avenir Next LT Pro</vt:lpstr>
      <vt:lpstr>Calibri</vt:lpstr>
      <vt:lpstr>Montserrat</vt:lpstr>
      <vt:lpstr>Montserrat ExtraBold</vt:lpstr>
      <vt:lpstr>Poppins-Regular</vt:lpstr>
      <vt:lpstr>Symbol</vt:lpstr>
      <vt:lpstr>Times New Roman</vt:lpstr>
      <vt:lpstr>No Footer Pages</vt:lpstr>
      <vt:lpstr>ColorBlockVTI</vt:lpstr>
      <vt:lpstr>Show Me Falls Free Missouri Coalition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Falls Panel</vt:lpstr>
      <vt:lpstr>Agenda</vt:lpstr>
      <vt:lpstr>Introduction</vt:lpstr>
      <vt:lpstr>Different Levels of Care</vt:lpstr>
      <vt:lpstr>Where to access Physical Therapy</vt:lpstr>
      <vt:lpstr>Reason to Recommend Physical Therapy</vt:lpstr>
      <vt:lpstr>Specialized Community Based Therapy Programs</vt:lpstr>
      <vt:lpstr>Other Community Based Programs</vt:lpstr>
      <vt:lpstr>How is current work tied to fall prevention efforts? Currently collaborating with any community falls prevention programs?</vt:lpstr>
      <vt:lpstr>Home Health On Admission </vt:lpstr>
      <vt:lpstr>Home Health Follow up Visits</vt:lpstr>
      <vt:lpstr>Discharge from Home Health</vt:lpstr>
      <vt:lpstr>Thank you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Mcleod, Jordanna</dc:creator>
  <cp:lastModifiedBy>Kelsey Weitzel</cp:lastModifiedBy>
  <cp:revision>21</cp:revision>
  <dcterms:created xsi:type="dcterms:W3CDTF">2023-03-06T22:14:39Z</dcterms:created>
  <dcterms:modified xsi:type="dcterms:W3CDTF">2023-07-11T15:46:13Z</dcterms:modified>
</cp:coreProperties>
</file>