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3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notesSlides/notesSlide4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3.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44.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drawings/drawing2.xml" ContentType="application/vnd.openxmlformats-officedocument.drawingml.chartshape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4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9.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6.xml" ContentType="application/vnd.openxmlformats-officedocument.themeOverride+xml"/>
  <Override PartName="/ppt/notesSlides/notesSlide5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106"/>
  </p:notesMasterIdLst>
  <p:handoutMasterIdLst>
    <p:handoutMasterId r:id="rId107"/>
  </p:handoutMasterIdLst>
  <p:sldIdLst>
    <p:sldId id="504" r:id="rId4"/>
    <p:sldId id="520" r:id="rId5"/>
    <p:sldId id="356" r:id="rId6"/>
    <p:sldId id="293" r:id="rId7"/>
    <p:sldId id="326" r:id="rId8"/>
    <p:sldId id="286" r:id="rId9"/>
    <p:sldId id="287" r:id="rId10"/>
    <p:sldId id="289" r:id="rId11"/>
    <p:sldId id="487" r:id="rId12"/>
    <p:sldId id="321" r:id="rId13"/>
    <p:sldId id="327" r:id="rId14"/>
    <p:sldId id="471" r:id="rId15"/>
    <p:sldId id="472" r:id="rId16"/>
    <p:sldId id="466" r:id="rId17"/>
    <p:sldId id="473" r:id="rId18"/>
    <p:sldId id="475" r:id="rId19"/>
    <p:sldId id="328" r:id="rId20"/>
    <p:sldId id="353" r:id="rId21"/>
    <p:sldId id="354" r:id="rId22"/>
    <p:sldId id="355" r:id="rId23"/>
    <p:sldId id="509" r:id="rId24"/>
    <p:sldId id="329" r:id="rId25"/>
    <p:sldId id="331" r:id="rId26"/>
    <p:sldId id="374" r:id="rId27"/>
    <p:sldId id="510" r:id="rId28"/>
    <p:sldId id="514" r:id="rId29"/>
    <p:sldId id="516" r:id="rId30"/>
    <p:sldId id="517" r:id="rId31"/>
    <p:sldId id="518" r:id="rId32"/>
    <p:sldId id="373" r:id="rId33"/>
    <p:sldId id="376" r:id="rId34"/>
    <p:sldId id="377" r:id="rId35"/>
    <p:sldId id="478" r:id="rId36"/>
    <p:sldId id="505" r:id="rId37"/>
    <p:sldId id="479" r:id="rId38"/>
    <p:sldId id="480" r:id="rId39"/>
    <p:sldId id="506" r:id="rId40"/>
    <p:sldId id="357" r:id="rId41"/>
    <p:sldId id="358" r:id="rId42"/>
    <p:sldId id="359" r:id="rId43"/>
    <p:sldId id="361" r:id="rId44"/>
    <p:sldId id="362" r:id="rId45"/>
    <p:sldId id="363" r:id="rId46"/>
    <p:sldId id="381" r:id="rId47"/>
    <p:sldId id="365" r:id="rId48"/>
    <p:sldId id="382" r:id="rId49"/>
    <p:sldId id="367" r:id="rId50"/>
    <p:sldId id="368" r:id="rId51"/>
    <p:sldId id="369" r:id="rId52"/>
    <p:sldId id="370" r:id="rId53"/>
    <p:sldId id="372" r:id="rId54"/>
    <p:sldId id="507" r:id="rId55"/>
    <p:sldId id="384" r:id="rId56"/>
    <p:sldId id="418" r:id="rId57"/>
    <p:sldId id="502" r:id="rId58"/>
    <p:sldId id="417" r:id="rId59"/>
    <p:sldId id="419" r:id="rId60"/>
    <p:sldId id="434" r:id="rId61"/>
    <p:sldId id="427" r:id="rId62"/>
    <p:sldId id="485" r:id="rId63"/>
    <p:sldId id="489" r:id="rId64"/>
    <p:sldId id="491" r:id="rId65"/>
    <p:sldId id="492" r:id="rId66"/>
    <p:sldId id="493" r:id="rId67"/>
    <p:sldId id="385" r:id="rId68"/>
    <p:sldId id="388" r:id="rId69"/>
    <p:sldId id="391" r:id="rId70"/>
    <p:sldId id="436" r:id="rId71"/>
    <p:sldId id="499" r:id="rId72"/>
    <p:sldId id="438" r:id="rId73"/>
    <p:sldId id="498" r:id="rId74"/>
    <p:sldId id="440" r:id="rId75"/>
    <p:sldId id="521" r:id="rId76"/>
    <p:sldId id="442" r:id="rId77"/>
    <p:sldId id="443" r:id="rId78"/>
    <p:sldId id="445" r:id="rId79"/>
    <p:sldId id="449" r:id="rId80"/>
    <p:sldId id="451" r:id="rId81"/>
    <p:sldId id="453" r:id="rId82"/>
    <p:sldId id="455" r:id="rId83"/>
    <p:sldId id="402" r:id="rId84"/>
    <p:sldId id="403" r:id="rId85"/>
    <p:sldId id="404" r:id="rId86"/>
    <p:sldId id="405" r:id="rId87"/>
    <p:sldId id="406" r:id="rId88"/>
    <p:sldId id="457" r:id="rId89"/>
    <p:sldId id="408" r:id="rId90"/>
    <p:sldId id="459" r:id="rId91"/>
    <p:sldId id="410" r:id="rId92"/>
    <p:sldId id="411" r:id="rId93"/>
    <p:sldId id="412" r:id="rId94"/>
    <p:sldId id="413" r:id="rId95"/>
    <p:sldId id="460" r:id="rId96"/>
    <p:sldId id="414" r:id="rId97"/>
    <p:sldId id="508" r:id="rId98"/>
    <p:sldId id="512" r:id="rId99"/>
    <p:sldId id="483" r:id="rId100"/>
    <p:sldId id="488" r:id="rId101"/>
    <p:sldId id="470" r:id="rId102"/>
    <p:sldId id="503" r:id="rId103"/>
    <p:sldId id="477" r:id="rId104"/>
    <p:sldId id="284" r:id="rId105"/>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D653"/>
    <a:srgbClr val="FFCC66"/>
    <a:srgbClr val="FFCC00"/>
    <a:srgbClr val="FFFFFF"/>
    <a:srgbClr val="C01508"/>
    <a:srgbClr val="A50021"/>
    <a:srgbClr val="6C2A2A"/>
    <a:srgbClr val="EA728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960" autoAdjust="0"/>
    <p:restoredTop sz="93979" autoAdjust="0"/>
  </p:normalViewPr>
  <p:slideViewPr>
    <p:cSldViewPr>
      <p:cViewPr varScale="1">
        <p:scale>
          <a:sx n="79" d="100"/>
          <a:sy n="79" d="100"/>
        </p:scale>
        <p:origin x="91" y="72"/>
      </p:cViewPr>
      <p:guideLst>
        <p:guide orient="horz" pos="2160"/>
        <p:guide pos="2880"/>
      </p:guideLst>
    </p:cSldViewPr>
  </p:slideViewPr>
  <p:outlineViewPr>
    <p:cViewPr>
      <p:scale>
        <a:sx n="33" d="100"/>
        <a:sy n="33" d="100"/>
      </p:scale>
      <p:origin x="0" y="0"/>
    </p:cViewPr>
  </p:outlineViewPr>
  <p:notesTextViewPr>
    <p:cViewPr>
      <p:scale>
        <a:sx n="400" d="100"/>
        <a:sy n="400" d="100"/>
      </p:scale>
      <p:origin x="0" y="0"/>
    </p:cViewPr>
  </p:notesTextViewPr>
  <p:sorterViewPr>
    <p:cViewPr>
      <p:scale>
        <a:sx n="66" d="100"/>
        <a:sy n="66" d="100"/>
      </p:scale>
      <p:origin x="0" y="-1752"/>
    </p:cViewPr>
  </p:sorterViewPr>
  <p:notesViewPr>
    <p:cSldViewPr>
      <p:cViewPr varScale="1">
        <p:scale>
          <a:sx n="51" d="100"/>
          <a:sy n="51" d="100"/>
        </p:scale>
        <p:origin x="2692" y="5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07" Type="http://schemas.openxmlformats.org/officeDocument/2006/relationships/handoutMaster" Target="handoutMasters/handoutMaster1.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viewProps" Target="viewProps.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2.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12059457020997376"/>
          <c:y val="0.23652814231554389"/>
          <c:w val="0.36655930118110236"/>
          <c:h val="0.65166097987751526"/>
        </c:manualLayout>
      </c:layout>
      <c:doughnutChart>
        <c:varyColors val="1"/>
        <c:ser>
          <c:idx val="0"/>
          <c:order val="0"/>
          <c:tx>
            <c:strRef>
              <c:f>Sheet1!$B$1</c:f>
              <c:strCache>
                <c:ptCount val="1"/>
                <c:pt idx="0">
                  <c:v>Complaints with Allegation</c:v>
                </c:pt>
              </c:strCache>
            </c:strRef>
          </c:tx>
          <c:dPt>
            <c:idx val="2"/>
            <c:bubble3D val="0"/>
            <c:spPr>
              <a:solidFill>
                <a:srgbClr val="FFCCFF"/>
              </a:solidFill>
            </c:spPr>
            <c:extLst>
              <c:ext xmlns:c16="http://schemas.microsoft.com/office/drawing/2014/chart" uri="{C3380CC4-5D6E-409C-BE32-E72D297353CC}">
                <c16:uniqueId val="{0000000A-6C31-49BF-8A37-B0C6C58E3ED2}"/>
              </c:ext>
            </c:extLst>
          </c:dPt>
          <c:dLbls>
            <c:dLbl>
              <c:idx val="0"/>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6C31-49BF-8A37-B0C6C58E3ED2}"/>
                </c:ext>
              </c:extLst>
            </c:dLbl>
            <c:dLbl>
              <c:idx val="1"/>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6C31-49BF-8A37-B0C6C58E3ED2}"/>
                </c:ext>
              </c:extLst>
            </c:dLbl>
            <c:dLbl>
              <c:idx val="2"/>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6C31-49BF-8A37-B0C6C58E3ED2}"/>
                </c:ext>
              </c:extLst>
            </c:dLbl>
            <c:dLbl>
              <c:idx val="3"/>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6C31-49BF-8A37-B0C6C58E3ED2}"/>
                </c:ext>
              </c:extLst>
            </c:dLbl>
            <c:dLbl>
              <c:idx val="4"/>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6C31-49BF-8A37-B0C6C58E3ED2}"/>
                </c:ext>
              </c:extLst>
            </c:dLbl>
            <c:dLbl>
              <c:idx val="5"/>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F91-4981-8675-168F64E76FDD}"/>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C31-49BF-8A37-B0C6C58E3ED2}"/>
                </c:ext>
              </c:extLst>
            </c:dLbl>
            <c:spPr>
              <a:noFill/>
              <a:ln>
                <a:noFill/>
              </a:ln>
              <a:effectLst/>
            </c:spPr>
            <c:txPr>
              <a:bodyPr/>
              <a:lstStyle/>
              <a:p>
                <a:pPr>
                  <a:defRPr sz="2400" b="1">
                    <a:solidFill>
                      <a:schemeClr val="bg1"/>
                    </a:solidFill>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Sheet1!$A$2:$A$7</c:f>
              <c:strCache>
                <c:ptCount val="6"/>
                <c:pt idx="0">
                  <c:v>Quality of Care/Treatment</c:v>
                </c:pt>
                <c:pt idx="1">
                  <c:v>Resident/Patient/Client Rights</c:v>
                </c:pt>
                <c:pt idx="2">
                  <c:v>Administration/Personnel</c:v>
                </c:pt>
                <c:pt idx="3">
                  <c:v>Infection Control</c:v>
                </c:pt>
                <c:pt idx="4">
                  <c:v>Resident/Patient/Client Neglect</c:v>
                </c:pt>
                <c:pt idx="5">
                  <c:v>Admission, Transfer &amp; Discharge Rights</c:v>
                </c:pt>
              </c:strCache>
            </c:strRef>
          </c:cat>
          <c:val>
            <c:numRef>
              <c:f>Sheet1!$B$2:$B$7</c:f>
              <c:numCache>
                <c:formatCode>General</c:formatCode>
                <c:ptCount val="6"/>
                <c:pt idx="0">
                  <c:v>19</c:v>
                </c:pt>
                <c:pt idx="1">
                  <c:v>18</c:v>
                </c:pt>
                <c:pt idx="2">
                  <c:v>6</c:v>
                </c:pt>
                <c:pt idx="3">
                  <c:v>1</c:v>
                </c:pt>
                <c:pt idx="4">
                  <c:v>1</c:v>
                </c:pt>
                <c:pt idx="5">
                  <c:v>1</c:v>
                </c:pt>
              </c:numCache>
            </c:numRef>
          </c:val>
          <c:extLst>
            <c:ext xmlns:c16="http://schemas.microsoft.com/office/drawing/2014/chart" uri="{C3380CC4-5D6E-409C-BE32-E72D297353CC}">
              <c16:uniqueId val="{00000011-6C31-49BF-8A37-B0C6C58E3ED2}"/>
            </c:ext>
          </c:extLst>
        </c:ser>
        <c:dLbls>
          <c:showLegendKey val="0"/>
          <c:showVal val="0"/>
          <c:showCatName val="0"/>
          <c:showSerName val="0"/>
          <c:showPercent val="0"/>
          <c:showBubbleSize val="0"/>
          <c:showLeaderLines val="1"/>
        </c:dLbls>
        <c:firstSliceAng val="0"/>
        <c:holeSize val="50"/>
      </c:doughnutChart>
    </c:plotArea>
    <c:legend>
      <c:legendPos val="r"/>
      <c:legendEntry>
        <c:idx val="5"/>
        <c:txPr>
          <a:bodyPr/>
          <a:lstStyle/>
          <a:p>
            <a:pPr>
              <a:defRPr sz="2000" b="1">
                <a:latin typeface="Times New Roman" panose="02020603050405020304" pitchFamily="18" charset="0"/>
                <a:cs typeface="Times New Roman" panose="02020603050405020304" pitchFamily="18" charset="0"/>
              </a:defRPr>
            </a:pPr>
            <a:endParaRPr lang="en-US"/>
          </a:p>
        </c:txPr>
      </c:legendEntry>
      <c:layout>
        <c:manualLayout>
          <c:xMode val="edge"/>
          <c:yMode val="edge"/>
          <c:x val="0.59247763172304446"/>
          <c:y val="4.8329932180463837E-2"/>
          <c:w val="0.39923247861069294"/>
          <c:h val="0.83630082942729145"/>
        </c:manualLayout>
      </c:layout>
      <c:overlay val="0"/>
      <c:txPr>
        <a:bodyPr/>
        <a:lstStyle/>
        <a:p>
          <a:pPr>
            <a:defRPr sz="2200" b="1">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54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Perpetua" panose="02020502060401020303" pitchFamily="18" charset="0"/>
                <a:ea typeface="+mn-ea"/>
                <a:cs typeface="+mn-cs"/>
              </a:defRPr>
            </a:pPr>
            <a:r>
              <a:rPr lang="en-US" sz="3740" baseline="0" dirty="0" smtClean="0">
                <a:latin typeface="Perpetua" panose="02020502060401020303" pitchFamily="18" charset="0"/>
              </a:rPr>
              <a:t>Hospice Demographics</a:t>
            </a:r>
          </a:p>
          <a:p>
            <a:pPr algn="ctr">
              <a:defRPr sz="5400">
                <a:latin typeface="Perpetua" panose="02020502060401020303" pitchFamily="18" charset="0"/>
              </a:defRPr>
            </a:pPr>
            <a:r>
              <a:rPr lang="en-US" sz="3740" baseline="0" dirty="0" smtClean="0">
                <a:latin typeface="Perpetua" panose="02020502060401020303" pitchFamily="18" charset="0"/>
              </a:rPr>
              <a:t>117 Total Hospice Agencies</a:t>
            </a:r>
            <a:endParaRPr lang="en-US" sz="3740" baseline="0" dirty="0">
              <a:latin typeface="Perpetua" panose="02020502060401020303" pitchFamily="18" charset="0"/>
            </a:endParaRPr>
          </a:p>
        </c:rich>
      </c:tx>
      <c:layout>
        <c:manualLayout>
          <c:xMode val="edge"/>
          <c:yMode val="edge"/>
          <c:x val="0.1910138888888889"/>
          <c:y val="3.2272528433945749E-2"/>
        </c:manualLayout>
      </c:layout>
      <c:overlay val="0"/>
      <c:spPr>
        <a:noFill/>
        <a:ln>
          <a:noFill/>
        </a:ln>
        <a:effectLst/>
      </c:spPr>
      <c:txPr>
        <a:bodyPr rot="0" spcFirstLastPara="1" vertOverflow="ellipsis" vert="horz" wrap="square" anchor="ctr" anchorCtr="1"/>
        <a:lstStyle/>
        <a:p>
          <a:pPr algn="ctr">
            <a:defRPr sz="54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Perpetua" panose="02020502060401020303" pitchFamily="18" charset="0"/>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829861111111111"/>
          <c:y val="0.22218139399241763"/>
          <c:w val="0.78541666666666665"/>
          <c:h val="0.5880390784485271"/>
        </c:manualLayout>
      </c:layout>
      <c:pie3DChart>
        <c:varyColors val="1"/>
        <c:ser>
          <c:idx val="0"/>
          <c:order val="0"/>
          <c:tx>
            <c:strRef>
              <c:f>Sheet1!$B$1</c:f>
              <c:strCache>
                <c:ptCount val="1"/>
                <c:pt idx="0">
                  <c:v>Hospice Demographics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0D12-46C8-95F5-7CE3AE2881A6}"/>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0D12-46C8-95F5-7CE3AE2881A6}"/>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5-0D12-46C8-95F5-7CE3AE2881A6}"/>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6-536A-41EF-BA98-0D51CCC17CDE}"/>
              </c:ext>
            </c:extLst>
          </c:dPt>
          <c:dLbls>
            <c:dLbl>
              <c:idx val="0"/>
              <c:layout>
                <c:manualLayout>
                  <c:x val="-0.19281321084864392"/>
                  <c:y val="-0.1984696704578594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D12-46C8-95F5-7CE3AE2881A6}"/>
                </c:ext>
              </c:extLst>
            </c:dLbl>
            <c:dLbl>
              <c:idx val="3"/>
              <c:layout>
                <c:manualLayout>
                  <c:x val="4.1635498687664044E-2"/>
                  <c:y val="8.796004666083402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536A-41EF-BA98-0D51CCC17CDE}"/>
                </c:ext>
              </c:extLst>
            </c:dLbl>
            <c:spPr>
              <a:noFill/>
              <a:ln>
                <a:noFill/>
              </a:ln>
              <a:effectLst/>
            </c:spPr>
            <c:txPr>
              <a:bodyPr rot="0" spcFirstLastPara="1" vertOverflow="ellipsis" vert="horz" wrap="square" lIns="38100" tIns="19050" rIns="38100" bIns="19050" anchor="ctr" anchorCtr="1">
                <a:spAutoFit/>
              </a:bodyPr>
              <a:lstStyle/>
              <a:p>
                <a:pPr>
                  <a:defRPr sz="3590" b="1" i="0" u="none" strike="noStrike" kern="1200" baseline="0">
                    <a:solidFill>
                      <a:schemeClr val="bg1"/>
                    </a:solidFill>
                    <a:effectLst>
                      <a:outerShdw blurRad="38100" dist="38100" dir="2700000" algn="tl">
                        <a:srgbClr val="000000">
                          <a:alpha val="43137"/>
                        </a:srgbClr>
                      </a:outerShdw>
                    </a:effectLst>
                    <a:latin typeface="Perpetua" panose="02020502060401020303" pitchFamily="18" charset="0"/>
                    <a:ea typeface="+mn-ea"/>
                    <a:cs typeface="+mn-cs"/>
                  </a:defRPr>
                </a:pPr>
                <a:endParaRPr lang="en-US"/>
              </a:p>
            </c:txPr>
            <c:showLegendKey val="0"/>
            <c:showVal val="1"/>
            <c:showCatName val="0"/>
            <c:showSerName val="0"/>
            <c:showPercent val="0"/>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15:layout/>
              </c:ext>
            </c:extLst>
          </c:dLbls>
          <c:cat>
            <c:strRef>
              <c:f>Sheet1!$A$2:$A$5</c:f>
              <c:strCache>
                <c:ptCount val="4"/>
                <c:pt idx="0">
                  <c:v>Free Standing</c:v>
                </c:pt>
                <c:pt idx="1">
                  <c:v>Hospital Owned</c:v>
                </c:pt>
                <c:pt idx="2">
                  <c:v>Home Health Agency Owned</c:v>
                </c:pt>
                <c:pt idx="3">
                  <c:v>LTC Owned</c:v>
                </c:pt>
              </c:strCache>
            </c:strRef>
          </c:cat>
          <c:val>
            <c:numRef>
              <c:f>Sheet1!$B$2:$B$5</c:f>
              <c:numCache>
                <c:formatCode>0%</c:formatCode>
                <c:ptCount val="4"/>
                <c:pt idx="0">
                  <c:v>0.76</c:v>
                </c:pt>
                <c:pt idx="1">
                  <c:v>0.12</c:v>
                </c:pt>
                <c:pt idx="2">
                  <c:v>0.09</c:v>
                </c:pt>
                <c:pt idx="3">
                  <c:v>0.03</c:v>
                </c:pt>
              </c:numCache>
            </c:numRef>
          </c:val>
          <c:extLst>
            <c:ext xmlns:c16="http://schemas.microsoft.com/office/drawing/2014/chart" uri="{C3380CC4-5D6E-409C-BE32-E72D297353CC}">
              <c16:uniqueId val="{00000006-0D12-46C8-95F5-7CE3AE2881A6}"/>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2.4593175853018373E-2"/>
          <c:y val="0.7223639545056868"/>
          <c:w val="0.49109131671041117"/>
          <c:h val="0.24430271216097987"/>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bg1"/>
              </a:solidFill>
              <a:effectLst>
                <a:outerShdw blurRad="38100" dist="38100" dir="2700000" algn="tl">
                  <a:srgbClr val="000000">
                    <a:alpha val="43137"/>
                  </a:srgbClr>
                </a:outerShdw>
              </a:effectLst>
              <a:latin typeface="Perpetua" panose="02020502060401020303" pitchFamily="18" charset="0"/>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54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Perpetua" panose="02020502060401020303" pitchFamily="18" charset="0"/>
                <a:ea typeface="+mn-ea"/>
                <a:cs typeface="+mn-cs"/>
              </a:defRPr>
            </a:pPr>
            <a:r>
              <a:rPr lang="en-US" sz="5000" dirty="0" smtClean="0">
                <a:latin typeface="Perpetua" panose="02020502060401020303" pitchFamily="18" charset="0"/>
              </a:rPr>
              <a:t>Location of Admissions</a:t>
            </a:r>
            <a:endParaRPr lang="en-US" sz="5000" dirty="0">
              <a:latin typeface="Perpetua" panose="02020502060401020303" pitchFamily="18" charset="0"/>
            </a:endParaRPr>
          </a:p>
        </c:rich>
      </c:tx>
      <c:layout>
        <c:manualLayout>
          <c:xMode val="edge"/>
          <c:yMode val="edge"/>
          <c:x val="0.1329235564304462"/>
          <c:y val="4.4444444444444446E-2"/>
        </c:manualLayout>
      </c:layout>
      <c:overlay val="0"/>
      <c:spPr>
        <a:noFill/>
        <a:ln>
          <a:noFill/>
        </a:ln>
        <a:effectLst/>
      </c:spPr>
      <c:txPr>
        <a:bodyPr rot="0" spcFirstLastPara="1" vertOverflow="ellipsis" vert="horz" wrap="square" anchor="ctr" anchorCtr="1"/>
        <a:lstStyle/>
        <a:p>
          <a:pPr>
            <a:defRPr sz="54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Perpetua" panose="02020502060401020303" pitchFamily="18" charset="0"/>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604166666666666E-2"/>
          <c:y val="0.19440361621463981"/>
          <c:w val="0.8159722222222221"/>
          <c:h val="0.61026130067074946"/>
        </c:manualLayout>
      </c:layout>
      <c:pie3DChart>
        <c:varyColors val="1"/>
        <c:ser>
          <c:idx val="0"/>
          <c:order val="0"/>
          <c:tx>
            <c:strRef>
              <c:f>Sheet1!$B$1</c:f>
              <c:strCache>
                <c:ptCount val="1"/>
                <c:pt idx="0">
                  <c:v>Hospice Deemed Agencies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0D12-46C8-95F5-7CE3AE2881A6}"/>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0D12-46C8-95F5-7CE3AE2881A6}"/>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5-0D12-46C8-95F5-7CE3AE2881A6}"/>
              </c:ext>
            </c:extLst>
          </c:dPt>
          <c:dPt>
            <c:idx val="3"/>
            <c:bubble3D val="0"/>
            <c:spPr>
              <a:solidFill>
                <a:srgbClr val="FF3B3B"/>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0-36CC-4E4B-9334-D7847043035A}"/>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8-705C-454F-99E7-54D7BED8C48C}"/>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9-705C-454F-99E7-54D7BED8C48C}"/>
              </c:ext>
            </c:extLst>
          </c:dPt>
          <c:dLbls>
            <c:dLbl>
              <c:idx val="3"/>
              <c:layout>
                <c:manualLayout>
                  <c:x val="8.0093285214348206E-2"/>
                  <c:y val="6.124730242053076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6CC-4E4B-9334-D7847043035A}"/>
                </c:ext>
              </c:extLst>
            </c:dLbl>
            <c:dLbl>
              <c:idx val="4"/>
              <c:layout>
                <c:manualLayout>
                  <c:x val="5.814643482064747E-2"/>
                  <c:y val="8.315266841644794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705C-454F-99E7-54D7BED8C48C}"/>
                </c:ext>
              </c:extLst>
            </c:dLbl>
            <c:dLbl>
              <c:idx val="5"/>
              <c:layout>
                <c:manualLayout>
                  <c:x val="2.6800853018372702E-2"/>
                  <c:y val="7.870078740157480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705C-454F-99E7-54D7BED8C48C}"/>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effectLst>
                      <a:outerShdw blurRad="38100" dist="38100" dir="2700000" algn="tl">
                        <a:srgbClr val="000000">
                          <a:alpha val="43137"/>
                        </a:srgbClr>
                      </a:outerShdw>
                    </a:effectLst>
                    <a:latin typeface="Perpetua" panose="02020502060401020303" pitchFamily="18" charset="0"/>
                    <a:ea typeface="+mn-ea"/>
                    <a:cs typeface="+mn-cs"/>
                  </a:defRPr>
                </a:pPr>
                <a:endParaRPr lang="en-US"/>
              </a:p>
            </c:txPr>
            <c:showLegendKey val="0"/>
            <c:showVal val="1"/>
            <c:showCatName val="0"/>
            <c:showSerName val="0"/>
            <c:showPercent val="0"/>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15:layout/>
              </c:ext>
            </c:extLst>
          </c:dLbls>
          <c:cat>
            <c:strRef>
              <c:f>Sheet1!$A$2:$A$7</c:f>
              <c:strCache>
                <c:ptCount val="6"/>
                <c:pt idx="0">
                  <c:v>Home</c:v>
                </c:pt>
                <c:pt idx="1">
                  <c:v>SNF</c:v>
                </c:pt>
                <c:pt idx="2">
                  <c:v>Inpatient Hospice</c:v>
                </c:pt>
                <c:pt idx="3">
                  <c:v>Hospital</c:v>
                </c:pt>
                <c:pt idx="4">
                  <c:v>Assisted Living Facility </c:v>
                </c:pt>
                <c:pt idx="5">
                  <c:v>Residential Care Facility</c:v>
                </c:pt>
              </c:strCache>
            </c:strRef>
          </c:cat>
          <c:val>
            <c:numRef>
              <c:f>Sheet1!$B$2:$B$7</c:f>
              <c:numCache>
                <c:formatCode>0%</c:formatCode>
                <c:ptCount val="6"/>
                <c:pt idx="0">
                  <c:v>0.53</c:v>
                </c:pt>
                <c:pt idx="1">
                  <c:v>0.28000000000000003</c:v>
                </c:pt>
                <c:pt idx="2">
                  <c:v>0.08</c:v>
                </c:pt>
                <c:pt idx="3">
                  <c:v>0.04</c:v>
                </c:pt>
                <c:pt idx="4">
                  <c:v>0.05</c:v>
                </c:pt>
                <c:pt idx="5">
                  <c:v>0.02</c:v>
                </c:pt>
              </c:numCache>
            </c:numRef>
          </c:val>
          <c:extLst>
            <c:ext xmlns:c16="http://schemas.microsoft.com/office/drawing/2014/chart" uri="{C3380CC4-5D6E-409C-BE32-E72D297353CC}">
              <c16:uniqueId val="{00000006-0D12-46C8-95F5-7CE3AE2881A6}"/>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
          <c:y val="0.81407786526684167"/>
          <c:w val="0.98823720472440946"/>
          <c:h val="0.17481102362204728"/>
        </c:manualLayout>
      </c:layout>
      <c:overlay val="0"/>
      <c:spPr>
        <a:noFill/>
        <a:ln>
          <a:noFill/>
        </a:ln>
        <a:effectLst/>
      </c:spPr>
      <c:txPr>
        <a:bodyPr rot="0" spcFirstLastPara="1" vertOverflow="ellipsis" vert="horz" wrap="square" anchor="ctr" anchorCtr="1"/>
        <a:lstStyle/>
        <a:p>
          <a:pPr>
            <a:defRPr sz="2790" b="1" i="0" u="none" strike="noStrike" kern="1200" baseline="0">
              <a:solidFill>
                <a:schemeClr val="bg1"/>
              </a:solidFill>
              <a:effectLst>
                <a:outerShdw blurRad="38100" dist="38100" dir="2700000" algn="tl">
                  <a:srgbClr val="000000">
                    <a:alpha val="43137"/>
                  </a:srgbClr>
                </a:outerShdw>
              </a:effectLst>
              <a:latin typeface="Perpetua" panose="02020502060401020303" pitchFamily="18" charset="0"/>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9701890824791228E-2"/>
          <c:y val="0.16391105278506854"/>
          <c:w val="0.77985572833067895"/>
          <c:h val="0.66962685914260722"/>
        </c:manualLayout>
      </c:layout>
      <c:pie3DChart>
        <c:varyColors val="1"/>
        <c:ser>
          <c:idx val="0"/>
          <c:order val="0"/>
          <c:tx>
            <c:strRef>
              <c:f>Sheet1!$B$1</c:f>
              <c:strCache>
                <c:ptCount val="1"/>
                <c:pt idx="0">
                  <c:v>Unduplicated Admissions</c:v>
                </c:pt>
              </c:strCache>
            </c:strRef>
          </c:tx>
          <c:explosion val="1"/>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00A3-4186-9E14-74B4EE4AC5B1}"/>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00A3-4186-9E14-74B4EE4AC5B1}"/>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5-00A3-4186-9E14-74B4EE4AC5B1}"/>
              </c:ext>
            </c:extLst>
          </c:dPt>
          <c:dLbls>
            <c:spPr>
              <a:noFill/>
              <a:ln>
                <a:noFill/>
              </a:ln>
              <a:effectLst/>
            </c:spPr>
            <c:txPr>
              <a:bodyPr rot="0" spcFirstLastPara="1" vertOverflow="ellipsis" vert="horz" wrap="square" lIns="38100" tIns="19050" rIns="38100" bIns="19050" anchor="ctr" anchorCtr="1">
                <a:spAutoFit/>
              </a:bodyPr>
              <a:lstStyle/>
              <a:p>
                <a:pPr>
                  <a:defRPr sz="4400" b="1" i="0" u="none" strike="noStrike" kern="1200" baseline="0">
                    <a:solidFill>
                      <a:srgbClr val="002060"/>
                    </a:solidFill>
                    <a:effectLst>
                      <a:outerShdw blurRad="38100" dist="38100" dir="2700000" algn="tl">
                        <a:srgbClr val="000000">
                          <a:alpha val="43137"/>
                        </a:srgbClr>
                      </a:outerShdw>
                    </a:effectLst>
                    <a:latin typeface="Perpetua" panose="02020502060401020303" pitchFamily="18" charset="0"/>
                    <a:ea typeface="+mn-ea"/>
                    <a:cs typeface="+mn-cs"/>
                  </a:defRPr>
                </a:pPr>
                <a:endParaRPr lang="en-US"/>
              </a:p>
            </c:txPr>
            <c:showLegendKey val="0"/>
            <c:showVal val="1"/>
            <c:showCatName val="0"/>
            <c:showSerName val="0"/>
            <c:showPercent val="0"/>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15:layout/>
              </c:ext>
            </c:extLst>
          </c:dLbls>
          <c:cat>
            <c:numRef>
              <c:f>Sheet1!$A$2:$A$4</c:f>
              <c:numCache>
                <c:formatCode>General</c:formatCode>
                <c:ptCount val="3"/>
                <c:pt idx="0">
                  <c:v>2019</c:v>
                </c:pt>
                <c:pt idx="1">
                  <c:v>2020</c:v>
                </c:pt>
                <c:pt idx="2">
                  <c:v>2021</c:v>
                </c:pt>
              </c:numCache>
            </c:numRef>
          </c:cat>
          <c:val>
            <c:numRef>
              <c:f>Sheet1!$B$2:$B$4</c:f>
              <c:numCache>
                <c:formatCode>#,##0</c:formatCode>
                <c:ptCount val="3"/>
                <c:pt idx="0">
                  <c:v>35458</c:v>
                </c:pt>
                <c:pt idx="1">
                  <c:v>36679</c:v>
                </c:pt>
                <c:pt idx="2">
                  <c:v>36617</c:v>
                </c:pt>
              </c:numCache>
            </c:numRef>
          </c:val>
          <c:extLst>
            <c:ext xmlns:c16="http://schemas.microsoft.com/office/drawing/2014/chart" uri="{C3380CC4-5D6E-409C-BE32-E72D297353CC}">
              <c16:uniqueId val="{00000006-00A3-4186-9E14-74B4EE4AC5B1}"/>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3.894242125984252E-2"/>
          <c:y val="0.86151077377517382"/>
          <c:w val="0.85224342216135407"/>
          <c:h val="0.10942359288422281"/>
        </c:manualLayout>
      </c:layout>
      <c:overlay val="0"/>
      <c:spPr>
        <a:noFill/>
        <a:ln>
          <a:noFill/>
        </a:ln>
        <a:effectLst/>
      </c:spPr>
      <c:txPr>
        <a:bodyPr rot="0" spcFirstLastPara="1" vertOverflow="ellipsis" vert="horz" wrap="square" anchor="ctr" anchorCtr="1"/>
        <a:lstStyle/>
        <a:p>
          <a:pPr>
            <a:defRPr sz="4800" b="0" i="0" u="none" strike="noStrike" kern="1200" baseline="0">
              <a:solidFill>
                <a:srgbClr val="E6E6E6"/>
              </a:solidFill>
              <a:latin typeface="Perpetua" panose="02020502060401020303" pitchFamily="18" charset="0"/>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54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Perpetua" panose="02020502060401020303" pitchFamily="18" charset="0"/>
                <a:ea typeface="+mn-ea"/>
                <a:cs typeface="+mn-cs"/>
              </a:defRPr>
            </a:pPr>
            <a:r>
              <a:rPr lang="en-US" sz="5000" dirty="0">
                <a:latin typeface="Perpetua" panose="02020502060401020303" pitchFamily="18" charset="0"/>
              </a:rPr>
              <a:t>Deemed Agencies</a:t>
            </a:r>
          </a:p>
        </c:rich>
      </c:tx>
      <c:layout>
        <c:manualLayout>
          <c:xMode val="edge"/>
          <c:yMode val="edge"/>
          <c:x val="0.18431244531933508"/>
          <c:y val="7.9104695246427542E-4"/>
        </c:manualLayout>
      </c:layout>
      <c:overlay val="0"/>
      <c:spPr>
        <a:noFill/>
        <a:ln>
          <a:noFill/>
        </a:ln>
        <a:effectLst/>
      </c:spPr>
      <c:txPr>
        <a:bodyPr rot="0" spcFirstLastPara="1" vertOverflow="ellipsis" vert="horz" wrap="square" anchor="ctr" anchorCtr="1"/>
        <a:lstStyle/>
        <a:p>
          <a:pPr>
            <a:defRPr sz="54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Perpetua" panose="02020502060401020303" pitchFamily="18" charset="0"/>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604166666666666E-2"/>
          <c:y val="0.19255183409825113"/>
          <c:w val="0.8520833333333333"/>
          <c:h val="0.6380390907933341"/>
        </c:manualLayout>
      </c:layout>
      <c:pie3DChart>
        <c:varyColors val="1"/>
        <c:ser>
          <c:idx val="0"/>
          <c:order val="0"/>
          <c:tx>
            <c:strRef>
              <c:f>Sheet1!$B$1</c:f>
              <c:strCache>
                <c:ptCount val="1"/>
                <c:pt idx="0">
                  <c:v>Hospice Deemed Agencies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0D12-46C8-95F5-7CE3AE2881A6}"/>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0D12-46C8-95F5-7CE3AE2881A6}"/>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5-0D12-46C8-95F5-7CE3AE2881A6}"/>
              </c:ext>
            </c:extLst>
          </c:dPt>
          <c:dLbls>
            <c:spPr>
              <a:noFill/>
              <a:ln>
                <a:noFill/>
              </a:ln>
              <a:effectLst/>
            </c:spPr>
            <c:txPr>
              <a:bodyPr rot="0" spcFirstLastPara="1" vertOverflow="ellipsis" vert="horz" wrap="square" lIns="38100" tIns="19050" rIns="38100" bIns="19050" anchor="ctr" anchorCtr="1">
                <a:spAutoFit/>
              </a:bodyPr>
              <a:lstStyle/>
              <a:p>
                <a:pPr>
                  <a:defRPr sz="4000" b="1" i="0" u="none" strike="noStrike" kern="1200" baseline="0">
                    <a:solidFill>
                      <a:schemeClr val="bg1"/>
                    </a:solidFill>
                    <a:effectLst>
                      <a:outerShdw blurRad="38100" dist="38100" dir="2700000" algn="tl">
                        <a:srgbClr val="000000">
                          <a:alpha val="43137"/>
                        </a:srgbClr>
                      </a:outerShdw>
                    </a:effectLst>
                    <a:latin typeface="Perpetua" panose="02020502060401020303" pitchFamily="18" charset="0"/>
                    <a:ea typeface="+mn-ea"/>
                    <a:cs typeface="+mn-cs"/>
                  </a:defRPr>
                </a:pPr>
                <a:endParaRPr lang="en-US"/>
              </a:p>
            </c:txPr>
            <c:showLegendKey val="0"/>
            <c:showVal val="1"/>
            <c:showCatName val="0"/>
            <c:showSerName val="0"/>
            <c:showPercent val="0"/>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15:layout/>
              </c:ext>
            </c:extLst>
          </c:dLbls>
          <c:cat>
            <c:strRef>
              <c:f>Sheet1!$A$2:$A$4</c:f>
              <c:strCache>
                <c:ptCount val="3"/>
                <c:pt idx="0">
                  <c:v>ACHC</c:v>
                </c:pt>
                <c:pt idx="1">
                  <c:v>TJC</c:v>
                </c:pt>
                <c:pt idx="2">
                  <c:v>CHAP</c:v>
                </c:pt>
              </c:strCache>
            </c:strRef>
          </c:cat>
          <c:val>
            <c:numRef>
              <c:f>Sheet1!$B$2:$B$4</c:f>
              <c:numCache>
                <c:formatCode>General</c:formatCode>
                <c:ptCount val="3"/>
                <c:pt idx="0">
                  <c:v>27</c:v>
                </c:pt>
                <c:pt idx="1">
                  <c:v>13</c:v>
                </c:pt>
                <c:pt idx="2">
                  <c:v>22</c:v>
                </c:pt>
              </c:numCache>
            </c:numRef>
          </c:val>
          <c:extLst>
            <c:ext xmlns:c16="http://schemas.microsoft.com/office/drawing/2014/chart" uri="{C3380CC4-5D6E-409C-BE32-E72D297353CC}">
              <c16:uniqueId val="{00000006-0D12-46C8-95F5-7CE3AE2881A6}"/>
            </c:ext>
          </c:extLst>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4800" b="1" i="0" u="none" strike="noStrike" kern="1200" baseline="0">
              <a:solidFill>
                <a:schemeClr val="bg1"/>
              </a:solidFill>
              <a:effectLst>
                <a:outerShdw blurRad="38100" dist="38100" dir="2700000" algn="tl">
                  <a:srgbClr val="000000">
                    <a:alpha val="43137"/>
                  </a:srgbClr>
                </a:outerShdw>
              </a:effectLst>
              <a:latin typeface="Perpetua" panose="02020502060401020303" pitchFamily="18" charset="0"/>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200" b="1" i="0" u="none" strike="noStrike" kern="1200" baseline="0">
                <a:solidFill>
                  <a:schemeClr val="lt1"/>
                </a:solidFill>
                <a:latin typeface="Perpetua" panose="02020502060401020303" pitchFamily="18" charset="0"/>
                <a:ea typeface="+mn-ea"/>
                <a:cs typeface="+mn-cs"/>
              </a:defRPr>
            </a:pPr>
            <a:r>
              <a:rPr lang="en-US" sz="3200" dirty="0">
                <a:latin typeface="Perpetua" panose="02020502060401020303" pitchFamily="18" charset="0"/>
              </a:rPr>
              <a:t>Change of Ownership</a:t>
            </a:r>
          </a:p>
        </c:rich>
      </c:tx>
      <c:layout>
        <c:manualLayout>
          <c:xMode val="edge"/>
          <c:yMode val="edge"/>
          <c:x val="0.27171612532808398"/>
          <c:y val="2.0370370370370372E-2"/>
        </c:manualLayout>
      </c:layout>
      <c:overlay val="0"/>
      <c:spPr>
        <a:noFill/>
        <a:ln>
          <a:noFill/>
        </a:ln>
        <a:effectLst/>
      </c:spPr>
      <c:txPr>
        <a:bodyPr rot="0" spcFirstLastPara="1" vertOverflow="ellipsis" vert="horz" wrap="square" anchor="ctr" anchorCtr="1"/>
        <a:lstStyle/>
        <a:p>
          <a:pPr>
            <a:defRPr sz="3200" b="1" i="0" u="none" strike="noStrike" kern="1200" baseline="0">
              <a:solidFill>
                <a:schemeClr val="lt1"/>
              </a:solidFill>
              <a:latin typeface="Perpetua" panose="02020502060401020303" pitchFamily="18" charset="0"/>
              <a:ea typeface="+mn-ea"/>
              <a:cs typeface="+mn-cs"/>
            </a:defRPr>
          </a:pPr>
          <a:endParaRPr lang="en-US"/>
        </a:p>
      </c:txPr>
    </c:title>
    <c:autoTitleDeleted val="0"/>
    <c:plotArea>
      <c:layout>
        <c:manualLayout>
          <c:layoutTarget val="inner"/>
          <c:xMode val="edge"/>
          <c:yMode val="edge"/>
          <c:x val="4.3177985564304459E-2"/>
          <c:y val="0.10607874015748031"/>
          <c:w val="0.78172430008748917"/>
          <c:h val="0.7275567220764072"/>
        </c:manualLayout>
      </c:layout>
      <c:barChart>
        <c:barDir val="col"/>
        <c:grouping val="clustered"/>
        <c:varyColors val="0"/>
        <c:ser>
          <c:idx val="0"/>
          <c:order val="0"/>
          <c:tx>
            <c:strRef>
              <c:f>Sheet1!$B$1</c:f>
              <c:strCache>
                <c:ptCount val="1"/>
                <c:pt idx="0">
                  <c:v>Hospice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2800" b="1" i="0" u="none" strike="noStrike" kern="1200" baseline="0">
                    <a:solidFill>
                      <a:schemeClr val="lt1"/>
                    </a:solidFill>
                    <a:latin typeface="Perpetua" panose="02020502060401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2018           Calendar Year</c:v>
                </c:pt>
                <c:pt idx="1">
                  <c:v>2019           Calendar Year</c:v>
                </c:pt>
                <c:pt idx="2">
                  <c:v>2020           Calendar Year</c:v>
                </c:pt>
                <c:pt idx="3">
                  <c:v>2021           Calendar Year</c:v>
                </c:pt>
                <c:pt idx="4">
                  <c:v>2022           Calendar Year</c:v>
                </c:pt>
              </c:strCache>
            </c:strRef>
          </c:cat>
          <c:val>
            <c:numRef>
              <c:f>Sheet1!$B$2:$B$6</c:f>
              <c:numCache>
                <c:formatCode>General</c:formatCode>
                <c:ptCount val="5"/>
                <c:pt idx="0">
                  <c:v>3</c:v>
                </c:pt>
                <c:pt idx="1">
                  <c:v>1</c:v>
                </c:pt>
                <c:pt idx="2">
                  <c:v>3</c:v>
                </c:pt>
                <c:pt idx="3">
                  <c:v>3</c:v>
                </c:pt>
                <c:pt idx="4">
                  <c:v>5</c:v>
                </c:pt>
              </c:numCache>
            </c:numRef>
          </c:val>
          <c:extLst>
            <c:ext xmlns:c16="http://schemas.microsoft.com/office/drawing/2014/chart" uri="{C3380CC4-5D6E-409C-BE32-E72D297353CC}">
              <c16:uniqueId val="{00000000-36DD-4BB6-BFD4-7C8F603DCB55}"/>
            </c:ext>
          </c:extLst>
        </c:ser>
        <c:ser>
          <c:idx val="1"/>
          <c:order val="1"/>
          <c:tx>
            <c:strRef>
              <c:f>Sheet1!$C$1</c:f>
              <c:strCache>
                <c:ptCount val="1"/>
                <c:pt idx="0">
                  <c:v>Home Health</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2800" b="1" i="0" u="none" strike="noStrike" kern="1200" baseline="0">
                    <a:solidFill>
                      <a:schemeClr val="lt1"/>
                    </a:solidFill>
                    <a:latin typeface="Perpetua" panose="02020502060401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2018           Calendar Year</c:v>
                </c:pt>
                <c:pt idx="1">
                  <c:v>2019           Calendar Year</c:v>
                </c:pt>
                <c:pt idx="2">
                  <c:v>2020           Calendar Year</c:v>
                </c:pt>
                <c:pt idx="3">
                  <c:v>2021           Calendar Year</c:v>
                </c:pt>
                <c:pt idx="4">
                  <c:v>2022           Calendar Year</c:v>
                </c:pt>
              </c:strCache>
            </c:strRef>
          </c:cat>
          <c:val>
            <c:numRef>
              <c:f>Sheet1!$C$2:$C$6</c:f>
              <c:numCache>
                <c:formatCode>General</c:formatCode>
                <c:ptCount val="5"/>
                <c:pt idx="0">
                  <c:v>6</c:v>
                </c:pt>
                <c:pt idx="1">
                  <c:v>5</c:v>
                </c:pt>
                <c:pt idx="2">
                  <c:v>3</c:v>
                </c:pt>
                <c:pt idx="3">
                  <c:v>1</c:v>
                </c:pt>
                <c:pt idx="4">
                  <c:v>4</c:v>
                </c:pt>
              </c:numCache>
            </c:numRef>
          </c:val>
          <c:extLst>
            <c:ext xmlns:c16="http://schemas.microsoft.com/office/drawing/2014/chart" uri="{C3380CC4-5D6E-409C-BE32-E72D297353CC}">
              <c16:uniqueId val="{00000001-36DD-4BB6-BFD4-7C8F603DCB55}"/>
            </c:ext>
          </c:extLst>
        </c:ser>
        <c:dLbls>
          <c:showLegendKey val="0"/>
          <c:showVal val="0"/>
          <c:showCatName val="0"/>
          <c:showSerName val="0"/>
          <c:showPercent val="0"/>
          <c:showBubbleSize val="0"/>
        </c:dLbls>
        <c:gapWidth val="150"/>
        <c:axId val="40553472"/>
        <c:axId val="40645376"/>
      </c:barChart>
      <c:catAx>
        <c:axId val="40553472"/>
        <c:scaling>
          <c:orientation val="minMax"/>
        </c:scaling>
        <c:delete val="0"/>
        <c:axPos val="b"/>
        <c:numFmt formatCode="General" sourceLinked="1"/>
        <c:majorTickMark val="none"/>
        <c:minorTickMark val="none"/>
        <c:tickLblPos val="nextTo"/>
        <c:spPr>
          <a:noFill/>
          <a:ln w="6350" cap="flat" cmpd="sng" algn="ctr">
            <a:solidFill>
              <a:schemeClr val="dk1">
                <a:tint val="75000"/>
              </a:schemeClr>
            </a:solidFill>
            <a:prstDash val="solid"/>
            <a:round/>
          </a:ln>
          <a:effectLst/>
        </c:spPr>
        <c:txPr>
          <a:bodyPr rot="-60000000" spcFirstLastPara="1" vertOverflow="ellipsis" vert="horz" wrap="square" anchor="ctr" anchorCtr="1"/>
          <a:lstStyle/>
          <a:p>
            <a:pPr>
              <a:defRPr sz="1800" b="1" i="0" u="none" strike="noStrike" kern="1200" baseline="0">
                <a:solidFill>
                  <a:schemeClr val="lt1"/>
                </a:solidFill>
                <a:latin typeface="Perpetua" panose="02020502060401020303" pitchFamily="18" charset="0"/>
                <a:ea typeface="+mn-ea"/>
                <a:cs typeface="+mn-cs"/>
              </a:defRPr>
            </a:pPr>
            <a:endParaRPr lang="en-US"/>
          </a:p>
        </c:txPr>
        <c:crossAx val="40645376"/>
        <c:crosses val="autoZero"/>
        <c:auto val="1"/>
        <c:lblAlgn val="ctr"/>
        <c:lblOffset val="100"/>
        <c:noMultiLvlLbl val="0"/>
      </c:catAx>
      <c:valAx>
        <c:axId val="40645376"/>
        <c:scaling>
          <c:orientation val="minMax"/>
        </c:scaling>
        <c:delete val="0"/>
        <c:axPos val="l"/>
        <c:majorGridlines>
          <c:spPr>
            <a:ln w="6350" cap="flat" cmpd="sng" algn="ctr">
              <a:solidFill>
                <a:schemeClr val="dk1">
                  <a:tint val="75000"/>
                </a:schemeClr>
              </a:solidFill>
              <a:prstDash val="solid"/>
              <a:round/>
            </a:ln>
            <a:effectLst/>
          </c:spPr>
        </c:majorGridlines>
        <c:numFmt formatCode="General" sourceLinked="1"/>
        <c:majorTickMark val="none"/>
        <c:minorTickMark val="none"/>
        <c:tickLblPos val="nextTo"/>
        <c:spPr>
          <a:noFill/>
          <a:ln w="6350" cap="flat" cmpd="sng" algn="ctr">
            <a:solidFill>
              <a:schemeClr val="dk1">
                <a:tint val="75000"/>
              </a:schemeClr>
            </a:solidFill>
            <a:prstDash val="solid"/>
            <a:round/>
          </a:ln>
          <a:effectLst/>
        </c:spPr>
        <c:txPr>
          <a:bodyPr rot="-60000000" spcFirstLastPara="1" vertOverflow="ellipsis" vert="horz" wrap="square" anchor="ctr" anchorCtr="1"/>
          <a:lstStyle/>
          <a:p>
            <a:pPr>
              <a:defRPr sz="1800" b="1" i="0" u="none" strike="noStrike" kern="1200" baseline="0">
                <a:solidFill>
                  <a:schemeClr val="lt1"/>
                </a:solidFill>
                <a:latin typeface="Perpetua" panose="02020502060401020303" pitchFamily="18" charset="0"/>
                <a:ea typeface="+mn-ea"/>
                <a:cs typeface="+mn-cs"/>
              </a:defRPr>
            </a:pPr>
            <a:endParaRPr lang="en-US"/>
          </a:p>
        </c:txPr>
        <c:crossAx val="40553472"/>
        <c:crosses val="autoZero"/>
        <c:crossBetween val="between"/>
      </c:valAx>
      <c:spPr>
        <a:solidFill>
          <a:schemeClr val="dk1">
            <a:tint val="95000"/>
          </a:schemeClr>
        </a:solidFill>
        <a:ln>
          <a:noFill/>
        </a:ln>
        <a:effectLst/>
      </c:spPr>
    </c:plotArea>
    <c:legend>
      <c:legendPos val="r"/>
      <c:legendEntry>
        <c:idx val="0"/>
        <c:txPr>
          <a:bodyPr rot="0" spcFirstLastPara="1" vertOverflow="ellipsis" vert="horz" wrap="square" anchor="ctr" anchorCtr="1"/>
          <a:lstStyle/>
          <a:p>
            <a:pPr>
              <a:defRPr sz="2000" b="1" i="0" u="none" strike="noStrike" kern="1200" baseline="0">
                <a:solidFill>
                  <a:schemeClr val="lt1"/>
                </a:solidFill>
                <a:latin typeface="Perpetua" panose="02020502060401020303" pitchFamily="18" charset="0"/>
                <a:ea typeface="+mn-ea"/>
                <a:cs typeface="+mn-cs"/>
              </a:defRPr>
            </a:pPr>
            <a:endParaRPr lang="en-US"/>
          </a:p>
        </c:txPr>
      </c:legendEntry>
      <c:legendEntry>
        <c:idx val="1"/>
        <c:txPr>
          <a:bodyPr rot="0" spcFirstLastPara="1" vertOverflow="ellipsis" vert="horz" wrap="square" anchor="ctr" anchorCtr="1"/>
          <a:lstStyle/>
          <a:p>
            <a:pPr>
              <a:defRPr sz="2000" b="1" i="0" u="none" strike="noStrike" kern="1200" baseline="0">
                <a:solidFill>
                  <a:schemeClr val="lt1"/>
                </a:solidFill>
                <a:latin typeface="Perpetua" panose="02020502060401020303" pitchFamily="18" charset="0"/>
                <a:ea typeface="+mn-ea"/>
                <a:cs typeface="+mn-cs"/>
              </a:defRPr>
            </a:pPr>
            <a:endParaRPr lang="en-US"/>
          </a:p>
        </c:txPr>
      </c:legendEntry>
      <c:layout>
        <c:manualLayout>
          <c:xMode val="edge"/>
          <c:yMode val="edge"/>
          <c:x val="0.84103007436570432"/>
          <c:y val="0.34394211140274134"/>
          <c:w val="0.13258103674540683"/>
          <c:h val="0.26636570428696416"/>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lt1"/>
              </a:solidFill>
              <a:latin typeface="Perpetua" panose="02020502060401020303" pitchFamily="18" charset="0"/>
              <a:ea typeface="+mn-ea"/>
              <a:cs typeface="+mn-cs"/>
            </a:defRPr>
          </a:pPr>
          <a:endParaRPr lang="en-US"/>
        </a:p>
      </c:txPr>
    </c:legend>
    <c:plotVisOnly val="1"/>
    <c:dispBlanksAs val="zero"/>
    <c:showDLblsOverMax val="0"/>
  </c:chart>
  <c:spPr>
    <a:solidFill>
      <a:schemeClr val="dk1"/>
    </a:solidFill>
    <a:ln>
      <a:noFill/>
    </a:ln>
    <a:effectLst/>
  </c:spPr>
  <c:txPr>
    <a:bodyPr/>
    <a:lstStyle/>
    <a:p>
      <a:pPr>
        <a:defRPr sz="1800" b="1"/>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44">
  <cs:axisTitle>
    <cs:lnRef idx="0"/>
    <cs:fillRef idx="0"/>
    <cs:effectRef idx="0"/>
    <cs:fontRef idx="minor">
      <a:schemeClr val="lt1"/>
    </cs:fontRef>
    <cs:defRPr sz="1000" b="1" kern="1200"/>
  </cs:axisTitle>
  <cs:categoryAxis>
    <cs:lnRef idx="1">
      <a:schemeClr val="dk1">
        <a:tint val="75000"/>
      </a:schemeClr>
    </cs:lnRef>
    <cs:fillRef idx="0"/>
    <cs:effectRef idx="0"/>
    <cs:fontRef idx="minor">
      <a:schemeClr val="lt1"/>
    </cs:fontRef>
    <cs:spPr>
      <a:ln>
        <a:round/>
      </a:ln>
    </cs:spPr>
    <cs:defRPr sz="1000" kern="1200"/>
  </cs:categoryAxis>
  <cs:chartArea>
    <cs:lnRef idx="0"/>
    <cs:fillRef idx="1">
      <a:schemeClr val="dk1"/>
    </cs:fillRef>
    <cs:effectRef idx="0"/>
    <cs:fontRef idx="minor">
      <a:schemeClr val="lt1"/>
    </cs:fontRef>
    <cs:defRPr sz="1000" kern="1200"/>
  </cs:chartArea>
  <cs:dataLabel>
    <cs:lnRef idx="0"/>
    <cs:fillRef idx="0"/>
    <cs:effectRef idx="0"/>
    <cs:fontRef idx="minor">
      <a:schemeClr val="lt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dk1"/>
    </cs:fontRef>
  </cs:dataPoint>
  <cs:dataPoint3D>
    <cs:lnRef idx="0"/>
    <cs:fillRef idx="1">
      <cs:styleClr val="auto"/>
    </cs:fillRef>
    <cs:effectRef idx="3">
      <a:schemeClr val="dk1"/>
    </cs:effectRef>
    <cs:fontRef idx="minor">
      <a:schemeClr val="dk1"/>
    </cs:fontRef>
  </cs:dataPoint3D>
  <cs:dataPointLine>
    <cs:lnRef idx="1">
      <cs:styleClr val="auto"/>
    </cs:lnRef>
    <cs:lineWidthScale>5</cs:lineWidthScale>
    <cs:fillRef idx="0"/>
    <cs:effectRef idx="0"/>
    <cs:fontRef idx="minor">
      <a:schemeClr val="dk2"/>
    </cs:fontRef>
    <cs:spPr>
      <a:ln cap="rnd">
        <a:round/>
      </a:ln>
    </cs:spPr>
  </cs:dataPointLine>
  <cs:dataPointMarker>
    <cs:lnRef idx="1">
      <cs:styleClr val="auto"/>
    </cs:lnRef>
    <cs:fillRef idx="3">
      <cs:styleClr val="auto"/>
    </cs:fillRef>
    <cs:effectRef idx="3">
      <a:schemeClr val="dk1"/>
    </cs:effectRef>
    <cs:fontRef idx="minor">
      <a:schemeClr val="dk1"/>
    </cs:fontRef>
    <cs:spPr>
      <a:ln>
        <a:round/>
      </a:ln>
    </cs:spPr>
  </cs:dataPointMarker>
  <cs:dataPointMarkerLayout/>
  <cs:dataPointWireframe>
    <cs:lnRef idx="1">
      <cs:styleClr val="auto"/>
    </cs:lnRef>
    <cs:fillRef idx="0"/>
    <cs:effectRef idx="0"/>
    <cs:fontRef idx="minor">
      <a:schemeClr val="dk2"/>
    </cs:fontRef>
    <cs:spPr>
      <a:ln>
        <a:round/>
      </a:ln>
    </cs:spPr>
  </cs:dataPointWireframe>
  <cs:dataTable>
    <cs:lnRef idx="1">
      <a:schemeClr val="lt1"/>
    </cs:lnRef>
    <cs:fillRef idx="0"/>
    <cs:effectRef idx="0"/>
    <cs:fontRef idx="minor">
      <a:schemeClr val="lt1"/>
    </cs:fontRef>
    <cs:spPr>
      <a:ln>
        <a:round/>
      </a:ln>
    </cs:spPr>
    <cs:defRPr sz="1000" kern="1200"/>
  </cs:dataTable>
  <cs:downBar>
    <cs:lnRef idx="0"/>
    <cs:fillRef idx="3" mods="ignoreCSTransforms">
      <cs:styleClr val="0">
        <a:shade val="25000"/>
      </cs:styleClr>
    </cs:fillRef>
    <cs:effectRef idx="3">
      <a:schemeClr val="dk1"/>
    </cs:effectRef>
    <cs:fontRef idx="minor">
      <a:schemeClr val="lt1"/>
    </cs:fontRef>
  </cs:downBar>
  <cs:dropLine>
    <cs:lnRef idx="1">
      <a:schemeClr val="lt1"/>
    </cs:lnRef>
    <cs:fillRef idx="0"/>
    <cs:effectRef idx="0"/>
    <cs:fontRef idx="minor">
      <a:schemeClr val="lt1"/>
    </cs:fontRef>
    <cs:spPr>
      <a:ln>
        <a:round/>
      </a:ln>
    </cs:spPr>
  </cs:dropLine>
  <cs:errorBar>
    <cs:lnRef idx="1">
      <a:schemeClr val="lt1"/>
    </cs:lnRef>
    <cs:fillRef idx="1">
      <a:schemeClr val="lt1"/>
    </cs:fillRef>
    <cs:effectRef idx="0"/>
    <cs:fontRef idx="minor">
      <a:schemeClr val="dk1"/>
    </cs:fontRef>
    <cs:spPr>
      <a:ln>
        <a:round/>
      </a:ln>
    </cs:spPr>
  </cs:errorBar>
  <cs:floor>
    <cs:lnRef idx="0"/>
    <cs:fillRef idx="1">
      <a:schemeClr val="dk1">
        <a:tint val="95000"/>
      </a:schemeClr>
    </cs:fillRef>
    <cs:effectRef idx="0"/>
    <cs:fontRef idx="minor">
      <a:schemeClr val="lt1"/>
    </cs:fontRef>
  </cs:floor>
  <cs:gridlineMajor>
    <cs:lnRef idx="1">
      <a:schemeClr val="dk1">
        <a:tint val="75000"/>
      </a:schemeClr>
    </cs:lnRef>
    <cs:fillRef idx="0"/>
    <cs:effectRef idx="0"/>
    <cs:fontRef idx="minor">
      <a:schemeClr val="dk2"/>
    </cs:fontRef>
    <cs:spPr>
      <a:ln>
        <a:round/>
      </a:ln>
    </cs:spPr>
  </cs:gridlineMajor>
  <cs:gridlineMinor>
    <cs:lnRef idx="1">
      <a:schemeClr val="dk1">
        <a:tint val="90000"/>
      </a:schemeClr>
    </cs:lnRef>
    <cs:fillRef idx="0"/>
    <cs:effectRef idx="0"/>
    <cs:fontRef idx="minor">
      <a:schemeClr val="dk2"/>
    </cs:fontRef>
    <cs:spPr>
      <a:ln>
        <a:round/>
      </a:ln>
    </cs:spPr>
  </cs:gridlineMinor>
  <cs:hiLoLine>
    <cs:lnRef idx="1">
      <a:schemeClr val="lt1"/>
    </cs:lnRef>
    <cs:fillRef idx="0"/>
    <cs:effectRef idx="0"/>
    <cs:fontRef idx="minor">
      <a:schemeClr val="lt1"/>
    </cs:fontRef>
    <cs:spPr>
      <a:ln>
        <a:round/>
      </a:ln>
    </cs:spPr>
  </cs:hiLoLine>
  <cs:leaderLine>
    <cs:lnRef idx="1">
      <a:schemeClr val="lt1"/>
    </cs:lnRef>
    <cs:fillRef idx="0"/>
    <cs:effectRef idx="0"/>
    <cs:fontRef idx="minor">
      <a:schemeClr val="lt1"/>
    </cs:fontRef>
    <cs:spPr>
      <a:ln>
        <a:round/>
      </a:ln>
    </cs:spPr>
  </cs:leaderLine>
  <cs:legend>
    <cs:lnRef idx="0"/>
    <cs:fillRef idx="0"/>
    <cs:effectRef idx="0"/>
    <cs:fontRef idx="minor">
      <a:schemeClr val="lt1"/>
    </cs:fontRef>
    <cs:defRPr sz="1000" kern="1200"/>
  </cs:legend>
  <cs:plotArea>
    <cs:lnRef idx="0"/>
    <cs:fillRef idx="1">
      <a:schemeClr val="dk1">
        <a:tint val="95000"/>
      </a:schemeClr>
    </cs:fillRef>
    <cs:effectRef idx="0"/>
    <cs:fontRef idx="minor">
      <a:schemeClr val="lt1"/>
    </cs:fontRef>
  </cs:plotArea>
  <cs:plotArea3D>
    <cs:lnRef idx="0"/>
    <cs:fillRef idx="0"/>
    <cs:effectRef idx="0"/>
    <cs:fontRef idx="minor">
      <a:schemeClr val="lt1"/>
    </cs:fontRef>
  </cs:plotArea3D>
  <cs:seriesAxis>
    <cs:lnRef idx="1">
      <a:schemeClr val="dk1">
        <a:tint val="75000"/>
      </a:schemeClr>
    </cs:lnRef>
    <cs:fillRef idx="0"/>
    <cs:effectRef idx="0"/>
    <cs:fontRef idx="minor">
      <a:schemeClr val="lt1"/>
    </cs:fontRef>
    <cs:spPr>
      <a:ln>
        <a:round/>
      </a:ln>
    </cs:spPr>
    <cs:defRPr sz="1000" kern="1200"/>
  </cs:seriesAxis>
  <cs:seriesLine>
    <cs:lnRef idx="1">
      <a:schemeClr val="lt1"/>
    </cs:lnRef>
    <cs:fillRef idx="0"/>
    <cs:effectRef idx="0"/>
    <cs:fontRef idx="minor">
      <a:schemeClr val="dk1"/>
    </cs:fontRef>
    <cs:spPr>
      <a:ln>
        <a:round/>
      </a:ln>
    </cs:spPr>
  </cs:seriesLine>
  <cs:title>
    <cs:lnRef idx="0"/>
    <cs:fillRef idx="0"/>
    <cs:effectRef idx="0"/>
    <cs:fontRef idx="minor">
      <a:schemeClr val="lt1"/>
    </cs:fontRef>
    <cs:defRPr sz="1800" b="1" kern="1200"/>
  </cs:title>
  <cs:trendline>
    <cs:lnRef idx="1">
      <a:schemeClr val="lt1"/>
    </cs:lnRef>
    <cs:fillRef idx="0"/>
    <cs:effectRef idx="0"/>
    <cs:fontRef idx="minor">
      <a:schemeClr val="lt1"/>
    </cs:fontRef>
    <cs:spPr>
      <a:ln cap="rnd">
        <a:round/>
      </a:ln>
    </cs:spPr>
  </cs:trendline>
  <cs:trendlineLabel>
    <cs:lnRef idx="0"/>
    <cs:fillRef idx="0"/>
    <cs:effectRef idx="0"/>
    <cs:fontRef idx="minor">
      <a:schemeClr val="lt1"/>
    </cs:fontRef>
    <cs:defRPr sz="1000" kern="1200"/>
  </cs:trendlineLabel>
  <cs:upBar>
    <cs:lnRef idx="0"/>
    <cs:fillRef idx="3" mods="ignoreCSTransforms">
      <cs:styleClr val="0">
        <a:tint val="25000"/>
      </cs:styleClr>
    </cs:fillRef>
    <cs:effectRef idx="3">
      <a:schemeClr val="dk1"/>
    </cs:effectRef>
    <cs:fontRef idx="minor">
      <a:schemeClr val="lt1"/>
    </cs:fontRef>
  </cs:upBar>
  <cs:valueAxis>
    <cs:lnRef idx="1">
      <a:schemeClr val="dk1">
        <a:tint val="75000"/>
      </a:schemeClr>
    </cs:lnRef>
    <cs:fillRef idx="0"/>
    <cs:effectRef idx="0"/>
    <cs:fontRef idx="minor">
      <a:schemeClr val="lt1"/>
    </cs:fontRef>
    <cs:spPr>
      <a:ln>
        <a:round/>
      </a:ln>
    </cs:spPr>
    <cs:defRPr sz="1000" kern="1200"/>
  </cs:valueAxis>
  <cs:wall>
    <cs:lnRef idx="0"/>
    <cs:fillRef idx="1">
      <a:schemeClr val="dk1">
        <a:tint val="95000"/>
      </a:schemeClr>
    </cs:fillRef>
    <cs:effectRef idx="0"/>
    <cs:fontRef idx="minor">
      <a:schemeClr val="lt1"/>
    </cs:fontRef>
  </cs:wall>
</cs:chartStyle>
</file>

<file path=ppt/diagrams/_rels/data7.xml.rels><?xml version="1.0" encoding="UTF-8" standalone="yes"?>
<Relationships xmlns="http://schemas.openxmlformats.org/package/2006/relationships"><Relationship Id="rId1" Type="http://schemas.openxmlformats.org/officeDocument/2006/relationships/image" Target="../media/image11.jpg"/></Relationships>
</file>

<file path=ppt/diagrams/_rels/drawing7.xml.rels><?xml version="1.0" encoding="UTF-8" standalone="yes"?>
<Relationships xmlns="http://schemas.openxmlformats.org/package/2006/relationships"><Relationship Id="rId1" Type="http://schemas.openxmlformats.org/officeDocument/2006/relationships/image" Target="../media/image11.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C4C236-419E-46E9-A6C8-B1CAF5B17A79}" type="doc">
      <dgm:prSet loTypeId="urn:microsoft.com/office/officeart/2005/8/layout/vList5" loCatId="list" qsTypeId="urn:microsoft.com/office/officeart/2005/8/quickstyle/3d3" qsCatId="3D" csTypeId="urn:microsoft.com/office/officeart/2005/8/colors/colorful1" csCatId="colorful" phldr="1"/>
      <dgm:spPr/>
      <dgm:t>
        <a:bodyPr/>
        <a:lstStyle/>
        <a:p>
          <a:endParaRPr lang="en-US"/>
        </a:p>
      </dgm:t>
    </dgm:pt>
    <dgm:pt modelId="{39752CA1-C080-4875-9BE6-0147286FBA7A}">
      <dgm:prSet phldrT="[Text]"/>
      <dgm:spPr>
        <a:xfrm>
          <a:off x="0" y="2062"/>
          <a:ext cx="4223430" cy="901943"/>
        </a:xfrm>
        <a:prstGeom prst="roundRect">
          <a:avLst/>
        </a:prstGeom>
        <a:solidFill>
          <a:srgbClr val="00B0F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US" b="1" dirty="0" smtClean="0">
              <a:solidFill>
                <a:sysClr val="window" lastClr="FFFFFF"/>
              </a:solidFill>
              <a:latin typeface="Perpetua" panose="02020502060401020303" pitchFamily="18" charset="0"/>
              <a:ea typeface="+mn-ea"/>
              <a:cs typeface="+mn-cs"/>
            </a:rPr>
            <a:t>L545</a:t>
          </a:r>
          <a:endParaRPr lang="en-US" b="1" dirty="0">
            <a:solidFill>
              <a:sysClr val="window" lastClr="FFFFFF"/>
            </a:solidFill>
            <a:latin typeface="Perpetua" panose="02020502060401020303" pitchFamily="18" charset="0"/>
            <a:ea typeface="+mn-ea"/>
            <a:cs typeface="+mn-cs"/>
          </a:endParaRPr>
        </a:p>
      </dgm:t>
    </dgm:pt>
    <dgm:pt modelId="{05BAA519-BE6D-48CF-B4D1-3A5A86F04464}" type="parTrans" cxnId="{C533EE24-78D0-4981-AA35-51C098315DA7}">
      <dgm:prSet/>
      <dgm:spPr/>
      <dgm:t>
        <a:bodyPr/>
        <a:lstStyle/>
        <a:p>
          <a:endParaRPr lang="en-US"/>
        </a:p>
      </dgm:t>
    </dgm:pt>
    <dgm:pt modelId="{E8480CA1-8F40-4C2A-B0F9-3A717DC7D04B}" type="sibTrans" cxnId="{C533EE24-78D0-4981-AA35-51C098315DA7}">
      <dgm:prSet/>
      <dgm:spPr/>
      <dgm:t>
        <a:bodyPr/>
        <a:lstStyle/>
        <a:p>
          <a:endParaRPr lang="en-US"/>
        </a:p>
      </dgm:t>
    </dgm:pt>
    <dgm:pt modelId="{9E7C304F-D319-4590-8818-E2DA7C6836D6}">
      <dgm:prSet phldrT="[Text]"/>
      <dgm:spPr>
        <a:xfrm rot="5400000">
          <a:off x="7616814" y="-3301126"/>
          <a:ext cx="721554" cy="7508321"/>
        </a:xfrm>
        <a:prstGeom prst="round2SameRect">
          <a:avLst/>
        </a:prstGeom>
        <a:solidFill>
          <a:srgbClr val="6DB6FF"/>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US" b="1" dirty="0" smtClean="0">
              <a:latin typeface="Perpetua" panose="02020502060401020303" pitchFamily="18" charset="0"/>
            </a:rPr>
            <a:t>42 CFR 418.56(c) Standard: Content of the Plan of Care </a:t>
          </a:r>
          <a:endParaRPr lang="en-US" dirty="0">
            <a:solidFill>
              <a:sysClr val="windowText" lastClr="000000">
                <a:hueOff val="0"/>
                <a:satOff val="0"/>
                <a:lumOff val="0"/>
                <a:alphaOff val="0"/>
              </a:sysClr>
            </a:solidFill>
            <a:latin typeface="Calibri"/>
            <a:ea typeface="+mn-ea"/>
            <a:cs typeface="+mn-cs"/>
          </a:endParaRPr>
        </a:p>
      </dgm:t>
    </dgm:pt>
    <dgm:pt modelId="{A3CEBDDF-EFC3-4785-8480-BEBC02C0BD3F}" type="parTrans" cxnId="{EE7265BA-1169-4302-ACE3-647C7168C45D}">
      <dgm:prSet/>
      <dgm:spPr/>
      <dgm:t>
        <a:bodyPr/>
        <a:lstStyle/>
        <a:p>
          <a:endParaRPr lang="en-US"/>
        </a:p>
      </dgm:t>
    </dgm:pt>
    <dgm:pt modelId="{877F4EB9-12DF-4AEE-B3EB-109EC92AD197}" type="sibTrans" cxnId="{EE7265BA-1169-4302-ACE3-647C7168C45D}">
      <dgm:prSet/>
      <dgm:spPr/>
      <dgm:t>
        <a:bodyPr/>
        <a:lstStyle/>
        <a:p>
          <a:endParaRPr lang="en-US"/>
        </a:p>
      </dgm:t>
    </dgm:pt>
    <dgm:pt modelId="{C61B4AA0-C933-413D-B3E9-C059EBF26B09}">
      <dgm:prSet phldrT="[Text]"/>
      <dgm:spPr>
        <a:xfrm>
          <a:off x="0" y="949103"/>
          <a:ext cx="4223430" cy="901943"/>
        </a:xfrm>
        <a:prstGeom prst="roundRect">
          <a:avLst/>
        </a:prstGeom>
        <a:solidFill>
          <a:srgbClr val="BF95DF"/>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US" b="1" dirty="0" smtClean="0">
              <a:solidFill>
                <a:sysClr val="window" lastClr="FFFFFF"/>
              </a:solidFill>
              <a:latin typeface="Perpetua" panose="02020502060401020303" pitchFamily="18" charset="0"/>
              <a:ea typeface="+mn-ea"/>
              <a:cs typeface="+mn-cs"/>
            </a:rPr>
            <a:t>L530</a:t>
          </a:r>
          <a:endParaRPr lang="en-US" b="1" dirty="0">
            <a:solidFill>
              <a:sysClr val="window" lastClr="FFFFFF"/>
            </a:solidFill>
            <a:latin typeface="Perpetua" panose="02020502060401020303" pitchFamily="18" charset="0"/>
            <a:ea typeface="+mn-ea"/>
            <a:cs typeface="+mn-cs"/>
          </a:endParaRPr>
        </a:p>
      </dgm:t>
    </dgm:pt>
    <dgm:pt modelId="{46024CE5-83C6-4B39-83CC-D7326A5ED5FC}" type="parTrans" cxnId="{9585F1B6-5EEE-41A2-BD3D-54A3DFD8483B}">
      <dgm:prSet/>
      <dgm:spPr/>
      <dgm:t>
        <a:bodyPr/>
        <a:lstStyle/>
        <a:p>
          <a:endParaRPr lang="en-US"/>
        </a:p>
      </dgm:t>
    </dgm:pt>
    <dgm:pt modelId="{69BF4CF5-F4D9-4BB2-BFA9-F87A61119824}" type="sibTrans" cxnId="{9585F1B6-5EEE-41A2-BD3D-54A3DFD8483B}">
      <dgm:prSet/>
      <dgm:spPr/>
      <dgm:t>
        <a:bodyPr/>
        <a:lstStyle/>
        <a:p>
          <a:endParaRPr lang="en-US"/>
        </a:p>
      </dgm:t>
    </dgm:pt>
    <dgm:pt modelId="{BF872CBD-CD23-47B0-8C50-9E88C92AEE2E}">
      <dgm:prSet phldrT="[Text]"/>
      <dgm:spPr>
        <a:xfrm rot="5400000">
          <a:off x="7616814" y="-2354085"/>
          <a:ext cx="721554" cy="7508321"/>
        </a:xfrm>
        <a:prstGeom prst="round2SameRect">
          <a:avLst/>
        </a:prstGeom>
        <a:solidFill>
          <a:srgbClr val="D8BEEC">
            <a:alpha val="89804"/>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US" b="1" dirty="0" smtClean="0">
              <a:solidFill>
                <a:sysClr val="windowText" lastClr="000000">
                  <a:hueOff val="0"/>
                  <a:satOff val="0"/>
                  <a:lumOff val="0"/>
                  <a:alphaOff val="0"/>
                </a:sysClr>
              </a:solidFill>
              <a:latin typeface="Perpetua" panose="02020502060401020303" pitchFamily="18" charset="0"/>
              <a:ea typeface="+mn-ea"/>
              <a:cs typeface="+mn-cs"/>
            </a:rPr>
            <a:t>42 CFR 418.54 (c) (6) Drug Profile</a:t>
          </a:r>
          <a:endParaRPr lang="en-US" dirty="0">
            <a:solidFill>
              <a:sysClr val="windowText" lastClr="000000">
                <a:hueOff val="0"/>
                <a:satOff val="0"/>
                <a:lumOff val="0"/>
                <a:alphaOff val="0"/>
              </a:sysClr>
            </a:solidFill>
            <a:latin typeface="Calibri"/>
            <a:ea typeface="+mn-ea"/>
            <a:cs typeface="+mn-cs"/>
          </a:endParaRPr>
        </a:p>
      </dgm:t>
    </dgm:pt>
    <dgm:pt modelId="{3B7233F5-A4A2-4033-8613-CADDC4050777}" type="parTrans" cxnId="{424045ED-5525-4AB5-9C63-1F2D219791B9}">
      <dgm:prSet/>
      <dgm:spPr/>
      <dgm:t>
        <a:bodyPr/>
        <a:lstStyle/>
        <a:p>
          <a:endParaRPr lang="en-US"/>
        </a:p>
      </dgm:t>
    </dgm:pt>
    <dgm:pt modelId="{02A444AA-3963-4DEF-A75F-B002B74F9C93}" type="sibTrans" cxnId="{424045ED-5525-4AB5-9C63-1F2D219791B9}">
      <dgm:prSet/>
      <dgm:spPr/>
      <dgm:t>
        <a:bodyPr/>
        <a:lstStyle/>
        <a:p>
          <a:endParaRPr lang="en-US"/>
        </a:p>
      </dgm:t>
    </dgm:pt>
    <dgm:pt modelId="{C06DFA95-05B5-4B3E-8BE3-7F857345668A}">
      <dgm:prSet phldrT="[Text]"/>
      <dgm:spPr>
        <a:xfrm>
          <a:off x="0" y="1896143"/>
          <a:ext cx="4223430" cy="901943"/>
        </a:xfrm>
        <a:prstGeom prst="roundRect">
          <a:avLst/>
        </a:prstGeom>
        <a:solidFill>
          <a:srgbClr val="00B05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US" b="1" dirty="0" smtClean="0">
              <a:solidFill>
                <a:sysClr val="window" lastClr="FFFFFF"/>
              </a:solidFill>
              <a:latin typeface="Perpetua" panose="02020502060401020303" pitchFamily="18" charset="0"/>
              <a:ea typeface="+mn-ea"/>
              <a:cs typeface="+mn-cs"/>
            </a:rPr>
            <a:t>L781</a:t>
          </a:r>
          <a:endParaRPr lang="en-US" b="1" dirty="0">
            <a:solidFill>
              <a:sysClr val="window" lastClr="FFFFFF"/>
            </a:solidFill>
            <a:latin typeface="Perpetua" panose="02020502060401020303" pitchFamily="18" charset="0"/>
            <a:ea typeface="+mn-ea"/>
            <a:cs typeface="+mn-cs"/>
          </a:endParaRPr>
        </a:p>
      </dgm:t>
    </dgm:pt>
    <dgm:pt modelId="{4B542256-F987-4E41-8BE1-0DEBB536EE0F}" type="parTrans" cxnId="{92FE6980-26D9-43E2-8BCF-CF2F594639FE}">
      <dgm:prSet/>
      <dgm:spPr/>
      <dgm:t>
        <a:bodyPr/>
        <a:lstStyle/>
        <a:p>
          <a:endParaRPr lang="en-US"/>
        </a:p>
      </dgm:t>
    </dgm:pt>
    <dgm:pt modelId="{BEA5FFF7-07E9-413C-BF01-A0C7ADAA92D2}" type="sibTrans" cxnId="{92FE6980-26D9-43E2-8BCF-CF2F594639FE}">
      <dgm:prSet/>
      <dgm:spPr/>
      <dgm:t>
        <a:bodyPr/>
        <a:lstStyle/>
        <a:p>
          <a:endParaRPr lang="en-US"/>
        </a:p>
      </dgm:t>
    </dgm:pt>
    <dgm:pt modelId="{5F3E2621-F4DD-4B2B-A735-27E049C3D613}">
      <dgm:prSet phldrT="[Text]"/>
      <dgm:spPr>
        <a:xfrm rot="5400000">
          <a:off x="7616814" y="-460005"/>
          <a:ext cx="721554" cy="7508321"/>
        </a:xfrm>
        <a:prstGeom prst="round2SameRect">
          <a:avLst/>
        </a:prstGeom>
        <a:solidFill>
          <a:srgbClr val="B3EBFF">
            <a:alpha val="9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US" b="1" dirty="0">
              <a:solidFill>
                <a:sysClr val="windowText" lastClr="000000">
                  <a:hueOff val="0"/>
                  <a:satOff val="0"/>
                  <a:lumOff val="0"/>
                  <a:alphaOff val="0"/>
                </a:sysClr>
              </a:solidFill>
              <a:latin typeface="Perpetua" panose="02020502060401020303" pitchFamily="18" charset="0"/>
              <a:ea typeface="+mn-ea"/>
              <a:cs typeface="+mn-cs"/>
            </a:rPr>
            <a:t>42 CFR </a:t>
          </a:r>
          <a:r>
            <a:rPr lang="en-US" b="1" dirty="0" smtClean="0">
              <a:latin typeface="Perpetua" panose="02020502060401020303" pitchFamily="18" charset="0"/>
            </a:rPr>
            <a:t>418.60(a) Standard: Prevention </a:t>
          </a:r>
          <a:endParaRPr lang="en-US" b="1" dirty="0">
            <a:solidFill>
              <a:sysClr val="windowText" lastClr="000000">
                <a:hueOff val="0"/>
                <a:satOff val="0"/>
                <a:lumOff val="0"/>
                <a:alphaOff val="0"/>
              </a:sysClr>
            </a:solidFill>
            <a:latin typeface="Perpetua" panose="02020502060401020303" pitchFamily="18" charset="0"/>
            <a:ea typeface="+mn-ea"/>
            <a:cs typeface="+mn-cs"/>
          </a:endParaRPr>
        </a:p>
      </dgm:t>
    </dgm:pt>
    <dgm:pt modelId="{7A823358-D180-4D8E-A31F-167BECDFA8FE}" type="parTrans" cxnId="{E504C961-A169-411C-91C9-9412E174CD9C}">
      <dgm:prSet/>
      <dgm:spPr/>
      <dgm:t>
        <a:bodyPr/>
        <a:lstStyle/>
        <a:p>
          <a:endParaRPr lang="en-US"/>
        </a:p>
      </dgm:t>
    </dgm:pt>
    <dgm:pt modelId="{29C01800-2D27-483F-9F2C-1BB19AA8DEBF}" type="sibTrans" cxnId="{E504C961-A169-411C-91C9-9412E174CD9C}">
      <dgm:prSet/>
      <dgm:spPr/>
      <dgm:t>
        <a:bodyPr/>
        <a:lstStyle/>
        <a:p>
          <a:endParaRPr lang="en-US"/>
        </a:p>
      </dgm:t>
    </dgm:pt>
    <dgm:pt modelId="{63D161CB-FBB1-4C84-95CE-0BC425660D5D}">
      <dgm:prSet phldrT="[Text]"/>
      <dgm:spPr>
        <a:xfrm>
          <a:off x="0" y="3790223"/>
          <a:ext cx="4223430" cy="901943"/>
        </a:xfrm>
        <a:prstGeom prst="roundRect">
          <a:avLst/>
        </a:prstGeom>
        <a:solidFill>
          <a:srgbClr val="F6A186"/>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US" b="1" dirty="0" smtClean="0">
              <a:solidFill>
                <a:sysClr val="window" lastClr="FFFFFF"/>
              </a:solidFill>
              <a:latin typeface="Perpetua" panose="02020502060401020303" pitchFamily="18" charset="0"/>
              <a:ea typeface="+mn-ea"/>
              <a:cs typeface="+mn-cs"/>
            </a:rPr>
            <a:t>L591</a:t>
          </a:r>
          <a:endParaRPr lang="en-US" b="1" dirty="0">
            <a:solidFill>
              <a:sysClr val="window" lastClr="FFFFFF"/>
            </a:solidFill>
            <a:latin typeface="Perpetua" panose="02020502060401020303" pitchFamily="18" charset="0"/>
            <a:ea typeface="+mn-ea"/>
            <a:cs typeface="+mn-cs"/>
          </a:endParaRPr>
        </a:p>
      </dgm:t>
    </dgm:pt>
    <dgm:pt modelId="{9D7CCF5D-1036-486C-A7DC-77D10894B145}" type="parTrans" cxnId="{641A0CB3-1064-4B2E-B908-B55788C0A92D}">
      <dgm:prSet/>
      <dgm:spPr/>
      <dgm:t>
        <a:bodyPr/>
        <a:lstStyle/>
        <a:p>
          <a:endParaRPr lang="en-US"/>
        </a:p>
      </dgm:t>
    </dgm:pt>
    <dgm:pt modelId="{42E93079-CAEA-45C3-A551-FF1BA0A0A4C5}" type="sibTrans" cxnId="{641A0CB3-1064-4B2E-B908-B55788C0A92D}">
      <dgm:prSet/>
      <dgm:spPr/>
      <dgm:t>
        <a:bodyPr/>
        <a:lstStyle/>
        <a:p>
          <a:endParaRPr lang="en-US"/>
        </a:p>
      </dgm:t>
    </dgm:pt>
    <dgm:pt modelId="{73F2DC7D-A011-4139-89ED-604CDBE1C215}">
      <dgm:prSet phldrT="[Text]"/>
      <dgm:spPr>
        <a:xfrm>
          <a:off x="0" y="2843183"/>
          <a:ext cx="4223430" cy="901943"/>
        </a:xfrm>
        <a:prstGeom prst="roundRect">
          <a:avLst/>
        </a:prstGeom>
        <a:solidFill>
          <a:srgbClr val="85DFFF"/>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US" b="1" dirty="0" smtClean="0">
              <a:solidFill>
                <a:sysClr val="window" lastClr="FFFFFF"/>
              </a:solidFill>
              <a:latin typeface="Perpetua" panose="02020502060401020303" pitchFamily="18" charset="0"/>
              <a:ea typeface="+mn-ea"/>
              <a:cs typeface="+mn-cs"/>
            </a:rPr>
            <a:t>L579</a:t>
          </a:r>
          <a:endParaRPr lang="en-US" b="1" dirty="0">
            <a:solidFill>
              <a:sysClr val="window" lastClr="FFFFFF"/>
            </a:solidFill>
            <a:latin typeface="Perpetua" panose="02020502060401020303" pitchFamily="18" charset="0"/>
            <a:ea typeface="+mn-ea"/>
            <a:cs typeface="+mn-cs"/>
          </a:endParaRPr>
        </a:p>
      </dgm:t>
    </dgm:pt>
    <dgm:pt modelId="{49808FE1-795E-423E-89F0-8A5AEBDE5D11}" type="parTrans" cxnId="{6A6B6912-4CE3-4AF2-A2F1-46FB783BFCE7}">
      <dgm:prSet/>
      <dgm:spPr/>
      <dgm:t>
        <a:bodyPr/>
        <a:lstStyle/>
        <a:p>
          <a:endParaRPr lang="en-US"/>
        </a:p>
      </dgm:t>
    </dgm:pt>
    <dgm:pt modelId="{9A197E5F-5268-4F0F-B181-C7CB3FDB7CC8}" type="sibTrans" cxnId="{6A6B6912-4CE3-4AF2-A2F1-46FB783BFCE7}">
      <dgm:prSet/>
      <dgm:spPr/>
      <dgm:t>
        <a:bodyPr/>
        <a:lstStyle/>
        <a:p>
          <a:endParaRPr lang="en-US"/>
        </a:p>
      </dgm:t>
    </dgm:pt>
    <dgm:pt modelId="{B575D4F5-C06C-4BA5-9452-74B7340D46B0}">
      <dgm:prSet phldrT="[Text]"/>
      <dgm:spPr>
        <a:xfrm rot="5400000">
          <a:off x="7616814" y="487034"/>
          <a:ext cx="721554" cy="7508321"/>
        </a:xfrm>
        <a:prstGeom prst="round2SameRect">
          <a:avLst/>
        </a:prstGeom>
        <a:solidFill>
          <a:srgbClr val="E75524">
            <a:tint val="40000"/>
            <a:alpha val="90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US" b="1" dirty="0">
              <a:solidFill>
                <a:sysClr val="windowText" lastClr="000000">
                  <a:hueOff val="0"/>
                  <a:satOff val="0"/>
                  <a:lumOff val="0"/>
                  <a:alphaOff val="0"/>
                </a:sysClr>
              </a:solidFill>
              <a:latin typeface="Perpetua" panose="02020502060401020303" pitchFamily="18" charset="0"/>
              <a:ea typeface="+mn-ea"/>
              <a:cs typeface="+mn-cs"/>
            </a:rPr>
            <a:t>42 </a:t>
          </a:r>
          <a:r>
            <a:rPr lang="en-US" b="1" dirty="0" smtClean="0">
              <a:solidFill>
                <a:sysClr val="windowText" lastClr="000000">
                  <a:hueOff val="0"/>
                  <a:satOff val="0"/>
                  <a:lumOff val="0"/>
                  <a:alphaOff val="0"/>
                </a:sysClr>
              </a:solidFill>
              <a:latin typeface="Perpetua" panose="02020502060401020303" pitchFamily="18" charset="0"/>
              <a:ea typeface="+mn-ea"/>
              <a:cs typeface="+mn-cs"/>
            </a:rPr>
            <a:t>CFR 418.64 (b) (1) Nursing Services</a:t>
          </a:r>
          <a:endParaRPr lang="en-US" dirty="0">
            <a:solidFill>
              <a:sysClr val="windowText" lastClr="000000">
                <a:hueOff val="0"/>
                <a:satOff val="0"/>
                <a:lumOff val="0"/>
                <a:alphaOff val="0"/>
              </a:sysClr>
            </a:solidFill>
            <a:latin typeface="Calibri"/>
            <a:ea typeface="+mn-ea"/>
            <a:cs typeface="+mn-cs"/>
          </a:endParaRPr>
        </a:p>
      </dgm:t>
    </dgm:pt>
    <dgm:pt modelId="{B7B3EA82-FB85-4B98-A3F1-B36F5594A770}" type="parTrans" cxnId="{72056F6D-2216-47D6-B33C-865DFC613324}">
      <dgm:prSet/>
      <dgm:spPr/>
      <dgm:t>
        <a:bodyPr/>
        <a:lstStyle/>
        <a:p>
          <a:endParaRPr lang="en-US"/>
        </a:p>
      </dgm:t>
    </dgm:pt>
    <dgm:pt modelId="{D3545525-6F68-442D-98AE-11A769D399B1}" type="sibTrans" cxnId="{72056F6D-2216-47D6-B33C-865DFC613324}">
      <dgm:prSet/>
      <dgm:spPr/>
      <dgm:t>
        <a:bodyPr/>
        <a:lstStyle/>
        <a:p>
          <a:endParaRPr lang="en-US"/>
        </a:p>
      </dgm:t>
    </dgm:pt>
    <dgm:pt modelId="{9A1AC027-3895-4C16-BDC6-0E431B216963}">
      <dgm:prSet phldrT="[Text]"/>
      <dgm:spPr>
        <a:xfrm rot="5400000">
          <a:off x="7616814" y="-1407045"/>
          <a:ext cx="721554" cy="7508321"/>
        </a:xfrm>
        <a:prstGeom prst="round2SameRect">
          <a:avLst/>
        </a:prstGeom>
        <a:solidFill>
          <a:srgbClr val="00F26D">
            <a:alpha val="89804"/>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US" b="1" dirty="0">
              <a:solidFill>
                <a:sysClr val="windowText" lastClr="000000">
                  <a:hueOff val="0"/>
                  <a:satOff val="0"/>
                  <a:lumOff val="0"/>
                  <a:alphaOff val="0"/>
                </a:sysClr>
              </a:solidFill>
              <a:latin typeface="Perpetua" panose="02020502060401020303" pitchFamily="18" charset="0"/>
              <a:ea typeface="+mn-ea"/>
              <a:cs typeface="+mn-cs"/>
            </a:rPr>
            <a:t>42 CFR </a:t>
          </a:r>
          <a:r>
            <a:rPr lang="en-US" b="1" dirty="0" smtClean="0">
              <a:solidFill>
                <a:sysClr val="windowText" lastClr="000000">
                  <a:hueOff val="0"/>
                  <a:satOff val="0"/>
                  <a:lumOff val="0"/>
                  <a:alphaOff val="0"/>
                </a:sysClr>
              </a:solidFill>
              <a:latin typeface="Perpetua" panose="02020502060401020303" pitchFamily="18" charset="0"/>
              <a:ea typeface="+mn-ea"/>
              <a:cs typeface="+mn-cs"/>
            </a:rPr>
            <a:t>418.112 (e)(3) Provide the SNF/NF or ICF/IID with required documentation</a:t>
          </a:r>
          <a:endParaRPr lang="en-US" b="1" dirty="0">
            <a:solidFill>
              <a:sysClr val="windowText" lastClr="000000">
                <a:hueOff val="0"/>
                <a:satOff val="0"/>
                <a:lumOff val="0"/>
                <a:alphaOff val="0"/>
              </a:sysClr>
            </a:solidFill>
            <a:latin typeface="Perpetua" panose="02020502060401020303" pitchFamily="18" charset="0"/>
            <a:ea typeface="+mn-ea"/>
            <a:cs typeface="+mn-cs"/>
          </a:endParaRPr>
        </a:p>
      </dgm:t>
    </dgm:pt>
    <dgm:pt modelId="{C519624F-AFFB-4CA7-A2BB-CFF13A16C1FD}" type="parTrans" cxnId="{B0450788-472E-449A-AD0E-2C92DEFCA8B4}">
      <dgm:prSet/>
      <dgm:spPr/>
      <dgm:t>
        <a:bodyPr/>
        <a:lstStyle/>
        <a:p>
          <a:endParaRPr lang="en-US"/>
        </a:p>
      </dgm:t>
    </dgm:pt>
    <dgm:pt modelId="{3BBE4494-45B3-4544-9E97-E948BC41C659}" type="sibTrans" cxnId="{B0450788-472E-449A-AD0E-2C92DEFCA8B4}">
      <dgm:prSet/>
      <dgm:spPr/>
      <dgm:t>
        <a:bodyPr/>
        <a:lstStyle/>
        <a:p>
          <a:endParaRPr lang="en-US"/>
        </a:p>
      </dgm:t>
    </dgm:pt>
    <dgm:pt modelId="{92B5EC04-2904-45DF-93BF-09B18D55E2EB}" type="pres">
      <dgm:prSet presAssocID="{DAC4C236-419E-46E9-A6C8-B1CAF5B17A79}" presName="Name0" presStyleCnt="0">
        <dgm:presLayoutVars>
          <dgm:dir/>
          <dgm:animLvl val="lvl"/>
          <dgm:resizeHandles val="exact"/>
        </dgm:presLayoutVars>
      </dgm:prSet>
      <dgm:spPr/>
      <dgm:t>
        <a:bodyPr/>
        <a:lstStyle/>
        <a:p>
          <a:endParaRPr lang="en-US"/>
        </a:p>
      </dgm:t>
    </dgm:pt>
    <dgm:pt modelId="{458D13F9-7B2A-4996-B7FD-A83FC0CE2778}" type="pres">
      <dgm:prSet presAssocID="{39752CA1-C080-4875-9BE6-0147286FBA7A}" presName="linNode" presStyleCnt="0"/>
      <dgm:spPr/>
    </dgm:pt>
    <dgm:pt modelId="{1B061247-A8C2-4089-9BC8-6A5FDB9A4FA8}" type="pres">
      <dgm:prSet presAssocID="{39752CA1-C080-4875-9BE6-0147286FBA7A}" presName="parentText" presStyleLbl="node1" presStyleIdx="0" presStyleCnt="5">
        <dgm:presLayoutVars>
          <dgm:chMax val="1"/>
          <dgm:bulletEnabled val="1"/>
        </dgm:presLayoutVars>
      </dgm:prSet>
      <dgm:spPr/>
      <dgm:t>
        <a:bodyPr/>
        <a:lstStyle/>
        <a:p>
          <a:endParaRPr lang="en-US"/>
        </a:p>
      </dgm:t>
    </dgm:pt>
    <dgm:pt modelId="{431EA2A1-F251-42E1-BC02-1EA6F25621AD}" type="pres">
      <dgm:prSet presAssocID="{39752CA1-C080-4875-9BE6-0147286FBA7A}" presName="descendantText" presStyleLbl="alignAccFollowNode1" presStyleIdx="0" presStyleCnt="5">
        <dgm:presLayoutVars>
          <dgm:bulletEnabled val="1"/>
        </dgm:presLayoutVars>
      </dgm:prSet>
      <dgm:spPr/>
      <dgm:t>
        <a:bodyPr/>
        <a:lstStyle/>
        <a:p>
          <a:endParaRPr lang="en-US"/>
        </a:p>
      </dgm:t>
    </dgm:pt>
    <dgm:pt modelId="{5AA45742-34BF-47F5-85C5-2F3324686AE9}" type="pres">
      <dgm:prSet presAssocID="{E8480CA1-8F40-4C2A-B0F9-3A717DC7D04B}" presName="sp" presStyleCnt="0"/>
      <dgm:spPr/>
    </dgm:pt>
    <dgm:pt modelId="{779114E4-3FB9-4FEF-9BE7-4CF7CF248545}" type="pres">
      <dgm:prSet presAssocID="{C61B4AA0-C933-413D-B3E9-C059EBF26B09}" presName="linNode" presStyleCnt="0"/>
      <dgm:spPr/>
    </dgm:pt>
    <dgm:pt modelId="{A612D1EA-444D-4A53-BCFE-7993904BF1FA}" type="pres">
      <dgm:prSet presAssocID="{C61B4AA0-C933-413D-B3E9-C059EBF26B09}" presName="parentText" presStyleLbl="node1" presStyleIdx="1" presStyleCnt="5">
        <dgm:presLayoutVars>
          <dgm:chMax val="1"/>
          <dgm:bulletEnabled val="1"/>
        </dgm:presLayoutVars>
      </dgm:prSet>
      <dgm:spPr/>
      <dgm:t>
        <a:bodyPr/>
        <a:lstStyle/>
        <a:p>
          <a:endParaRPr lang="en-US"/>
        </a:p>
      </dgm:t>
    </dgm:pt>
    <dgm:pt modelId="{48DB1F58-FBA2-4A18-8333-A2ED93EE8819}" type="pres">
      <dgm:prSet presAssocID="{C61B4AA0-C933-413D-B3E9-C059EBF26B09}" presName="descendantText" presStyleLbl="alignAccFollowNode1" presStyleIdx="1" presStyleCnt="5">
        <dgm:presLayoutVars>
          <dgm:bulletEnabled val="1"/>
        </dgm:presLayoutVars>
      </dgm:prSet>
      <dgm:spPr/>
      <dgm:t>
        <a:bodyPr/>
        <a:lstStyle/>
        <a:p>
          <a:endParaRPr lang="en-US"/>
        </a:p>
      </dgm:t>
    </dgm:pt>
    <dgm:pt modelId="{D9B33D67-0FD8-43BE-9912-B6618D67BE58}" type="pres">
      <dgm:prSet presAssocID="{69BF4CF5-F4D9-4BB2-BFA9-F87A61119824}" presName="sp" presStyleCnt="0"/>
      <dgm:spPr/>
    </dgm:pt>
    <dgm:pt modelId="{315B84FC-E1F9-481D-A6D7-8D0E593A9727}" type="pres">
      <dgm:prSet presAssocID="{C06DFA95-05B5-4B3E-8BE3-7F857345668A}" presName="linNode" presStyleCnt="0"/>
      <dgm:spPr/>
    </dgm:pt>
    <dgm:pt modelId="{A2CB7BF8-2B75-4CE9-A4FE-D1EAD58C6427}" type="pres">
      <dgm:prSet presAssocID="{C06DFA95-05B5-4B3E-8BE3-7F857345668A}" presName="parentText" presStyleLbl="node1" presStyleIdx="2" presStyleCnt="5">
        <dgm:presLayoutVars>
          <dgm:chMax val="1"/>
          <dgm:bulletEnabled val="1"/>
        </dgm:presLayoutVars>
      </dgm:prSet>
      <dgm:spPr/>
      <dgm:t>
        <a:bodyPr/>
        <a:lstStyle/>
        <a:p>
          <a:endParaRPr lang="en-US"/>
        </a:p>
      </dgm:t>
    </dgm:pt>
    <dgm:pt modelId="{C809C043-1726-407E-A9BA-8C84897CD251}" type="pres">
      <dgm:prSet presAssocID="{C06DFA95-05B5-4B3E-8BE3-7F857345668A}" presName="descendantText" presStyleLbl="alignAccFollowNode1" presStyleIdx="2" presStyleCnt="5">
        <dgm:presLayoutVars>
          <dgm:bulletEnabled val="1"/>
        </dgm:presLayoutVars>
      </dgm:prSet>
      <dgm:spPr/>
      <dgm:t>
        <a:bodyPr/>
        <a:lstStyle/>
        <a:p>
          <a:endParaRPr lang="en-US"/>
        </a:p>
      </dgm:t>
    </dgm:pt>
    <dgm:pt modelId="{A3371976-5453-46EC-96C9-D28F8B9A6CD7}" type="pres">
      <dgm:prSet presAssocID="{BEA5FFF7-07E9-413C-BF01-A0C7ADAA92D2}" presName="sp" presStyleCnt="0"/>
      <dgm:spPr/>
    </dgm:pt>
    <dgm:pt modelId="{E0518F0E-FA05-4E3F-B876-A7A67D40DBC6}" type="pres">
      <dgm:prSet presAssocID="{73F2DC7D-A011-4139-89ED-604CDBE1C215}" presName="linNode" presStyleCnt="0"/>
      <dgm:spPr/>
    </dgm:pt>
    <dgm:pt modelId="{10CC0736-C362-480F-88AA-7641793EE89F}" type="pres">
      <dgm:prSet presAssocID="{73F2DC7D-A011-4139-89ED-604CDBE1C215}" presName="parentText" presStyleLbl="node1" presStyleIdx="3" presStyleCnt="5">
        <dgm:presLayoutVars>
          <dgm:chMax val="1"/>
          <dgm:bulletEnabled val="1"/>
        </dgm:presLayoutVars>
      </dgm:prSet>
      <dgm:spPr/>
      <dgm:t>
        <a:bodyPr/>
        <a:lstStyle/>
        <a:p>
          <a:endParaRPr lang="en-US"/>
        </a:p>
      </dgm:t>
    </dgm:pt>
    <dgm:pt modelId="{3090D78B-F914-48A8-9E77-707866730DB2}" type="pres">
      <dgm:prSet presAssocID="{73F2DC7D-A011-4139-89ED-604CDBE1C215}" presName="descendantText" presStyleLbl="alignAccFollowNode1" presStyleIdx="3" presStyleCnt="5">
        <dgm:presLayoutVars>
          <dgm:bulletEnabled val="1"/>
        </dgm:presLayoutVars>
      </dgm:prSet>
      <dgm:spPr/>
      <dgm:t>
        <a:bodyPr/>
        <a:lstStyle/>
        <a:p>
          <a:endParaRPr lang="en-US"/>
        </a:p>
      </dgm:t>
    </dgm:pt>
    <dgm:pt modelId="{49A7A05C-582D-434C-9C98-904345194723}" type="pres">
      <dgm:prSet presAssocID="{9A197E5F-5268-4F0F-B181-C7CB3FDB7CC8}" presName="sp" presStyleCnt="0"/>
      <dgm:spPr/>
    </dgm:pt>
    <dgm:pt modelId="{CEE1091A-97A7-4F2C-A11C-DEA5808C86D6}" type="pres">
      <dgm:prSet presAssocID="{63D161CB-FBB1-4C84-95CE-0BC425660D5D}" presName="linNode" presStyleCnt="0"/>
      <dgm:spPr/>
    </dgm:pt>
    <dgm:pt modelId="{06113CD1-F9A9-46A4-B21D-F852A7F0B8AC}" type="pres">
      <dgm:prSet presAssocID="{63D161CB-FBB1-4C84-95CE-0BC425660D5D}" presName="parentText" presStyleLbl="node1" presStyleIdx="4" presStyleCnt="5" custLinFactNeighborX="-541">
        <dgm:presLayoutVars>
          <dgm:chMax val="1"/>
          <dgm:bulletEnabled val="1"/>
        </dgm:presLayoutVars>
      </dgm:prSet>
      <dgm:spPr/>
      <dgm:t>
        <a:bodyPr/>
        <a:lstStyle/>
        <a:p>
          <a:endParaRPr lang="en-US"/>
        </a:p>
      </dgm:t>
    </dgm:pt>
    <dgm:pt modelId="{C456254E-5F59-4896-9DD9-FA2EA6110D1E}" type="pres">
      <dgm:prSet presAssocID="{63D161CB-FBB1-4C84-95CE-0BC425660D5D}" presName="descendantText" presStyleLbl="alignAccFollowNode1" presStyleIdx="4" presStyleCnt="5" custLinFactNeighborX="26219" custLinFactNeighborY="6646">
        <dgm:presLayoutVars>
          <dgm:bulletEnabled val="1"/>
        </dgm:presLayoutVars>
      </dgm:prSet>
      <dgm:spPr/>
      <dgm:t>
        <a:bodyPr/>
        <a:lstStyle/>
        <a:p>
          <a:endParaRPr lang="en-US"/>
        </a:p>
      </dgm:t>
    </dgm:pt>
  </dgm:ptLst>
  <dgm:cxnLst>
    <dgm:cxn modelId="{43BE679B-60BB-4500-833C-38B190FBDF6C}" type="presOf" srcId="{B575D4F5-C06C-4BA5-9452-74B7340D46B0}" destId="{C456254E-5F59-4896-9DD9-FA2EA6110D1E}" srcOrd="0" destOrd="0" presId="urn:microsoft.com/office/officeart/2005/8/layout/vList5"/>
    <dgm:cxn modelId="{F6C98946-4188-4400-8511-C3F9811E62A4}" type="presOf" srcId="{5F3E2621-F4DD-4B2B-A735-27E049C3D613}" destId="{3090D78B-F914-48A8-9E77-707866730DB2}" srcOrd="0" destOrd="0" presId="urn:microsoft.com/office/officeart/2005/8/layout/vList5"/>
    <dgm:cxn modelId="{94E54169-89EB-446F-B3F3-D0E2E7AD66B6}" type="presOf" srcId="{C61B4AA0-C933-413D-B3E9-C059EBF26B09}" destId="{A612D1EA-444D-4A53-BCFE-7993904BF1FA}" srcOrd="0" destOrd="0" presId="urn:microsoft.com/office/officeart/2005/8/layout/vList5"/>
    <dgm:cxn modelId="{9BADE168-D71D-4092-900B-9BF4FC37930E}" type="presOf" srcId="{BF872CBD-CD23-47B0-8C50-9E88C92AEE2E}" destId="{48DB1F58-FBA2-4A18-8333-A2ED93EE8819}" srcOrd="0" destOrd="0" presId="urn:microsoft.com/office/officeart/2005/8/layout/vList5"/>
    <dgm:cxn modelId="{E7649651-2607-4E9D-9EFA-4ABC966D52D3}" type="presOf" srcId="{DAC4C236-419E-46E9-A6C8-B1CAF5B17A79}" destId="{92B5EC04-2904-45DF-93BF-09B18D55E2EB}" srcOrd="0" destOrd="0" presId="urn:microsoft.com/office/officeart/2005/8/layout/vList5"/>
    <dgm:cxn modelId="{9C21CE24-C8AF-41F3-8B5E-6115DA710203}" type="presOf" srcId="{63D161CB-FBB1-4C84-95CE-0BC425660D5D}" destId="{06113CD1-F9A9-46A4-B21D-F852A7F0B8AC}" srcOrd="0" destOrd="0" presId="urn:microsoft.com/office/officeart/2005/8/layout/vList5"/>
    <dgm:cxn modelId="{08E1BD9E-BE4B-43BF-BAD8-A70FA6864951}" type="presOf" srcId="{39752CA1-C080-4875-9BE6-0147286FBA7A}" destId="{1B061247-A8C2-4089-9BC8-6A5FDB9A4FA8}" srcOrd="0" destOrd="0" presId="urn:microsoft.com/office/officeart/2005/8/layout/vList5"/>
    <dgm:cxn modelId="{641A0CB3-1064-4B2E-B908-B55788C0A92D}" srcId="{DAC4C236-419E-46E9-A6C8-B1CAF5B17A79}" destId="{63D161CB-FBB1-4C84-95CE-0BC425660D5D}" srcOrd="4" destOrd="0" parTransId="{9D7CCF5D-1036-486C-A7DC-77D10894B145}" sibTransId="{42E93079-CAEA-45C3-A551-FF1BA0A0A4C5}"/>
    <dgm:cxn modelId="{FF8A1A63-8EF0-4741-93F2-3BA5C5A6E7E1}" type="presOf" srcId="{9E7C304F-D319-4590-8818-E2DA7C6836D6}" destId="{431EA2A1-F251-42E1-BC02-1EA6F25621AD}" srcOrd="0" destOrd="0" presId="urn:microsoft.com/office/officeart/2005/8/layout/vList5"/>
    <dgm:cxn modelId="{B0450788-472E-449A-AD0E-2C92DEFCA8B4}" srcId="{C06DFA95-05B5-4B3E-8BE3-7F857345668A}" destId="{9A1AC027-3895-4C16-BDC6-0E431B216963}" srcOrd="0" destOrd="0" parTransId="{C519624F-AFFB-4CA7-A2BB-CFF13A16C1FD}" sibTransId="{3BBE4494-45B3-4544-9E97-E948BC41C659}"/>
    <dgm:cxn modelId="{92FE6980-26D9-43E2-8BCF-CF2F594639FE}" srcId="{DAC4C236-419E-46E9-A6C8-B1CAF5B17A79}" destId="{C06DFA95-05B5-4B3E-8BE3-7F857345668A}" srcOrd="2" destOrd="0" parTransId="{4B542256-F987-4E41-8BE1-0DEBB536EE0F}" sibTransId="{BEA5FFF7-07E9-413C-BF01-A0C7ADAA92D2}"/>
    <dgm:cxn modelId="{72056F6D-2216-47D6-B33C-865DFC613324}" srcId="{63D161CB-FBB1-4C84-95CE-0BC425660D5D}" destId="{B575D4F5-C06C-4BA5-9452-74B7340D46B0}" srcOrd="0" destOrd="0" parTransId="{B7B3EA82-FB85-4B98-A3F1-B36F5594A770}" sibTransId="{D3545525-6F68-442D-98AE-11A769D399B1}"/>
    <dgm:cxn modelId="{E504C961-A169-411C-91C9-9412E174CD9C}" srcId="{73F2DC7D-A011-4139-89ED-604CDBE1C215}" destId="{5F3E2621-F4DD-4B2B-A735-27E049C3D613}" srcOrd="0" destOrd="0" parTransId="{7A823358-D180-4D8E-A31F-167BECDFA8FE}" sibTransId="{29C01800-2D27-483F-9F2C-1BB19AA8DEBF}"/>
    <dgm:cxn modelId="{9585F1B6-5EEE-41A2-BD3D-54A3DFD8483B}" srcId="{DAC4C236-419E-46E9-A6C8-B1CAF5B17A79}" destId="{C61B4AA0-C933-413D-B3E9-C059EBF26B09}" srcOrd="1" destOrd="0" parTransId="{46024CE5-83C6-4B39-83CC-D7326A5ED5FC}" sibTransId="{69BF4CF5-F4D9-4BB2-BFA9-F87A61119824}"/>
    <dgm:cxn modelId="{DC492E2B-3E07-4CB4-A662-BCF8F23DB3B3}" type="presOf" srcId="{C06DFA95-05B5-4B3E-8BE3-7F857345668A}" destId="{A2CB7BF8-2B75-4CE9-A4FE-D1EAD58C6427}" srcOrd="0" destOrd="0" presId="urn:microsoft.com/office/officeart/2005/8/layout/vList5"/>
    <dgm:cxn modelId="{367E28D5-86E0-4E53-BDE8-E75F785FB5D8}" type="presOf" srcId="{73F2DC7D-A011-4139-89ED-604CDBE1C215}" destId="{10CC0736-C362-480F-88AA-7641793EE89F}" srcOrd="0" destOrd="0" presId="urn:microsoft.com/office/officeart/2005/8/layout/vList5"/>
    <dgm:cxn modelId="{6A6B6912-4CE3-4AF2-A2F1-46FB783BFCE7}" srcId="{DAC4C236-419E-46E9-A6C8-B1CAF5B17A79}" destId="{73F2DC7D-A011-4139-89ED-604CDBE1C215}" srcOrd="3" destOrd="0" parTransId="{49808FE1-795E-423E-89F0-8A5AEBDE5D11}" sibTransId="{9A197E5F-5268-4F0F-B181-C7CB3FDB7CC8}"/>
    <dgm:cxn modelId="{DD24CE5D-12ED-4556-BAD9-331DA076A411}" type="presOf" srcId="{9A1AC027-3895-4C16-BDC6-0E431B216963}" destId="{C809C043-1726-407E-A9BA-8C84897CD251}" srcOrd="0" destOrd="0" presId="urn:microsoft.com/office/officeart/2005/8/layout/vList5"/>
    <dgm:cxn modelId="{C533EE24-78D0-4981-AA35-51C098315DA7}" srcId="{DAC4C236-419E-46E9-A6C8-B1CAF5B17A79}" destId="{39752CA1-C080-4875-9BE6-0147286FBA7A}" srcOrd="0" destOrd="0" parTransId="{05BAA519-BE6D-48CF-B4D1-3A5A86F04464}" sibTransId="{E8480CA1-8F40-4C2A-B0F9-3A717DC7D04B}"/>
    <dgm:cxn modelId="{EE7265BA-1169-4302-ACE3-647C7168C45D}" srcId="{39752CA1-C080-4875-9BE6-0147286FBA7A}" destId="{9E7C304F-D319-4590-8818-E2DA7C6836D6}" srcOrd="0" destOrd="0" parTransId="{A3CEBDDF-EFC3-4785-8480-BEBC02C0BD3F}" sibTransId="{877F4EB9-12DF-4AEE-B3EB-109EC92AD197}"/>
    <dgm:cxn modelId="{424045ED-5525-4AB5-9C63-1F2D219791B9}" srcId="{C61B4AA0-C933-413D-B3E9-C059EBF26B09}" destId="{BF872CBD-CD23-47B0-8C50-9E88C92AEE2E}" srcOrd="0" destOrd="0" parTransId="{3B7233F5-A4A2-4033-8613-CADDC4050777}" sibTransId="{02A444AA-3963-4DEF-A75F-B002B74F9C93}"/>
    <dgm:cxn modelId="{9669B017-DCEC-4F4C-A5FF-5DDC2AA75859}" type="presParOf" srcId="{92B5EC04-2904-45DF-93BF-09B18D55E2EB}" destId="{458D13F9-7B2A-4996-B7FD-A83FC0CE2778}" srcOrd="0" destOrd="0" presId="urn:microsoft.com/office/officeart/2005/8/layout/vList5"/>
    <dgm:cxn modelId="{805E2F8E-384E-49B0-A9E0-0964E9146874}" type="presParOf" srcId="{458D13F9-7B2A-4996-B7FD-A83FC0CE2778}" destId="{1B061247-A8C2-4089-9BC8-6A5FDB9A4FA8}" srcOrd="0" destOrd="0" presId="urn:microsoft.com/office/officeart/2005/8/layout/vList5"/>
    <dgm:cxn modelId="{B0A8AE57-CE41-47E9-958A-BFC01E4498DA}" type="presParOf" srcId="{458D13F9-7B2A-4996-B7FD-A83FC0CE2778}" destId="{431EA2A1-F251-42E1-BC02-1EA6F25621AD}" srcOrd="1" destOrd="0" presId="urn:microsoft.com/office/officeart/2005/8/layout/vList5"/>
    <dgm:cxn modelId="{9AE4637A-0E55-470E-948A-2ABC68591590}" type="presParOf" srcId="{92B5EC04-2904-45DF-93BF-09B18D55E2EB}" destId="{5AA45742-34BF-47F5-85C5-2F3324686AE9}" srcOrd="1" destOrd="0" presId="urn:microsoft.com/office/officeart/2005/8/layout/vList5"/>
    <dgm:cxn modelId="{FA880386-CC30-4686-943F-81F2F610EAED}" type="presParOf" srcId="{92B5EC04-2904-45DF-93BF-09B18D55E2EB}" destId="{779114E4-3FB9-4FEF-9BE7-4CF7CF248545}" srcOrd="2" destOrd="0" presId="urn:microsoft.com/office/officeart/2005/8/layout/vList5"/>
    <dgm:cxn modelId="{F5E350AF-D773-4987-A905-510AF10AA998}" type="presParOf" srcId="{779114E4-3FB9-4FEF-9BE7-4CF7CF248545}" destId="{A612D1EA-444D-4A53-BCFE-7993904BF1FA}" srcOrd="0" destOrd="0" presId="urn:microsoft.com/office/officeart/2005/8/layout/vList5"/>
    <dgm:cxn modelId="{3DF9D778-192D-42C4-8BB7-5BD27A6859C2}" type="presParOf" srcId="{779114E4-3FB9-4FEF-9BE7-4CF7CF248545}" destId="{48DB1F58-FBA2-4A18-8333-A2ED93EE8819}" srcOrd="1" destOrd="0" presId="urn:microsoft.com/office/officeart/2005/8/layout/vList5"/>
    <dgm:cxn modelId="{EC145E95-0085-40F9-A1BA-35EFFFFC8B50}" type="presParOf" srcId="{92B5EC04-2904-45DF-93BF-09B18D55E2EB}" destId="{D9B33D67-0FD8-43BE-9912-B6618D67BE58}" srcOrd="3" destOrd="0" presId="urn:microsoft.com/office/officeart/2005/8/layout/vList5"/>
    <dgm:cxn modelId="{E0AE8619-1A78-4514-AFF9-E0E4865ED614}" type="presParOf" srcId="{92B5EC04-2904-45DF-93BF-09B18D55E2EB}" destId="{315B84FC-E1F9-481D-A6D7-8D0E593A9727}" srcOrd="4" destOrd="0" presId="urn:microsoft.com/office/officeart/2005/8/layout/vList5"/>
    <dgm:cxn modelId="{67B27F8B-7A00-467D-BE32-E70C97C81213}" type="presParOf" srcId="{315B84FC-E1F9-481D-A6D7-8D0E593A9727}" destId="{A2CB7BF8-2B75-4CE9-A4FE-D1EAD58C6427}" srcOrd="0" destOrd="0" presId="urn:microsoft.com/office/officeart/2005/8/layout/vList5"/>
    <dgm:cxn modelId="{466ECB9E-C7AD-40F9-8B7F-9963699578F1}" type="presParOf" srcId="{315B84FC-E1F9-481D-A6D7-8D0E593A9727}" destId="{C809C043-1726-407E-A9BA-8C84897CD251}" srcOrd="1" destOrd="0" presId="urn:microsoft.com/office/officeart/2005/8/layout/vList5"/>
    <dgm:cxn modelId="{1F3898D4-57DA-470F-900A-BA20E7286104}" type="presParOf" srcId="{92B5EC04-2904-45DF-93BF-09B18D55E2EB}" destId="{A3371976-5453-46EC-96C9-D28F8B9A6CD7}" srcOrd="5" destOrd="0" presId="urn:microsoft.com/office/officeart/2005/8/layout/vList5"/>
    <dgm:cxn modelId="{56A596C8-6560-4F4E-9693-87455AD855AC}" type="presParOf" srcId="{92B5EC04-2904-45DF-93BF-09B18D55E2EB}" destId="{E0518F0E-FA05-4E3F-B876-A7A67D40DBC6}" srcOrd="6" destOrd="0" presId="urn:microsoft.com/office/officeart/2005/8/layout/vList5"/>
    <dgm:cxn modelId="{98ECF2C0-688C-49C7-A2F8-4C3F7ED579EA}" type="presParOf" srcId="{E0518F0E-FA05-4E3F-B876-A7A67D40DBC6}" destId="{10CC0736-C362-480F-88AA-7641793EE89F}" srcOrd="0" destOrd="0" presId="urn:microsoft.com/office/officeart/2005/8/layout/vList5"/>
    <dgm:cxn modelId="{ACCD1AB5-F7BC-4D59-A10B-F21BAFD3DE51}" type="presParOf" srcId="{E0518F0E-FA05-4E3F-B876-A7A67D40DBC6}" destId="{3090D78B-F914-48A8-9E77-707866730DB2}" srcOrd="1" destOrd="0" presId="urn:microsoft.com/office/officeart/2005/8/layout/vList5"/>
    <dgm:cxn modelId="{1AE789DB-7762-4272-8F86-02CE91986F3B}" type="presParOf" srcId="{92B5EC04-2904-45DF-93BF-09B18D55E2EB}" destId="{49A7A05C-582D-434C-9C98-904345194723}" srcOrd="7" destOrd="0" presId="urn:microsoft.com/office/officeart/2005/8/layout/vList5"/>
    <dgm:cxn modelId="{BE72466B-854B-4242-8D7A-A97BC7DA68AF}" type="presParOf" srcId="{92B5EC04-2904-45DF-93BF-09B18D55E2EB}" destId="{CEE1091A-97A7-4F2C-A11C-DEA5808C86D6}" srcOrd="8" destOrd="0" presId="urn:microsoft.com/office/officeart/2005/8/layout/vList5"/>
    <dgm:cxn modelId="{B708D46E-7D7E-4657-AAB3-FD9F04A44451}" type="presParOf" srcId="{CEE1091A-97A7-4F2C-A11C-DEA5808C86D6}" destId="{06113CD1-F9A9-46A4-B21D-F852A7F0B8AC}" srcOrd="0" destOrd="0" presId="urn:microsoft.com/office/officeart/2005/8/layout/vList5"/>
    <dgm:cxn modelId="{E15029C1-DC3F-4360-89BC-131944893728}" type="presParOf" srcId="{CEE1091A-97A7-4F2C-A11C-DEA5808C86D6}" destId="{C456254E-5F59-4896-9DD9-FA2EA6110D1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C84747-D591-4329-85BB-740DF7475208}" type="doc">
      <dgm:prSet loTypeId="urn:microsoft.com/office/officeart/2005/8/layout/hierarchy3" loCatId="list" qsTypeId="urn:microsoft.com/office/officeart/2005/8/quickstyle/3d2" qsCatId="3D" csTypeId="urn:microsoft.com/office/officeart/2005/8/colors/colorful4" csCatId="colorful" phldr="1"/>
      <dgm:spPr/>
      <dgm:t>
        <a:bodyPr/>
        <a:lstStyle/>
        <a:p>
          <a:endParaRPr lang="en-US"/>
        </a:p>
      </dgm:t>
    </dgm:pt>
    <dgm:pt modelId="{570BD611-05A7-4DB6-A01D-ABB9BE63D754}">
      <dgm:prSet phldrT="[Text]" custT="1"/>
      <dgm:spPr>
        <a:xfrm>
          <a:off x="19385" y="911943"/>
          <a:ext cx="2774005" cy="503627"/>
        </a:xfrm>
        <a:solidFill>
          <a:srgbClr val="BF95DF"/>
        </a:solidFill>
        <a:ln>
          <a:noFill/>
        </a:ln>
        <a:effectLst/>
        <a:scene3d>
          <a:camera prst="orthographicFront"/>
          <a:lightRig rig="threePt" dir="t">
            <a:rot lat="0" lon="0" rev="7500000"/>
          </a:lightRig>
        </a:scene3d>
        <a:sp3d prstMaterial="plastic">
          <a:bevelT w="127000" h="25400" prst="relaxedInset"/>
        </a:sp3d>
      </dgm:spPr>
      <dgm:t>
        <a:bodyPr/>
        <a:lstStyle/>
        <a:p>
          <a:r>
            <a:rPr lang="en-US" sz="3600" b="1" dirty="0">
              <a:solidFill>
                <a:sysClr val="windowText" lastClr="000000"/>
              </a:solidFill>
              <a:latin typeface="Garamond" panose="02020404030301010803" pitchFamily="18" charset="0"/>
              <a:ea typeface="+mn-ea"/>
              <a:cs typeface="+mn-cs"/>
            </a:rPr>
            <a:t>FFY - </a:t>
          </a:r>
          <a:r>
            <a:rPr lang="en-US" sz="3600" b="1" dirty="0" smtClean="0">
              <a:solidFill>
                <a:sysClr val="windowText" lastClr="000000"/>
              </a:solidFill>
              <a:latin typeface="Garamond" panose="02020404030301010803" pitchFamily="18" charset="0"/>
              <a:ea typeface="+mn-ea"/>
              <a:cs typeface="+mn-cs"/>
            </a:rPr>
            <a:t>2020</a:t>
          </a:r>
          <a:endParaRPr lang="en-US" sz="3600" b="1" dirty="0">
            <a:solidFill>
              <a:sysClr val="windowText" lastClr="000000"/>
            </a:solidFill>
            <a:latin typeface="Garamond" panose="02020404030301010803" pitchFamily="18" charset="0"/>
            <a:ea typeface="+mn-ea"/>
            <a:cs typeface="+mn-cs"/>
          </a:endParaRPr>
        </a:p>
      </dgm:t>
    </dgm:pt>
    <dgm:pt modelId="{EA599778-9374-4966-9409-5528467B5F9A}" type="parTrans" cxnId="{4FCE00C4-BB86-4345-867C-8C92DA3796CE}">
      <dgm:prSet/>
      <dgm:spPr/>
      <dgm:t>
        <a:bodyPr/>
        <a:lstStyle/>
        <a:p>
          <a:endParaRPr lang="en-US">
            <a:latin typeface="Garamond" panose="02020404030301010803" pitchFamily="18" charset="0"/>
          </a:endParaRPr>
        </a:p>
      </dgm:t>
    </dgm:pt>
    <dgm:pt modelId="{182C3132-357D-46A4-9984-7E1A278439D5}" type="sibTrans" cxnId="{4FCE00C4-BB86-4345-867C-8C92DA3796CE}">
      <dgm:prSet/>
      <dgm:spPr/>
      <dgm:t>
        <a:bodyPr/>
        <a:lstStyle/>
        <a:p>
          <a:endParaRPr lang="en-US">
            <a:latin typeface="Garamond" panose="02020404030301010803" pitchFamily="18" charset="0"/>
          </a:endParaRPr>
        </a:p>
      </dgm:t>
    </dgm:pt>
    <dgm:pt modelId="{240766B1-3D9C-4F9A-A46A-8F4FEE07171F}">
      <dgm:prSet phldrT="[Text]"/>
      <dgm:spPr>
        <a:xfrm>
          <a:off x="0" y="1415290"/>
          <a:ext cx="2805931" cy="1618330"/>
        </a:xfrm>
        <a:solidFill>
          <a:srgbClr val="E4D2F2">
            <a:alpha val="89804"/>
          </a:srgbClr>
        </a:solidFill>
        <a:ln w="6350" cap="flat" cmpd="sng" algn="ctr">
          <a:solidFill>
            <a:srgbClr val="FFC000">
              <a:tint val="40000"/>
              <a:alpha val="90000"/>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gm:spPr>
      <dgm:t>
        <a:bodyPr/>
        <a:lstStyle/>
        <a:p>
          <a:r>
            <a:rPr lang="en-US" b="1" dirty="0" smtClean="0">
              <a:solidFill>
                <a:sysClr val="windowText" lastClr="000000">
                  <a:hueOff val="0"/>
                  <a:satOff val="0"/>
                  <a:lumOff val="0"/>
                  <a:alphaOff val="0"/>
                </a:sysClr>
              </a:solidFill>
              <a:latin typeface="Garamond" panose="02020404030301010803" pitchFamily="18" charset="0"/>
              <a:ea typeface="+mn-ea"/>
              <a:cs typeface="Adobe Arabic" panose="02040503050201020203" pitchFamily="18" charset="-78"/>
            </a:rPr>
            <a:t>34 </a:t>
          </a:r>
          <a:r>
            <a:rPr lang="en-US" b="1" dirty="0">
              <a:solidFill>
                <a:sysClr val="windowText" lastClr="000000">
                  <a:hueOff val="0"/>
                  <a:satOff val="0"/>
                  <a:lumOff val="0"/>
                  <a:alphaOff val="0"/>
                </a:sysClr>
              </a:solidFill>
              <a:latin typeface="Garamond" panose="02020404030301010803" pitchFamily="18" charset="0"/>
              <a:ea typeface="+mn-ea"/>
              <a:cs typeface="Adobe Arabic" panose="02040503050201020203" pitchFamily="18" charset="-78"/>
            </a:rPr>
            <a:t>Complaints</a:t>
          </a:r>
        </a:p>
      </dgm:t>
    </dgm:pt>
    <dgm:pt modelId="{FEDF61FC-67AA-4C13-BB11-9CDB28431B13}" type="parTrans" cxnId="{5D8A7DBD-602C-40DC-871B-8B77C2EF7979}">
      <dgm:prSet/>
      <dgm:spPr/>
      <dgm:t>
        <a:bodyPr/>
        <a:lstStyle/>
        <a:p>
          <a:endParaRPr lang="en-US">
            <a:latin typeface="Garamond" panose="02020404030301010803" pitchFamily="18" charset="0"/>
          </a:endParaRPr>
        </a:p>
      </dgm:t>
    </dgm:pt>
    <dgm:pt modelId="{97ACBA34-2318-4257-8370-4FE169C8969D}" type="sibTrans" cxnId="{5D8A7DBD-602C-40DC-871B-8B77C2EF7979}">
      <dgm:prSet/>
      <dgm:spPr/>
      <dgm:t>
        <a:bodyPr/>
        <a:lstStyle/>
        <a:p>
          <a:endParaRPr lang="en-US">
            <a:latin typeface="Garamond" panose="02020404030301010803" pitchFamily="18" charset="0"/>
          </a:endParaRPr>
        </a:p>
      </dgm:t>
    </dgm:pt>
    <dgm:pt modelId="{37B1DB69-E7B7-4249-9717-CD7D1BDB0FC4}">
      <dgm:prSet phldrT="[Text]"/>
      <dgm:spPr>
        <a:xfrm>
          <a:off x="0" y="1415290"/>
          <a:ext cx="2805931" cy="1618330"/>
        </a:xfrm>
        <a:solidFill>
          <a:srgbClr val="E4D2F2">
            <a:alpha val="89804"/>
          </a:srgbClr>
        </a:solidFill>
        <a:ln w="6350" cap="flat" cmpd="sng" algn="ctr">
          <a:solidFill>
            <a:srgbClr val="FFC000">
              <a:tint val="40000"/>
              <a:alpha val="90000"/>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gm:spPr>
      <dgm:t>
        <a:bodyPr/>
        <a:lstStyle/>
        <a:p>
          <a:r>
            <a:rPr lang="en-US" b="1" dirty="0" smtClean="0">
              <a:solidFill>
                <a:sysClr val="windowText" lastClr="000000">
                  <a:hueOff val="0"/>
                  <a:satOff val="0"/>
                  <a:lumOff val="0"/>
                  <a:alphaOff val="0"/>
                </a:sysClr>
              </a:solidFill>
              <a:latin typeface="Garamond" panose="02020404030301010803" pitchFamily="18" charset="0"/>
              <a:ea typeface="+mn-ea"/>
              <a:cs typeface="Adobe Arabic" panose="02040503050201020203" pitchFamily="18" charset="-78"/>
            </a:rPr>
            <a:t>25 Substantiated</a:t>
          </a:r>
          <a:endParaRPr lang="en-US" b="1" dirty="0">
            <a:solidFill>
              <a:sysClr val="windowText" lastClr="000000">
                <a:hueOff val="0"/>
                <a:satOff val="0"/>
                <a:lumOff val="0"/>
                <a:alphaOff val="0"/>
              </a:sysClr>
            </a:solidFill>
            <a:latin typeface="Garamond" panose="02020404030301010803" pitchFamily="18" charset="0"/>
            <a:ea typeface="+mn-ea"/>
            <a:cs typeface="Adobe Arabic" panose="02040503050201020203" pitchFamily="18" charset="-78"/>
          </a:endParaRPr>
        </a:p>
      </dgm:t>
    </dgm:pt>
    <dgm:pt modelId="{885EADB7-27B8-4FC1-BB4A-31587686724C}" type="parTrans" cxnId="{96ABC757-DDB4-41DA-91F2-331FF067D098}">
      <dgm:prSet/>
      <dgm:spPr/>
      <dgm:t>
        <a:bodyPr/>
        <a:lstStyle/>
        <a:p>
          <a:endParaRPr lang="en-US">
            <a:latin typeface="Garamond" panose="02020404030301010803" pitchFamily="18" charset="0"/>
          </a:endParaRPr>
        </a:p>
      </dgm:t>
    </dgm:pt>
    <dgm:pt modelId="{25BF9D5A-206C-4D03-AC5C-6245EC3F1FF3}" type="sibTrans" cxnId="{96ABC757-DDB4-41DA-91F2-331FF067D098}">
      <dgm:prSet/>
      <dgm:spPr/>
      <dgm:t>
        <a:bodyPr/>
        <a:lstStyle/>
        <a:p>
          <a:endParaRPr lang="en-US">
            <a:latin typeface="Garamond" panose="02020404030301010803" pitchFamily="18" charset="0"/>
          </a:endParaRPr>
        </a:p>
      </dgm:t>
    </dgm:pt>
    <dgm:pt modelId="{4758DE5B-C68A-44A2-A4E0-DC2DC281E818}">
      <dgm:prSet phldrT="[Text]" custT="1"/>
      <dgm:spPr>
        <a:xfrm>
          <a:off x="3062737" y="911943"/>
          <a:ext cx="2774005" cy="503627"/>
        </a:xfrm>
        <a:gradFill rotWithShape="0">
          <a:gsLst>
            <a:gs pos="0">
              <a:srgbClr val="FFC000">
                <a:hueOff val="5197846"/>
                <a:satOff val="-23984"/>
                <a:lumOff val="883"/>
                <a:alphaOff val="0"/>
                <a:satMod val="103000"/>
                <a:lumMod val="102000"/>
                <a:tint val="94000"/>
              </a:srgbClr>
            </a:gs>
            <a:gs pos="50000">
              <a:srgbClr val="FFC000">
                <a:hueOff val="5197846"/>
                <a:satOff val="-23984"/>
                <a:lumOff val="883"/>
                <a:alphaOff val="0"/>
                <a:satMod val="110000"/>
                <a:lumMod val="100000"/>
                <a:shade val="100000"/>
              </a:srgbClr>
            </a:gs>
            <a:gs pos="100000">
              <a:srgbClr val="FFC000">
                <a:hueOff val="5197846"/>
                <a:satOff val="-23984"/>
                <a:lumOff val="883"/>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r>
            <a:rPr lang="en-US" sz="3600" b="1" dirty="0">
              <a:solidFill>
                <a:sysClr val="windowText" lastClr="000000"/>
              </a:solidFill>
              <a:latin typeface="Garamond" panose="02020404030301010803" pitchFamily="18" charset="0"/>
              <a:ea typeface="+mn-ea"/>
              <a:cs typeface="+mn-cs"/>
            </a:rPr>
            <a:t>FFY - </a:t>
          </a:r>
          <a:r>
            <a:rPr lang="en-US" sz="3600" b="1" dirty="0" smtClean="0">
              <a:solidFill>
                <a:sysClr val="windowText" lastClr="000000"/>
              </a:solidFill>
              <a:latin typeface="Garamond" panose="02020404030301010803" pitchFamily="18" charset="0"/>
              <a:ea typeface="+mn-ea"/>
              <a:cs typeface="+mn-cs"/>
            </a:rPr>
            <a:t>2021</a:t>
          </a:r>
          <a:endParaRPr lang="en-US" sz="3600" b="1" dirty="0">
            <a:solidFill>
              <a:sysClr val="windowText" lastClr="000000"/>
            </a:solidFill>
            <a:latin typeface="Garamond" panose="02020404030301010803" pitchFamily="18" charset="0"/>
            <a:ea typeface="+mn-ea"/>
            <a:cs typeface="+mn-cs"/>
          </a:endParaRPr>
        </a:p>
      </dgm:t>
    </dgm:pt>
    <dgm:pt modelId="{8DC02782-6D04-465A-B8DB-8FD22FB5D604}" type="parTrans" cxnId="{C4DC63C8-10A8-4BE8-903B-2ED4C2E9C8BC}">
      <dgm:prSet/>
      <dgm:spPr/>
      <dgm:t>
        <a:bodyPr/>
        <a:lstStyle/>
        <a:p>
          <a:endParaRPr lang="en-US">
            <a:latin typeface="Garamond" panose="02020404030301010803" pitchFamily="18" charset="0"/>
          </a:endParaRPr>
        </a:p>
      </dgm:t>
    </dgm:pt>
    <dgm:pt modelId="{C8CF498D-DEA5-4E71-9B9F-B326003488AA}" type="sibTrans" cxnId="{C4DC63C8-10A8-4BE8-903B-2ED4C2E9C8BC}">
      <dgm:prSet/>
      <dgm:spPr/>
      <dgm:t>
        <a:bodyPr/>
        <a:lstStyle/>
        <a:p>
          <a:endParaRPr lang="en-US">
            <a:latin typeface="Garamond" panose="02020404030301010803" pitchFamily="18" charset="0"/>
          </a:endParaRPr>
        </a:p>
      </dgm:t>
    </dgm:pt>
    <dgm:pt modelId="{B3DBC047-8BA6-4583-838D-1B03EA595357}">
      <dgm:prSet phldrT="[Text]" custT="1"/>
      <dgm:spPr>
        <a:xfrm>
          <a:off x="6090126" y="911943"/>
          <a:ext cx="2774005" cy="503627"/>
        </a:xfrm>
        <a:solidFill>
          <a:srgbClr val="00FFCC"/>
        </a:solidFill>
        <a:ln>
          <a:noFill/>
        </a:ln>
        <a:effectLst/>
        <a:scene3d>
          <a:camera prst="orthographicFront"/>
          <a:lightRig rig="threePt" dir="t">
            <a:rot lat="0" lon="0" rev="7500000"/>
          </a:lightRig>
        </a:scene3d>
        <a:sp3d prstMaterial="plastic">
          <a:bevelT w="127000" h="25400" prst="relaxedInset"/>
        </a:sp3d>
      </dgm:spPr>
      <dgm:t>
        <a:bodyPr/>
        <a:lstStyle/>
        <a:p>
          <a:r>
            <a:rPr lang="en-US" sz="3600" b="1" dirty="0">
              <a:solidFill>
                <a:sysClr val="windowText" lastClr="000000"/>
              </a:solidFill>
              <a:latin typeface="Garamond" panose="02020404030301010803" pitchFamily="18" charset="0"/>
              <a:ea typeface="+mn-ea"/>
              <a:cs typeface="+mn-cs"/>
            </a:rPr>
            <a:t>FFY - </a:t>
          </a:r>
          <a:r>
            <a:rPr lang="en-US" sz="3600" b="1" dirty="0" smtClean="0">
              <a:solidFill>
                <a:sysClr val="windowText" lastClr="000000"/>
              </a:solidFill>
              <a:latin typeface="Garamond" panose="02020404030301010803" pitchFamily="18" charset="0"/>
              <a:ea typeface="+mn-ea"/>
              <a:cs typeface="+mn-cs"/>
            </a:rPr>
            <a:t>2022</a:t>
          </a:r>
          <a:endParaRPr lang="en-US" sz="3600" b="1" dirty="0">
            <a:solidFill>
              <a:sysClr val="windowText" lastClr="000000"/>
            </a:solidFill>
            <a:latin typeface="Garamond" panose="02020404030301010803" pitchFamily="18" charset="0"/>
            <a:ea typeface="+mn-ea"/>
            <a:cs typeface="+mn-cs"/>
          </a:endParaRPr>
        </a:p>
      </dgm:t>
    </dgm:pt>
    <dgm:pt modelId="{CDC4F32C-6C90-4DE0-B348-A6455B0B1076}" type="parTrans" cxnId="{16E99CE0-C143-458D-9036-B596F14B576B}">
      <dgm:prSet/>
      <dgm:spPr/>
      <dgm:t>
        <a:bodyPr/>
        <a:lstStyle/>
        <a:p>
          <a:endParaRPr lang="en-US">
            <a:latin typeface="Garamond" panose="02020404030301010803" pitchFamily="18" charset="0"/>
          </a:endParaRPr>
        </a:p>
      </dgm:t>
    </dgm:pt>
    <dgm:pt modelId="{8CC12EF8-8020-451A-8F06-4E3686B9820F}" type="sibTrans" cxnId="{16E99CE0-C143-458D-9036-B596F14B576B}">
      <dgm:prSet/>
      <dgm:spPr/>
      <dgm:t>
        <a:bodyPr/>
        <a:lstStyle/>
        <a:p>
          <a:endParaRPr lang="en-US">
            <a:latin typeface="Garamond" panose="02020404030301010803" pitchFamily="18" charset="0"/>
          </a:endParaRPr>
        </a:p>
      </dgm:t>
    </dgm:pt>
    <dgm:pt modelId="{7C314117-D566-4C58-B1FC-C6611EAC28D0}">
      <dgm:prSet phldrT="[Text]"/>
      <dgm:spPr>
        <a:xfrm>
          <a:off x="6106597" y="1399548"/>
          <a:ext cx="2760956" cy="1618330"/>
        </a:xfrm>
        <a:solidFill>
          <a:srgbClr val="85DFFF">
            <a:alpha val="89804"/>
          </a:srgbClr>
        </a:solidFill>
        <a:ln w="6350" cap="flat" cmpd="sng" algn="ctr">
          <a:solidFill>
            <a:srgbClr val="FFC000">
              <a:tint val="40000"/>
              <a:alpha val="90000"/>
              <a:hueOff val="11513918"/>
              <a:satOff val="-61261"/>
              <a:lumOff val="-3490"/>
              <a:alphaOff val="0"/>
            </a:srgb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gm:spPr>
      <dgm:t>
        <a:bodyPr/>
        <a:lstStyle/>
        <a:p>
          <a:r>
            <a:rPr lang="en-US" b="1" dirty="0" smtClean="0">
              <a:solidFill>
                <a:sysClr val="windowText" lastClr="000000">
                  <a:hueOff val="0"/>
                  <a:satOff val="0"/>
                  <a:lumOff val="0"/>
                  <a:alphaOff val="0"/>
                </a:sysClr>
              </a:solidFill>
              <a:latin typeface="Garamond" panose="02020404030301010803" pitchFamily="18" charset="0"/>
              <a:ea typeface="+mn-ea"/>
              <a:cs typeface="Adobe Arabic" panose="02040503050201020203" pitchFamily="18" charset="-78"/>
            </a:rPr>
            <a:t>39 </a:t>
          </a:r>
          <a:r>
            <a:rPr lang="en-US" b="1" dirty="0">
              <a:solidFill>
                <a:sysClr val="windowText" lastClr="000000">
                  <a:hueOff val="0"/>
                  <a:satOff val="0"/>
                  <a:lumOff val="0"/>
                  <a:alphaOff val="0"/>
                </a:sysClr>
              </a:solidFill>
              <a:latin typeface="Garamond" panose="02020404030301010803" pitchFamily="18" charset="0"/>
              <a:ea typeface="+mn-ea"/>
              <a:cs typeface="Adobe Arabic" panose="02040503050201020203" pitchFamily="18" charset="-78"/>
            </a:rPr>
            <a:t>Complaints</a:t>
          </a:r>
        </a:p>
      </dgm:t>
    </dgm:pt>
    <dgm:pt modelId="{62E3AAF2-A02D-467A-801D-E9E23A5B52C0}" type="parTrans" cxnId="{D0954257-582C-428F-9383-4F70F2AB1C4D}">
      <dgm:prSet/>
      <dgm:spPr/>
      <dgm:t>
        <a:bodyPr/>
        <a:lstStyle/>
        <a:p>
          <a:endParaRPr lang="en-US">
            <a:latin typeface="Garamond" panose="02020404030301010803" pitchFamily="18" charset="0"/>
          </a:endParaRPr>
        </a:p>
      </dgm:t>
    </dgm:pt>
    <dgm:pt modelId="{78CEC0F4-B1D9-42DC-8824-9D236C0FE59A}" type="sibTrans" cxnId="{D0954257-582C-428F-9383-4F70F2AB1C4D}">
      <dgm:prSet/>
      <dgm:spPr/>
      <dgm:t>
        <a:bodyPr/>
        <a:lstStyle/>
        <a:p>
          <a:endParaRPr lang="en-US">
            <a:latin typeface="Garamond" panose="02020404030301010803" pitchFamily="18" charset="0"/>
          </a:endParaRPr>
        </a:p>
      </dgm:t>
    </dgm:pt>
    <dgm:pt modelId="{837ED427-BC25-4B5F-A3E4-DEB61480F800}">
      <dgm:prSet phldrT="[Text]"/>
      <dgm:spPr>
        <a:xfrm>
          <a:off x="6106597" y="1399548"/>
          <a:ext cx="2760956" cy="1618330"/>
        </a:xfrm>
        <a:solidFill>
          <a:srgbClr val="85DFFF">
            <a:alpha val="89804"/>
          </a:srgbClr>
        </a:solidFill>
        <a:ln w="6350" cap="flat" cmpd="sng" algn="ctr">
          <a:solidFill>
            <a:srgbClr val="FFC000">
              <a:tint val="40000"/>
              <a:alpha val="90000"/>
              <a:hueOff val="11513918"/>
              <a:satOff val="-61261"/>
              <a:lumOff val="-3490"/>
              <a:alphaOff val="0"/>
            </a:srgb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gm:spPr>
      <dgm:t>
        <a:bodyPr/>
        <a:lstStyle/>
        <a:p>
          <a:r>
            <a:rPr lang="en-US" b="1" dirty="0" smtClean="0">
              <a:solidFill>
                <a:sysClr val="windowText" lastClr="000000">
                  <a:hueOff val="0"/>
                  <a:satOff val="0"/>
                  <a:lumOff val="0"/>
                  <a:alphaOff val="0"/>
                </a:sysClr>
              </a:solidFill>
              <a:latin typeface="Garamond" panose="02020404030301010803" pitchFamily="18" charset="0"/>
              <a:ea typeface="+mn-ea"/>
              <a:cs typeface="Adobe Arabic" panose="02040503050201020203" pitchFamily="18" charset="-78"/>
            </a:rPr>
            <a:t>24 </a:t>
          </a:r>
          <a:r>
            <a:rPr lang="en-US" b="1" dirty="0">
              <a:solidFill>
                <a:sysClr val="windowText" lastClr="000000">
                  <a:hueOff val="0"/>
                  <a:satOff val="0"/>
                  <a:lumOff val="0"/>
                  <a:alphaOff val="0"/>
                </a:sysClr>
              </a:solidFill>
              <a:latin typeface="Garamond" panose="02020404030301010803" pitchFamily="18" charset="0"/>
              <a:ea typeface="+mn-ea"/>
              <a:cs typeface="Adobe Arabic" panose="02040503050201020203" pitchFamily="18" charset="-78"/>
            </a:rPr>
            <a:t>Substantiated</a:t>
          </a:r>
        </a:p>
      </dgm:t>
    </dgm:pt>
    <dgm:pt modelId="{733ED5BB-5990-4A6F-8A45-1461B297C0B5}" type="parTrans" cxnId="{DD3B24BD-70CB-4E30-817E-5CFD487E8929}">
      <dgm:prSet/>
      <dgm:spPr/>
      <dgm:t>
        <a:bodyPr/>
        <a:lstStyle/>
        <a:p>
          <a:endParaRPr lang="en-US">
            <a:latin typeface="Garamond" panose="02020404030301010803" pitchFamily="18" charset="0"/>
          </a:endParaRPr>
        </a:p>
      </dgm:t>
    </dgm:pt>
    <dgm:pt modelId="{DB48461C-A9F6-4325-B5B3-120F95419776}" type="sibTrans" cxnId="{DD3B24BD-70CB-4E30-817E-5CFD487E8929}">
      <dgm:prSet/>
      <dgm:spPr/>
      <dgm:t>
        <a:bodyPr/>
        <a:lstStyle/>
        <a:p>
          <a:endParaRPr lang="en-US">
            <a:latin typeface="Garamond" panose="02020404030301010803" pitchFamily="18" charset="0"/>
          </a:endParaRPr>
        </a:p>
      </dgm:t>
    </dgm:pt>
    <dgm:pt modelId="{E0793CEF-A1BA-4D84-80EA-A32119AA9900}">
      <dgm:prSet phldrT="[Text]"/>
      <dgm:spPr>
        <a:xfrm>
          <a:off x="3107830" y="1427261"/>
          <a:ext cx="2743979" cy="1618330"/>
        </a:xfrm>
        <a:solidFill>
          <a:srgbClr val="95F5A7">
            <a:alpha val="89804"/>
          </a:srgbClr>
        </a:solidFill>
        <a:ln w="6350" cap="flat" cmpd="sng" algn="ctr">
          <a:solidFill>
            <a:srgbClr val="FFC000">
              <a:tint val="40000"/>
              <a:alpha val="90000"/>
              <a:hueOff val="5756959"/>
              <a:satOff val="-30630"/>
              <a:lumOff val="-1745"/>
              <a:alphaOff val="0"/>
            </a:srgb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gm:spPr>
      <dgm:t>
        <a:bodyPr/>
        <a:lstStyle/>
        <a:p>
          <a:r>
            <a:rPr lang="en-US" b="1" dirty="0" smtClean="0">
              <a:solidFill>
                <a:sysClr val="windowText" lastClr="000000">
                  <a:hueOff val="0"/>
                  <a:satOff val="0"/>
                  <a:lumOff val="0"/>
                  <a:alphaOff val="0"/>
                </a:sysClr>
              </a:solidFill>
              <a:latin typeface="Garamond" panose="02020404030301010803" pitchFamily="18" charset="0"/>
              <a:ea typeface="+mn-ea"/>
              <a:cs typeface="Adobe Arabic" panose="02040503050201020203" pitchFamily="18" charset="-78"/>
            </a:rPr>
            <a:t>46 </a:t>
          </a:r>
          <a:r>
            <a:rPr lang="en-US" b="1" dirty="0">
              <a:solidFill>
                <a:sysClr val="windowText" lastClr="000000">
                  <a:hueOff val="0"/>
                  <a:satOff val="0"/>
                  <a:lumOff val="0"/>
                  <a:alphaOff val="0"/>
                </a:sysClr>
              </a:solidFill>
              <a:latin typeface="Garamond" panose="02020404030301010803" pitchFamily="18" charset="0"/>
              <a:ea typeface="+mn-ea"/>
              <a:cs typeface="Adobe Arabic" panose="02040503050201020203" pitchFamily="18" charset="-78"/>
            </a:rPr>
            <a:t>Complaints</a:t>
          </a:r>
        </a:p>
      </dgm:t>
    </dgm:pt>
    <dgm:pt modelId="{A484A2C9-EBC6-47D6-B6CE-163ED676EE2A}" type="sibTrans" cxnId="{F021B4CB-51FE-4E82-BA0F-1DFE0F784931}">
      <dgm:prSet/>
      <dgm:spPr/>
      <dgm:t>
        <a:bodyPr/>
        <a:lstStyle/>
        <a:p>
          <a:endParaRPr lang="en-US">
            <a:latin typeface="Garamond" panose="02020404030301010803" pitchFamily="18" charset="0"/>
          </a:endParaRPr>
        </a:p>
      </dgm:t>
    </dgm:pt>
    <dgm:pt modelId="{D4E45413-564B-4F67-86A0-BE834A9773B1}" type="parTrans" cxnId="{F021B4CB-51FE-4E82-BA0F-1DFE0F784931}">
      <dgm:prSet/>
      <dgm:spPr/>
      <dgm:t>
        <a:bodyPr/>
        <a:lstStyle/>
        <a:p>
          <a:endParaRPr lang="en-US">
            <a:latin typeface="Garamond" panose="02020404030301010803" pitchFamily="18" charset="0"/>
          </a:endParaRPr>
        </a:p>
      </dgm:t>
    </dgm:pt>
    <dgm:pt modelId="{F49E398E-A8D4-48FD-B450-2BE50F3AE572}">
      <dgm:prSet phldrT="[Text]"/>
      <dgm:spPr>
        <a:xfrm>
          <a:off x="0" y="1415290"/>
          <a:ext cx="2805931" cy="1618330"/>
        </a:xfrm>
        <a:solidFill>
          <a:srgbClr val="E4D2F2">
            <a:alpha val="89804"/>
          </a:srgbClr>
        </a:solidFill>
        <a:ln w="6350" cap="flat" cmpd="sng" algn="ctr">
          <a:solidFill>
            <a:srgbClr val="FFC000">
              <a:tint val="40000"/>
              <a:alpha val="90000"/>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gm:spPr>
      <dgm:t>
        <a:bodyPr/>
        <a:lstStyle/>
        <a:p>
          <a:r>
            <a:rPr lang="en-US" b="1" dirty="0" smtClean="0">
              <a:solidFill>
                <a:sysClr val="windowText" lastClr="000000">
                  <a:hueOff val="0"/>
                  <a:satOff val="0"/>
                  <a:lumOff val="0"/>
                  <a:alphaOff val="0"/>
                </a:sysClr>
              </a:solidFill>
              <a:latin typeface="Garamond" panose="02020404030301010803" pitchFamily="18" charset="0"/>
              <a:ea typeface="+mn-ea"/>
              <a:cs typeface="Adobe Arabic" panose="02040503050201020203" pitchFamily="18" charset="-78"/>
            </a:rPr>
            <a:t>9 Unsubstantiated</a:t>
          </a:r>
          <a:endParaRPr lang="en-US" b="1" dirty="0">
            <a:solidFill>
              <a:sysClr val="windowText" lastClr="000000">
                <a:hueOff val="0"/>
                <a:satOff val="0"/>
                <a:lumOff val="0"/>
                <a:alphaOff val="0"/>
              </a:sysClr>
            </a:solidFill>
            <a:latin typeface="Garamond" panose="02020404030301010803" pitchFamily="18" charset="0"/>
            <a:ea typeface="+mn-ea"/>
            <a:cs typeface="Adobe Arabic" panose="02040503050201020203" pitchFamily="18" charset="-78"/>
          </a:endParaRPr>
        </a:p>
      </dgm:t>
    </dgm:pt>
    <dgm:pt modelId="{6F09F0B8-C8AC-4D02-A7D6-A6E254A7BFE0}" type="parTrans" cxnId="{DE83E8EB-B147-4F49-B6B6-9BAE0D9E3F72}">
      <dgm:prSet/>
      <dgm:spPr/>
      <dgm:t>
        <a:bodyPr/>
        <a:lstStyle/>
        <a:p>
          <a:endParaRPr lang="en-US">
            <a:latin typeface="Garamond" panose="02020404030301010803" pitchFamily="18" charset="0"/>
          </a:endParaRPr>
        </a:p>
      </dgm:t>
    </dgm:pt>
    <dgm:pt modelId="{B5B3AA13-E814-4B7C-BE50-2C71BA1AD654}" type="sibTrans" cxnId="{DE83E8EB-B147-4F49-B6B6-9BAE0D9E3F72}">
      <dgm:prSet/>
      <dgm:spPr/>
      <dgm:t>
        <a:bodyPr/>
        <a:lstStyle/>
        <a:p>
          <a:endParaRPr lang="en-US">
            <a:latin typeface="Garamond" panose="02020404030301010803" pitchFamily="18" charset="0"/>
          </a:endParaRPr>
        </a:p>
      </dgm:t>
    </dgm:pt>
    <dgm:pt modelId="{248D7FFF-3E9D-4CE2-8C76-1119A19CFCB5}">
      <dgm:prSet phldrT="[Text]"/>
      <dgm:spPr>
        <a:xfrm>
          <a:off x="3107830" y="1427261"/>
          <a:ext cx="2743979" cy="1618330"/>
        </a:xfrm>
        <a:solidFill>
          <a:srgbClr val="95F5A7">
            <a:alpha val="89804"/>
          </a:srgbClr>
        </a:solidFill>
        <a:ln w="6350" cap="flat" cmpd="sng" algn="ctr">
          <a:solidFill>
            <a:srgbClr val="FFC000">
              <a:tint val="40000"/>
              <a:alpha val="90000"/>
              <a:hueOff val="5756959"/>
              <a:satOff val="-30630"/>
              <a:lumOff val="-1745"/>
              <a:alphaOff val="0"/>
            </a:srgb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gm:spPr>
      <dgm:t>
        <a:bodyPr/>
        <a:lstStyle/>
        <a:p>
          <a:r>
            <a:rPr lang="en-US" b="1" dirty="0" smtClean="0">
              <a:solidFill>
                <a:sysClr val="windowText" lastClr="000000">
                  <a:hueOff val="0"/>
                  <a:satOff val="0"/>
                  <a:lumOff val="0"/>
                  <a:alphaOff val="0"/>
                </a:sysClr>
              </a:solidFill>
              <a:latin typeface="Garamond" panose="02020404030301010803" pitchFamily="18" charset="0"/>
              <a:ea typeface="+mn-ea"/>
              <a:cs typeface="Adobe Arabic" panose="02040503050201020203" pitchFamily="18" charset="-78"/>
            </a:rPr>
            <a:t>27 </a:t>
          </a:r>
          <a:r>
            <a:rPr lang="en-US" b="1" dirty="0">
              <a:solidFill>
                <a:sysClr val="windowText" lastClr="000000">
                  <a:hueOff val="0"/>
                  <a:satOff val="0"/>
                  <a:lumOff val="0"/>
                  <a:alphaOff val="0"/>
                </a:sysClr>
              </a:solidFill>
              <a:latin typeface="Garamond" panose="02020404030301010803" pitchFamily="18" charset="0"/>
              <a:ea typeface="+mn-ea"/>
              <a:cs typeface="Adobe Arabic" panose="02040503050201020203" pitchFamily="18" charset="-78"/>
            </a:rPr>
            <a:t>Substantiated</a:t>
          </a:r>
        </a:p>
      </dgm:t>
    </dgm:pt>
    <dgm:pt modelId="{A480CE94-E4D7-4A90-B753-072DDE9502C9}" type="sibTrans" cxnId="{2B936CE9-D0BF-4C9C-9980-6EDF388A724B}">
      <dgm:prSet/>
      <dgm:spPr/>
      <dgm:t>
        <a:bodyPr/>
        <a:lstStyle/>
        <a:p>
          <a:endParaRPr lang="en-US">
            <a:latin typeface="Garamond" panose="02020404030301010803" pitchFamily="18" charset="0"/>
          </a:endParaRPr>
        </a:p>
      </dgm:t>
    </dgm:pt>
    <dgm:pt modelId="{4AB9A8CA-764A-468C-B411-76CC1173BCD2}" type="parTrans" cxnId="{2B936CE9-D0BF-4C9C-9980-6EDF388A724B}">
      <dgm:prSet/>
      <dgm:spPr/>
      <dgm:t>
        <a:bodyPr/>
        <a:lstStyle/>
        <a:p>
          <a:endParaRPr lang="en-US">
            <a:latin typeface="Garamond" panose="02020404030301010803" pitchFamily="18" charset="0"/>
          </a:endParaRPr>
        </a:p>
      </dgm:t>
    </dgm:pt>
    <dgm:pt modelId="{67459E43-0F17-4A85-AF3F-5C5078772059}">
      <dgm:prSet phldrT="[Text]"/>
      <dgm:spPr>
        <a:xfrm>
          <a:off x="3107830" y="1427261"/>
          <a:ext cx="2743979" cy="1618330"/>
        </a:xfrm>
        <a:solidFill>
          <a:srgbClr val="95F5A7">
            <a:alpha val="89804"/>
          </a:srgbClr>
        </a:solidFill>
        <a:ln w="6350" cap="flat" cmpd="sng" algn="ctr">
          <a:solidFill>
            <a:srgbClr val="FFC000">
              <a:tint val="40000"/>
              <a:alpha val="90000"/>
              <a:hueOff val="5756959"/>
              <a:satOff val="-30630"/>
              <a:lumOff val="-1745"/>
              <a:alphaOff val="0"/>
            </a:srgb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gm:spPr>
      <dgm:t>
        <a:bodyPr/>
        <a:lstStyle/>
        <a:p>
          <a:r>
            <a:rPr lang="en-US" b="1" dirty="0" smtClean="0">
              <a:solidFill>
                <a:sysClr val="windowText" lastClr="000000">
                  <a:hueOff val="0"/>
                  <a:satOff val="0"/>
                  <a:lumOff val="0"/>
                  <a:alphaOff val="0"/>
                </a:sysClr>
              </a:solidFill>
              <a:latin typeface="Garamond" panose="02020404030301010803" pitchFamily="18" charset="0"/>
              <a:ea typeface="+mn-ea"/>
              <a:cs typeface="Adobe Arabic" panose="02040503050201020203" pitchFamily="18" charset="-78"/>
            </a:rPr>
            <a:t>19 </a:t>
          </a:r>
          <a:r>
            <a:rPr lang="en-US" b="1" dirty="0">
              <a:solidFill>
                <a:sysClr val="windowText" lastClr="000000">
                  <a:hueOff val="0"/>
                  <a:satOff val="0"/>
                  <a:lumOff val="0"/>
                  <a:alphaOff val="0"/>
                </a:sysClr>
              </a:solidFill>
              <a:latin typeface="Garamond" panose="02020404030301010803" pitchFamily="18" charset="0"/>
              <a:ea typeface="+mn-ea"/>
              <a:cs typeface="Adobe Arabic" panose="02040503050201020203" pitchFamily="18" charset="-78"/>
            </a:rPr>
            <a:t>Unsubstantiated</a:t>
          </a:r>
        </a:p>
      </dgm:t>
    </dgm:pt>
    <dgm:pt modelId="{D9ADA98D-2BE6-4558-BEC3-31013E9D9F68}" type="parTrans" cxnId="{63EF57CE-4CED-49D3-B675-1DF8EE9B1A12}">
      <dgm:prSet/>
      <dgm:spPr/>
      <dgm:t>
        <a:bodyPr/>
        <a:lstStyle/>
        <a:p>
          <a:endParaRPr lang="en-US">
            <a:latin typeface="Garamond" panose="02020404030301010803" pitchFamily="18" charset="0"/>
          </a:endParaRPr>
        </a:p>
      </dgm:t>
    </dgm:pt>
    <dgm:pt modelId="{87385943-D6DE-45A1-BDD0-44D64859582C}" type="sibTrans" cxnId="{63EF57CE-4CED-49D3-B675-1DF8EE9B1A12}">
      <dgm:prSet/>
      <dgm:spPr/>
      <dgm:t>
        <a:bodyPr/>
        <a:lstStyle/>
        <a:p>
          <a:endParaRPr lang="en-US">
            <a:latin typeface="Garamond" panose="02020404030301010803" pitchFamily="18" charset="0"/>
          </a:endParaRPr>
        </a:p>
      </dgm:t>
    </dgm:pt>
    <dgm:pt modelId="{9F4BAA17-06C1-4E47-A8B2-A4F8E35BC7CB}">
      <dgm:prSet phldrT="[Text]"/>
      <dgm:spPr>
        <a:xfrm>
          <a:off x="6106597" y="1399548"/>
          <a:ext cx="2760956" cy="1618330"/>
        </a:xfrm>
        <a:solidFill>
          <a:srgbClr val="85DFFF">
            <a:alpha val="89804"/>
          </a:srgbClr>
        </a:solidFill>
        <a:ln w="6350" cap="flat" cmpd="sng" algn="ctr">
          <a:solidFill>
            <a:srgbClr val="FFC000">
              <a:tint val="40000"/>
              <a:alpha val="90000"/>
              <a:hueOff val="11513918"/>
              <a:satOff val="-61261"/>
              <a:lumOff val="-3490"/>
              <a:alphaOff val="0"/>
            </a:srgb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gm:spPr>
      <dgm:t>
        <a:bodyPr/>
        <a:lstStyle/>
        <a:p>
          <a:r>
            <a:rPr lang="en-US" b="1" dirty="0" smtClean="0">
              <a:solidFill>
                <a:sysClr val="windowText" lastClr="000000">
                  <a:hueOff val="0"/>
                  <a:satOff val="0"/>
                  <a:lumOff val="0"/>
                  <a:alphaOff val="0"/>
                </a:sysClr>
              </a:solidFill>
              <a:latin typeface="Garamond" panose="02020404030301010803" pitchFamily="18" charset="0"/>
              <a:ea typeface="+mn-ea"/>
              <a:cs typeface="Adobe Arabic" panose="02040503050201020203" pitchFamily="18" charset="-78"/>
            </a:rPr>
            <a:t>15 </a:t>
          </a:r>
          <a:r>
            <a:rPr lang="en-US" b="1" dirty="0">
              <a:solidFill>
                <a:sysClr val="windowText" lastClr="000000">
                  <a:hueOff val="0"/>
                  <a:satOff val="0"/>
                  <a:lumOff val="0"/>
                  <a:alphaOff val="0"/>
                </a:sysClr>
              </a:solidFill>
              <a:latin typeface="Garamond" panose="02020404030301010803" pitchFamily="18" charset="0"/>
              <a:ea typeface="+mn-ea"/>
              <a:cs typeface="Adobe Arabic" panose="02040503050201020203" pitchFamily="18" charset="-78"/>
            </a:rPr>
            <a:t>Unsubstantiated</a:t>
          </a:r>
        </a:p>
      </dgm:t>
    </dgm:pt>
    <dgm:pt modelId="{A87D0F49-BFC9-46DF-B020-A5AEE53BB254}" type="parTrans" cxnId="{DBF26BF6-8BFB-42D0-9C2D-2F669E986B91}">
      <dgm:prSet/>
      <dgm:spPr/>
      <dgm:t>
        <a:bodyPr/>
        <a:lstStyle/>
        <a:p>
          <a:endParaRPr lang="en-US">
            <a:latin typeface="Garamond" panose="02020404030301010803" pitchFamily="18" charset="0"/>
          </a:endParaRPr>
        </a:p>
      </dgm:t>
    </dgm:pt>
    <dgm:pt modelId="{F30DB698-3727-44A6-BC07-5725E1007345}" type="sibTrans" cxnId="{DBF26BF6-8BFB-42D0-9C2D-2F669E986B91}">
      <dgm:prSet/>
      <dgm:spPr/>
      <dgm:t>
        <a:bodyPr/>
        <a:lstStyle/>
        <a:p>
          <a:endParaRPr lang="en-US">
            <a:latin typeface="Garamond" panose="02020404030301010803" pitchFamily="18" charset="0"/>
          </a:endParaRPr>
        </a:p>
      </dgm:t>
    </dgm:pt>
    <dgm:pt modelId="{C5E99B2A-6698-46DC-8854-E1F6B789B682}" type="pres">
      <dgm:prSet presAssocID="{B0C84747-D591-4329-85BB-740DF7475208}" presName="diagram" presStyleCnt="0">
        <dgm:presLayoutVars>
          <dgm:chPref val="1"/>
          <dgm:dir/>
          <dgm:animOne val="branch"/>
          <dgm:animLvl val="lvl"/>
          <dgm:resizeHandles/>
        </dgm:presLayoutVars>
      </dgm:prSet>
      <dgm:spPr/>
      <dgm:t>
        <a:bodyPr/>
        <a:lstStyle/>
        <a:p>
          <a:endParaRPr lang="en-US"/>
        </a:p>
      </dgm:t>
    </dgm:pt>
    <dgm:pt modelId="{CAF2034E-3EC6-4D39-9AF9-D9E9F53386AC}" type="pres">
      <dgm:prSet presAssocID="{570BD611-05A7-4DB6-A01D-ABB9BE63D754}" presName="root" presStyleCnt="0"/>
      <dgm:spPr/>
    </dgm:pt>
    <dgm:pt modelId="{B3E0F782-CBA8-4618-999D-1BECB4A548A0}" type="pres">
      <dgm:prSet presAssocID="{570BD611-05A7-4DB6-A01D-ABB9BE63D754}" presName="rootComposite" presStyleCnt="0"/>
      <dgm:spPr/>
    </dgm:pt>
    <dgm:pt modelId="{A4A30B7F-16BF-4C68-B48F-C2C87A6F9CDF}" type="pres">
      <dgm:prSet presAssocID="{570BD611-05A7-4DB6-A01D-ABB9BE63D754}" presName="rootText" presStyleLbl="node1" presStyleIdx="0" presStyleCnt="3"/>
      <dgm:spPr/>
      <dgm:t>
        <a:bodyPr/>
        <a:lstStyle/>
        <a:p>
          <a:endParaRPr lang="en-US"/>
        </a:p>
      </dgm:t>
    </dgm:pt>
    <dgm:pt modelId="{17AE4D5C-A9B8-4391-8738-722821AFE2FB}" type="pres">
      <dgm:prSet presAssocID="{570BD611-05A7-4DB6-A01D-ABB9BE63D754}" presName="rootConnector" presStyleLbl="node1" presStyleIdx="0" presStyleCnt="3"/>
      <dgm:spPr/>
      <dgm:t>
        <a:bodyPr/>
        <a:lstStyle/>
        <a:p>
          <a:endParaRPr lang="en-US"/>
        </a:p>
      </dgm:t>
    </dgm:pt>
    <dgm:pt modelId="{20E7F832-D236-47D9-86E4-9F8F5CA54983}" type="pres">
      <dgm:prSet presAssocID="{570BD611-05A7-4DB6-A01D-ABB9BE63D754}" presName="childShape" presStyleCnt="0"/>
      <dgm:spPr/>
    </dgm:pt>
    <dgm:pt modelId="{6520A77E-6701-4834-9827-A03FC02D5682}" type="pres">
      <dgm:prSet presAssocID="{FEDF61FC-67AA-4C13-BB11-9CDB28431B13}" presName="Name13" presStyleLbl="parChTrans1D2" presStyleIdx="0" presStyleCnt="3"/>
      <dgm:spPr/>
      <dgm:t>
        <a:bodyPr/>
        <a:lstStyle/>
        <a:p>
          <a:endParaRPr lang="en-US"/>
        </a:p>
      </dgm:t>
    </dgm:pt>
    <dgm:pt modelId="{D81F063E-3FF9-452D-A61B-D8CCA3FA7F69}" type="pres">
      <dgm:prSet presAssocID="{240766B1-3D9C-4F9A-A46A-8F4FEE07171F}" presName="childText" presStyleLbl="bgAcc1" presStyleIdx="0" presStyleCnt="3" custScaleX="128746" custScaleY="116590" custLinFactNeighborX="2054" custLinFactNeighborY="2216">
        <dgm:presLayoutVars>
          <dgm:bulletEnabled val="1"/>
        </dgm:presLayoutVars>
      </dgm:prSet>
      <dgm:spPr/>
      <dgm:t>
        <a:bodyPr/>
        <a:lstStyle/>
        <a:p>
          <a:endParaRPr lang="en-US"/>
        </a:p>
      </dgm:t>
    </dgm:pt>
    <dgm:pt modelId="{AABDE754-2462-4E97-BBA4-355CD2662BEC}" type="pres">
      <dgm:prSet presAssocID="{4758DE5B-C68A-44A2-A4E0-DC2DC281E818}" presName="root" presStyleCnt="0"/>
      <dgm:spPr/>
    </dgm:pt>
    <dgm:pt modelId="{DEAB061B-8ABD-4FF2-B719-4BCC5D915BCD}" type="pres">
      <dgm:prSet presAssocID="{4758DE5B-C68A-44A2-A4E0-DC2DC281E818}" presName="rootComposite" presStyleCnt="0"/>
      <dgm:spPr/>
    </dgm:pt>
    <dgm:pt modelId="{FC0B79FA-F34C-4DEC-932A-52281F3F07FC}" type="pres">
      <dgm:prSet presAssocID="{4758DE5B-C68A-44A2-A4E0-DC2DC281E818}" presName="rootText" presStyleLbl="node1" presStyleIdx="1" presStyleCnt="3"/>
      <dgm:spPr/>
      <dgm:t>
        <a:bodyPr/>
        <a:lstStyle/>
        <a:p>
          <a:endParaRPr lang="en-US"/>
        </a:p>
      </dgm:t>
    </dgm:pt>
    <dgm:pt modelId="{E9BADCDB-3161-462D-B42B-FAD50CAAAE45}" type="pres">
      <dgm:prSet presAssocID="{4758DE5B-C68A-44A2-A4E0-DC2DC281E818}" presName="rootConnector" presStyleLbl="node1" presStyleIdx="1" presStyleCnt="3"/>
      <dgm:spPr/>
      <dgm:t>
        <a:bodyPr/>
        <a:lstStyle/>
        <a:p>
          <a:endParaRPr lang="en-US"/>
        </a:p>
      </dgm:t>
    </dgm:pt>
    <dgm:pt modelId="{9B90110B-A8C4-4743-94DB-850C23A36791}" type="pres">
      <dgm:prSet presAssocID="{4758DE5B-C68A-44A2-A4E0-DC2DC281E818}" presName="childShape" presStyleCnt="0"/>
      <dgm:spPr/>
    </dgm:pt>
    <dgm:pt modelId="{4EE9DED5-EFF5-44B9-B470-57FEF17A5C29}" type="pres">
      <dgm:prSet presAssocID="{D4E45413-564B-4F67-86A0-BE834A9773B1}" presName="Name13" presStyleLbl="parChTrans1D2" presStyleIdx="1" presStyleCnt="3"/>
      <dgm:spPr/>
      <dgm:t>
        <a:bodyPr/>
        <a:lstStyle/>
        <a:p>
          <a:endParaRPr lang="en-US"/>
        </a:p>
      </dgm:t>
    </dgm:pt>
    <dgm:pt modelId="{791C7962-883A-4565-AAAB-5F6DE8C60DAE}" type="pres">
      <dgm:prSet presAssocID="{E0793CEF-A1BA-4D84-80EA-A32119AA9900}" presName="childText" presStyleLbl="bgAcc1" presStyleIdx="1" presStyleCnt="3" custScaleX="125846" custScaleY="116590">
        <dgm:presLayoutVars>
          <dgm:bulletEnabled val="1"/>
        </dgm:presLayoutVars>
      </dgm:prSet>
      <dgm:spPr/>
      <dgm:t>
        <a:bodyPr/>
        <a:lstStyle/>
        <a:p>
          <a:endParaRPr lang="en-US"/>
        </a:p>
      </dgm:t>
    </dgm:pt>
    <dgm:pt modelId="{1FABC20C-F06C-4E95-8BE1-9A7B4155743B}" type="pres">
      <dgm:prSet presAssocID="{B3DBC047-8BA6-4583-838D-1B03EA595357}" presName="root" presStyleCnt="0"/>
      <dgm:spPr/>
    </dgm:pt>
    <dgm:pt modelId="{8D8FC7E2-3073-4016-8716-2275919483DE}" type="pres">
      <dgm:prSet presAssocID="{B3DBC047-8BA6-4583-838D-1B03EA595357}" presName="rootComposite" presStyleCnt="0"/>
      <dgm:spPr/>
    </dgm:pt>
    <dgm:pt modelId="{72329D28-4205-4B46-81D1-0270676E0536}" type="pres">
      <dgm:prSet presAssocID="{B3DBC047-8BA6-4583-838D-1B03EA595357}" presName="rootText" presStyleLbl="node1" presStyleIdx="2" presStyleCnt="3"/>
      <dgm:spPr/>
      <dgm:t>
        <a:bodyPr/>
        <a:lstStyle/>
        <a:p>
          <a:endParaRPr lang="en-US"/>
        </a:p>
      </dgm:t>
    </dgm:pt>
    <dgm:pt modelId="{A1F41873-CB92-48F0-850A-9C690EB703B9}" type="pres">
      <dgm:prSet presAssocID="{B3DBC047-8BA6-4583-838D-1B03EA595357}" presName="rootConnector" presStyleLbl="node1" presStyleIdx="2" presStyleCnt="3"/>
      <dgm:spPr/>
      <dgm:t>
        <a:bodyPr/>
        <a:lstStyle/>
        <a:p>
          <a:endParaRPr lang="en-US"/>
        </a:p>
      </dgm:t>
    </dgm:pt>
    <dgm:pt modelId="{05644E92-EC16-435B-920F-CFD27EFC6AE7}" type="pres">
      <dgm:prSet presAssocID="{B3DBC047-8BA6-4583-838D-1B03EA595357}" presName="childShape" presStyleCnt="0"/>
      <dgm:spPr/>
    </dgm:pt>
    <dgm:pt modelId="{1EC02AA1-B2E5-4943-A4CB-28712DDDDEAE}" type="pres">
      <dgm:prSet presAssocID="{62E3AAF2-A02D-467A-801D-E9E23A5B52C0}" presName="Name13" presStyleLbl="parChTrans1D2" presStyleIdx="2" presStyleCnt="3"/>
      <dgm:spPr/>
      <dgm:t>
        <a:bodyPr/>
        <a:lstStyle/>
        <a:p>
          <a:endParaRPr lang="en-US"/>
        </a:p>
      </dgm:t>
    </dgm:pt>
    <dgm:pt modelId="{373A8D9F-356A-4C40-8200-3D728F0E3B0F}" type="pres">
      <dgm:prSet presAssocID="{7C314117-D566-4C58-B1FC-C6611EAC28D0}" presName="childText" presStyleLbl="bgAcc1" presStyleIdx="2" presStyleCnt="3" custScaleX="127170" custScaleY="131155">
        <dgm:presLayoutVars>
          <dgm:bulletEnabled val="1"/>
        </dgm:presLayoutVars>
      </dgm:prSet>
      <dgm:spPr/>
      <dgm:t>
        <a:bodyPr/>
        <a:lstStyle/>
        <a:p>
          <a:endParaRPr lang="en-US"/>
        </a:p>
      </dgm:t>
    </dgm:pt>
  </dgm:ptLst>
  <dgm:cxnLst>
    <dgm:cxn modelId="{3741222C-15B3-4AB2-B3DA-00CDD897C3A3}" type="presOf" srcId="{FEDF61FC-67AA-4C13-BB11-9CDB28431B13}" destId="{6520A77E-6701-4834-9827-A03FC02D5682}" srcOrd="0" destOrd="0" presId="urn:microsoft.com/office/officeart/2005/8/layout/hierarchy3"/>
    <dgm:cxn modelId="{2B936CE9-D0BF-4C9C-9980-6EDF388A724B}" srcId="{E0793CEF-A1BA-4D84-80EA-A32119AA9900}" destId="{248D7FFF-3E9D-4CE2-8C76-1119A19CFCB5}" srcOrd="0" destOrd="0" parTransId="{4AB9A8CA-764A-468C-B411-76CC1173BCD2}" sibTransId="{A480CE94-E4D7-4A90-B753-072DDE9502C9}"/>
    <dgm:cxn modelId="{DE83E8EB-B147-4F49-B6B6-9BAE0D9E3F72}" srcId="{240766B1-3D9C-4F9A-A46A-8F4FEE07171F}" destId="{F49E398E-A8D4-48FD-B450-2BE50F3AE572}" srcOrd="1" destOrd="0" parTransId="{6F09F0B8-C8AC-4D02-A7D6-A6E254A7BFE0}" sibTransId="{B5B3AA13-E814-4B7C-BE50-2C71BA1AD654}"/>
    <dgm:cxn modelId="{F021B4CB-51FE-4E82-BA0F-1DFE0F784931}" srcId="{4758DE5B-C68A-44A2-A4E0-DC2DC281E818}" destId="{E0793CEF-A1BA-4D84-80EA-A32119AA9900}" srcOrd="0" destOrd="0" parTransId="{D4E45413-564B-4F67-86A0-BE834A9773B1}" sibTransId="{A484A2C9-EBC6-47D6-B6CE-163ED676EE2A}"/>
    <dgm:cxn modelId="{63EF57CE-4CED-49D3-B675-1DF8EE9B1A12}" srcId="{E0793CEF-A1BA-4D84-80EA-A32119AA9900}" destId="{67459E43-0F17-4A85-AF3F-5C5078772059}" srcOrd="1" destOrd="0" parTransId="{D9ADA98D-2BE6-4558-BEC3-31013E9D9F68}" sibTransId="{87385943-D6DE-45A1-BDD0-44D64859582C}"/>
    <dgm:cxn modelId="{16E99CE0-C143-458D-9036-B596F14B576B}" srcId="{B0C84747-D591-4329-85BB-740DF7475208}" destId="{B3DBC047-8BA6-4583-838D-1B03EA595357}" srcOrd="2" destOrd="0" parTransId="{CDC4F32C-6C90-4DE0-B348-A6455B0B1076}" sibTransId="{8CC12EF8-8020-451A-8F06-4E3686B9820F}"/>
    <dgm:cxn modelId="{2F926104-027A-4981-8F2C-4603B1F611BE}" type="presOf" srcId="{837ED427-BC25-4B5F-A3E4-DEB61480F800}" destId="{373A8D9F-356A-4C40-8200-3D728F0E3B0F}" srcOrd="0" destOrd="1" presId="urn:microsoft.com/office/officeart/2005/8/layout/hierarchy3"/>
    <dgm:cxn modelId="{BDF37D13-546A-4885-9A53-5DCBF649AEFB}" type="presOf" srcId="{D4E45413-564B-4F67-86A0-BE834A9773B1}" destId="{4EE9DED5-EFF5-44B9-B470-57FEF17A5C29}" srcOrd="0" destOrd="0" presId="urn:microsoft.com/office/officeart/2005/8/layout/hierarchy3"/>
    <dgm:cxn modelId="{19350E5B-7126-42B9-8E42-05E1C8B18D95}" type="presOf" srcId="{B3DBC047-8BA6-4583-838D-1B03EA595357}" destId="{A1F41873-CB92-48F0-850A-9C690EB703B9}" srcOrd="1" destOrd="0" presId="urn:microsoft.com/office/officeart/2005/8/layout/hierarchy3"/>
    <dgm:cxn modelId="{38BADE94-20F1-4DC8-A328-398287D470FF}" type="presOf" srcId="{62E3AAF2-A02D-467A-801D-E9E23A5B52C0}" destId="{1EC02AA1-B2E5-4943-A4CB-28712DDDDEAE}" srcOrd="0" destOrd="0" presId="urn:microsoft.com/office/officeart/2005/8/layout/hierarchy3"/>
    <dgm:cxn modelId="{192825FA-D933-4F51-A028-0D8EDF4C6DBF}" type="presOf" srcId="{570BD611-05A7-4DB6-A01D-ABB9BE63D754}" destId="{A4A30B7F-16BF-4C68-B48F-C2C87A6F9CDF}" srcOrd="0" destOrd="0" presId="urn:microsoft.com/office/officeart/2005/8/layout/hierarchy3"/>
    <dgm:cxn modelId="{A5547D8F-ECBC-4932-A884-A3B270A8A629}" type="presOf" srcId="{67459E43-0F17-4A85-AF3F-5C5078772059}" destId="{791C7962-883A-4565-AAAB-5F6DE8C60DAE}" srcOrd="0" destOrd="2" presId="urn:microsoft.com/office/officeart/2005/8/layout/hierarchy3"/>
    <dgm:cxn modelId="{4940232B-38F6-4A25-AA8E-61BD7A77F2A3}" type="presOf" srcId="{B3DBC047-8BA6-4583-838D-1B03EA595357}" destId="{72329D28-4205-4B46-81D1-0270676E0536}" srcOrd="0" destOrd="0" presId="urn:microsoft.com/office/officeart/2005/8/layout/hierarchy3"/>
    <dgm:cxn modelId="{31B474D9-A812-48DD-BE60-3ED658D60303}" type="presOf" srcId="{7C314117-D566-4C58-B1FC-C6611EAC28D0}" destId="{373A8D9F-356A-4C40-8200-3D728F0E3B0F}" srcOrd="0" destOrd="0" presId="urn:microsoft.com/office/officeart/2005/8/layout/hierarchy3"/>
    <dgm:cxn modelId="{DD3B24BD-70CB-4E30-817E-5CFD487E8929}" srcId="{7C314117-D566-4C58-B1FC-C6611EAC28D0}" destId="{837ED427-BC25-4B5F-A3E4-DEB61480F800}" srcOrd="0" destOrd="0" parTransId="{733ED5BB-5990-4A6F-8A45-1461B297C0B5}" sibTransId="{DB48461C-A9F6-4325-B5B3-120F95419776}"/>
    <dgm:cxn modelId="{5D8A7DBD-602C-40DC-871B-8B77C2EF7979}" srcId="{570BD611-05A7-4DB6-A01D-ABB9BE63D754}" destId="{240766B1-3D9C-4F9A-A46A-8F4FEE07171F}" srcOrd="0" destOrd="0" parTransId="{FEDF61FC-67AA-4C13-BB11-9CDB28431B13}" sibTransId="{97ACBA34-2318-4257-8370-4FE169C8969D}"/>
    <dgm:cxn modelId="{CF0C97F6-0E8F-4777-898A-B78766CBE62A}" type="presOf" srcId="{E0793CEF-A1BA-4D84-80EA-A32119AA9900}" destId="{791C7962-883A-4565-AAAB-5F6DE8C60DAE}" srcOrd="0" destOrd="0" presId="urn:microsoft.com/office/officeart/2005/8/layout/hierarchy3"/>
    <dgm:cxn modelId="{C18AFC7D-AD1B-44F5-A76F-675B252C0718}" type="presOf" srcId="{4758DE5B-C68A-44A2-A4E0-DC2DC281E818}" destId="{E9BADCDB-3161-462D-B42B-FAD50CAAAE45}" srcOrd="1" destOrd="0" presId="urn:microsoft.com/office/officeart/2005/8/layout/hierarchy3"/>
    <dgm:cxn modelId="{1205A113-1938-42A3-B86C-FEB1A6C9C327}" type="presOf" srcId="{37B1DB69-E7B7-4249-9717-CD7D1BDB0FC4}" destId="{D81F063E-3FF9-452D-A61B-D8CCA3FA7F69}" srcOrd="0" destOrd="1" presId="urn:microsoft.com/office/officeart/2005/8/layout/hierarchy3"/>
    <dgm:cxn modelId="{33CE891D-AAA7-4B48-97B6-23F152E19D84}" type="presOf" srcId="{4758DE5B-C68A-44A2-A4E0-DC2DC281E818}" destId="{FC0B79FA-F34C-4DEC-932A-52281F3F07FC}" srcOrd="0" destOrd="0" presId="urn:microsoft.com/office/officeart/2005/8/layout/hierarchy3"/>
    <dgm:cxn modelId="{54ED8A1C-3B6A-4873-A459-42630687D573}" type="presOf" srcId="{F49E398E-A8D4-48FD-B450-2BE50F3AE572}" destId="{D81F063E-3FF9-452D-A61B-D8CCA3FA7F69}" srcOrd="0" destOrd="2" presId="urn:microsoft.com/office/officeart/2005/8/layout/hierarchy3"/>
    <dgm:cxn modelId="{A57662F6-3AC1-44FB-B47A-F9AC324718F7}" type="presOf" srcId="{B0C84747-D591-4329-85BB-740DF7475208}" destId="{C5E99B2A-6698-46DC-8854-E1F6B789B682}" srcOrd="0" destOrd="0" presId="urn:microsoft.com/office/officeart/2005/8/layout/hierarchy3"/>
    <dgm:cxn modelId="{EDE4657B-26E4-4D00-9628-B3FFBEAA4786}" type="presOf" srcId="{248D7FFF-3E9D-4CE2-8C76-1119A19CFCB5}" destId="{791C7962-883A-4565-AAAB-5F6DE8C60DAE}" srcOrd="0" destOrd="1" presId="urn:microsoft.com/office/officeart/2005/8/layout/hierarchy3"/>
    <dgm:cxn modelId="{470336D1-67E9-4720-B8C4-267C700D6FF1}" type="presOf" srcId="{240766B1-3D9C-4F9A-A46A-8F4FEE07171F}" destId="{D81F063E-3FF9-452D-A61B-D8CCA3FA7F69}" srcOrd="0" destOrd="0" presId="urn:microsoft.com/office/officeart/2005/8/layout/hierarchy3"/>
    <dgm:cxn modelId="{96ABC757-DDB4-41DA-91F2-331FF067D098}" srcId="{240766B1-3D9C-4F9A-A46A-8F4FEE07171F}" destId="{37B1DB69-E7B7-4249-9717-CD7D1BDB0FC4}" srcOrd="0" destOrd="0" parTransId="{885EADB7-27B8-4FC1-BB4A-31587686724C}" sibTransId="{25BF9D5A-206C-4D03-AC5C-6245EC3F1FF3}"/>
    <dgm:cxn modelId="{7CCD8A8F-5594-4EC3-BADA-D940C8D3CB46}" type="presOf" srcId="{570BD611-05A7-4DB6-A01D-ABB9BE63D754}" destId="{17AE4D5C-A9B8-4391-8738-722821AFE2FB}" srcOrd="1" destOrd="0" presId="urn:microsoft.com/office/officeart/2005/8/layout/hierarchy3"/>
    <dgm:cxn modelId="{4FCE00C4-BB86-4345-867C-8C92DA3796CE}" srcId="{B0C84747-D591-4329-85BB-740DF7475208}" destId="{570BD611-05A7-4DB6-A01D-ABB9BE63D754}" srcOrd="0" destOrd="0" parTransId="{EA599778-9374-4966-9409-5528467B5F9A}" sibTransId="{182C3132-357D-46A4-9984-7E1A278439D5}"/>
    <dgm:cxn modelId="{DBF26BF6-8BFB-42D0-9C2D-2F669E986B91}" srcId="{7C314117-D566-4C58-B1FC-C6611EAC28D0}" destId="{9F4BAA17-06C1-4E47-A8B2-A4F8E35BC7CB}" srcOrd="1" destOrd="0" parTransId="{A87D0F49-BFC9-46DF-B020-A5AEE53BB254}" sibTransId="{F30DB698-3727-44A6-BC07-5725E1007345}"/>
    <dgm:cxn modelId="{49EA3050-06CD-4C7C-88B9-1B86D86258DB}" type="presOf" srcId="{9F4BAA17-06C1-4E47-A8B2-A4F8E35BC7CB}" destId="{373A8D9F-356A-4C40-8200-3D728F0E3B0F}" srcOrd="0" destOrd="2" presId="urn:microsoft.com/office/officeart/2005/8/layout/hierarchy3"/>
    <dgm:cxn modelId="{C4DC63C8-10A8-4BE8-903B-2ED4C2E9C8BC}" srcId="{B0C84747-D591-4329-85BB-740DF7475208}" destId="{4758DE5B-C68A-44A2-A4E0-DC2DC281E818}" srcOrd="1" destOrd="0" parTransId="{8DC02782-6D04-465A-B8DB-8FD22FB5D604}" sibTransId="{C8CF498D-DEA5-4E71-9B9F-B326003488AA}"/>
    <dgm:cxn modelId="{D0954257-582C-428F-9383-4F70F2AB1C4D}" srcId="{B3DBC047-8BA6-4583-838D-1B03EA595357}" destId="{7C314117-D566-4C58-B1FC-C6611EAC28D0}" srcOrd="0" destOrd="0" parTransId="{62E3AAF2-A02D-467A-801D-E9E23A5B52C0}" sibTransId="{78CEC0F4-B1D9-42DC-8824-9D236C0FE59A}"/>
    <dgm:cxn modelId="{47F7D634-3424-4DEC-A8E5-2EC9DCF2A411}" type="presParOf" srcId="{C5E99B2A-6698-46DC-8854-E1F6B789B682}" destId="{CAF2034E-3EC6-4D39-9AF9-D9E9F53386AC}" srcOrd="0" destOrd="0" presId="urn:microsoft.com/office/officeart/2005/8/layout/hierarchy3"/>
    <dgm:cxn modelId="{32F670C5-2908-4BE9-8F98-196C941E1E33}" type="presParOf" srcId="{CAF2034E-3EC6-4D39-9AF9-D9E9F53386AC}" destId="{B3E0F782-CBA8-4618-999D-1BECB4A548A0}" srcOrd="0" destOrd="0" presId="urn:microsoft.com/office/officeart/2005/8/layout/hierarchy3"/>
    <dgm:cxn modelId="{A0841273-3BEE-489E-807E-D05088AAE87F}" type="presParOf" srcId="{B3E0F782-CBA8-4618-999D-1BECB4A548A0}" destId="{A4A30B7F-16BF-4C68-B48F-C2C87A6F9CDF}" srcOrd="0" destOrd="0" presId="urn:microsoft.com/office/officeart/2005/8/layout/hierarchy3"/>
    <dgm:cxn modelId="{3C023972-5AAC-45C8-9F44-76DBB8C0FA7B}" type="presParOf" srcId="{B3E0F782-CBA8-4618-999D-1BECB4A548A0}" destId="{17AE4D5C-A9B8-4391-8738-722821AFE2FB}" srcOrd="1" destOrd="0" presId="urn:microsoft.com/office/officeart/2005/8/layout/hierarchy3"/>
    <dgm:cxn modelId="{4B7FA943-7B15-4D7B-86B5-1154D1BE7BF9}" type="presParOf" srcId="{CAF2034E-3EC6-4D39-9AF9-D9E9F53386AC}" destId="{20E7F832-D236-47D9-86E4-9F8F5CA54983}" srcOrd="1" destOrd="0" presId="urn:microsoft.com/office/officeart/2005/8/layout/hierarchy3"/>
    <dgm:cxn modelId="{7D6ABEA3-FFEE-4E20-BAD1-2BFB068AD7B6}" type="presParOf" srcId="{20E7F832-D236-47D9-86E4-9F8F5CA54983}" destId="{6520A77E-6701-4834-9827-A03FC02D5682}" srcOrd="0" destOrd="0" presId="urn:microsoft.com/office/officeart/2005/8/layout/hierarchy3"/>
    <dgm:cxn modelId="{E95F9D23-4291-42A4-B280-1BC6997713B5}" type="presParOf" srcId="{20E7F832-D236-47D9-86E4-9F8F5CA54983}" destId="{D81F063E-3FF9-452D-A61B-D8CCA3FA7F69}" srcOrd="1" destOrd="0" presId="urn:microsoft.com/office/officeart/2005/8/layout/hierarchy3"/>
    <dgm:cxn modelId="{F2E04B22-8D72-4C70-9703-053F26626BB1}" type="presParOf" srcId="{C5E99B2A-6698-46DC-8854-E1F6B789B682}" destId="{AABDE754-2462-4E97-BBA4-355CD2662BEC}" srcOrd="1" destOrd="0" presId="urn:microsoft.com/office/officeart/2005/8/layout/hierarchy3"/>
    <dgm:cxn modelId="{5E0A3174-43EB-47CE-99F9-0B6B0DBE20FA}" type="presParOf" srcId="{AABDE754-2462-4E97-BBA4-355CD2662BEC}" destId="{DEAB061B-8ABD-4FF2-B719-4BCC5D915BCD}" srcOrd="0" destOrd="0" presId="urn:microsoft.com/office/officeart/2005/8/layout/hierarchy3"/>
    <dgm:cxn modelId="{2291A3CE-CDF3-4805-9741-25C20B5BC626}" type="presParOf" srcId="{DEAB061B-8ABD-4FF2-B719-4BCC5D915BCD}" destId="{FC0B79FA-F34C-4DEC-932A-52281F3F07FC}" srcOrd="0" destOrd="0" presId="urn:microsoft.com/office/officeart/2005/8/layout/hierarchy3"/>
    <dgm:cxn modelId="{0A1C4DC8-3D9B-466B-BBA8-0FA959D1F385}" type="presParOf" srcId="{DEAB061B-8ABD-4FF2-B719-4BCC5D915BCD}" destId="{E9BADCDB-3161-462D-B42B-FAD50CAAAE45}" srcOrd="1" destOrd="0" presId="urn:microsoft.com/office/officeart/2005/8/layout/hierarchy3"/>
    <dgm:cxn modelId="{69EE6DF1-B21F-42D7-A919-B7626E50CA7C}" type="presParOf" srcId="{AABDE754-2462-4E97-BBA4-355CD2662BEC}" destId="{9B90110B-A8C4-4743-94DB-850C23A36791}" srcOrd="1" destOrd="0" presId="urn:microsoft.com/office/officeart/2005/8/layout/hierarchy3"/>
    <dgm:cxn modelId="{897C9DEB-5224-4CA1-91EC-CF43F4E5ADE9}" type="presParOf" srcId="{9B90110B-A8C4-4743-94DB-850C23A36791}" destId="{4EE9DED5-EFF5-44B9-B470-57FEF17A5C29}" srcOrd="0" destOrd="0" presId="urn:microsoft.com/office/officeart/2005/8/layout/hierarchy3"/>
    <dgm:cxn modelId="{3E86C6A5-9B49-4E71-AFB8-7D1EB37D27A0}" type="presParOf" srcId="{9B90110B-A8C4-4743-94DB-850C23A36791}" destId="{791C7962-883A-4565-AAAB-5F6DE8C60DAE}" srcOrd="1" destOrd="0" presId="urn:microsoft.com/office/officeart/2005/8/layout/hierarchy3"/>
    <dgm:cxn modelId="{5C92941B-A239-402B-B397-D424D385ABE1}" type="presParOf" srcId="{C5E99B2A-6698-46DC-8854-E1F6B789B682}" destId="{1FABC20C-F06C-4E95-8BE1-9A7B4155743B}" srcOrd="2" destOrd="0" presId="urn:microsoft.com/office/officeart/2005/8/layout/hierarchy3"/>
    <dgm:cxn modelId="{4E5571B1-7A86-4F6C-B478-B72567E711E8}" type="presParOf" srcId="{1FABC20C-F06C-4E95-8BE1-9A7B4155743B}" destId="{8D8FC7E2-3073-4016-8716-2275919483DE}" srcOrd="0" destOrd="0" presId="urn:microsoft.com/office/officeart/2005/8/layout/hierarchy3"/>
    <dgm:cxn modelId="{9E0E0A69-C736-4C9B-ABD4-CBB53D8BACE1}" type="presParOf" srcId="{8D8FC7E2-3073-4016-8716-2275919483DE}" destId="{72329D28-4205-4B46-81D1-0270676E0536}" srcOrd="0" destOrd="0" presId="urn:microsoft.com/office/officeart/2005/8/layout/hierarchy3"/>
    <dgm:cxn modelId="{92910438-CCD3-43EE-933A-394405D8889D}" type="presParOf" srcId="{8D8FC7E2-3073-4016-8716-2275919483DE}" destId="{A1F41873-CB92-48F0-850A-9C690EB703B9}" srcOrd="1" destOrd="0" presId="urn:microsoft.com/office/officeart/2005/8/layout/hierarchy3"/>
    <dgm:cxn modelId="{2585CDC2-E47D-420D-A234-7A9C2BF21BF8}" type="presParOf" srcId="{1FABC20C-F06C-4E95-8BE1-9A7B4155743B}" destId="{05644E92-EC16-435B-920F-CFD27EFC6AE7}" srcOrd="1" destOrd="0" presId="urn:microsoft.com/office/officeart/2005/8/layout/hierarchy3"/>
    <dgm:cxn modelId="{A736AE75-3C6E-41B4-818D-331E11C22C2E}" type="presParOf" srcId="{05644E92-EC16-435B-920F-CFD27EFC6AE7}" destId="{1EC02AA1-B2E5-4943-A4CB-28712DDDDEAE}" srcOrd="0" destOrd="0" presId="urn:microsoft.com/office/officeart/2005/8/layout/hierarchy3"/>
    <dgm:cxn modelId="{B78ADA94-AC57-4F85-8CFA-0B43DBD4D262}" type="presParOf" srcId="{05644E92-EC16-435B-920F-CFD27EFC6AE7}" destId="{373A8D9F-356A-4C40-8200-3D728F0E3B0F}"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376348-4E7C-46D0-BFD3-11B1D7651441}"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194685D5-A2F6-4BFA-9587-B2E5B24A67DD}">
      <dgm:prSet phldrT="[Text]" custT="1"/>
      <dgm:spPr>
        <a:xfrm>
          <a:off x="6986327" y="1899"/>
          <a:ext cx="2701444" cy="1800963"/>
        </a:xfrm>
        <a:prstGeom prst="rect">
          <a:avLst/>
        </a:prstGeom>
        <a:noFill/>
        <a:ln>
          <a:noFill/>
        </a:ln>
        <a:effectLst/>
      </dgm:spPr>
      <dgm:t>
        <a:bodyPr/>
        <a:lstStyle/>
        <a:p>
          <a:r>
            <a:rPr lang="en-US" sz="2800" b="1" i="0" dirty="0">
              <a:solidFill>
                <a:srgbClr val="FFCC66"/>
              </a:solidFill>
              <a:effectLst>
                <a:outerShdw blurRad="38100" dist="38100" dir="2700000" algn="tl">
                  <a:srgbClr val="000000">
                    <a:alpha val="43137"/>
                  </a:srgbClr>
                </a:outerShdw>
              </a:effectLst>
              <a:latin typeface="Garamond" panose="02020404030301010803" pitchFamily="18" charset="0"/>
              <a:ea typeface="+mn-ea"/>
              <a:cs typeface="+mn-cs"/>
            </a:rPr>
            <a:t>Hospice - </a:t>
          </a:r>
          <a:r>
            <a:rPr lang="en-US" sz="2800" b="1" i="0" dirty="0" smtClean="0">
              <a:solidFill>
                <a:srgbClr val="FFCC66"/>
              </a:solidFill>
              <a:effectLst>
                <a:outerShdw blurRad="38100" dist="38100" dir="2700000" algn="tl">
                  <a:srgbClr val="000000">
                    <a:alpha val="43137"/>
                  </a:srgbClr>
                </a:outerShdw>
              </a:effectLst>
              <a:latin typeface="Garamond" panose="02020404030301010803" pitchFamily="18" charset="0"/>
              <a:ea typeface="+mn-ea"/>
              <a:cs typeface="+mn-cs"/>
            </a:rPr>
            <a:t>2</a:t>
          </a:r>
          <a:endParaRPr lang="en-US" sz="2800" b="1" i="0" dirty="0">
            <a:solidFill>
              <a:srgbClr val="FFCC66"/>
            </a:solidFill>
            <a:effectLst>
              <a:outerShdw blurRad="38100" dist="38100" dir="2700000" algn="tl">
                <a:srgbClr val="000000">
                  <a:alpha val="43137"/>
                </a:srgbClr>
              </a:outerShdw>
            </a:effectLst>
            <a:latin typeface="Garamond" panose="02020404030301010803" pitchFamily="18" charset="0"/>
            <a:ea typeface="+mn-ea"/>
            <a:cs typeface="+mn-cs"/>
          </a:endParaRPr>
        </a:p>
      </dgm:t>
    </dgm:pt>
    <dgm:pt modelId="{74BACAC8-30C3-41C8-91C8-AFEDB98DFC48}" type="parTrans" cxnId="{249D04E8-EAC6-413E-AE6C-79D3A042DEE5}">
      <dgm:prSet/>
      <dgm:spPr/>
      <dgm:t>
        <a:bodyPr/>
        <a:lstStyle/>
        <a:p>
          <a:endParaRPr lang="en-US" sz="2800" b="1" i="0">
            <a:effectLst>
              <a:outerShdw blurRad="38100" dist="38100" dir="2700000" algn="tl">
                <a:srgbClr val="000000">
                  <a:alpha val="43137"/>
                </a:srgbClr>
              </a:outerShdw>
            </a:effectLst>
            <a:latin typeface="Garamond" panose="02020404030301010803" pitchFamily="18" charset="0"/>
          </a:endParaRPr>
        </a:p>
      </dgm:t>
    </dgm:pt>
    <dgm:pt modelId="{158C5EA2-80D7-4015-8DD5-1F706644DF56}" type="sibTrans" cxnId="{249D04E8-EAC6-413E-AE6C-79D3A042DEE5}">
      <dgm:prSet/>
      <dgm:spPr/>
      <dgm:t>
        <a:bodyPr/>
        <a:lstStyle/>
        <a:p>
          <a:endParaRPr lang="en-US" sz="2800" b="1" i="0">
            <a:effectLst>
              <a:outerShdw blurRad="38100" dist="38100" dir="2700000" algn="tl">
                <a:srgbClr val="000000">
                  <a:alpha val="43137"/>
                </a:srgbClr>
              </a:outerShdw>
            </a:effectLst>
            <a:latin typeface="Garamond" panose="02020404030301010803" pitchFamily="18" charset="0"/>
          </a:endParaRPr>
        </a:p>
      </dgm:t>
    </dgm:pt>
    <dgm:pt modelId="{521DC070-2362-4289-AE67-49DD55328C2F}">
      <dgm:prSet phldrT="[Text]" custT="1"/>
      <dgm:spPr>
        <a:xfrm>
          <a:off x="5600101" y="2221848"/>
          <a:ext cx="1800963" cy="1800963"/>
        </a:xfrm>
        <a:prstGeom prst="ellipse">
          <a:avLst/>
        </a:prstGeom>
        <a:solidFill>
          <a:srgbClr val="92D050"/>
        </a:solidFill>
        <a:ln w="12700" cap="flat" cmpd="sng" algn="ctr">
          <a:solidFill>
            <a:sysClr val="window" lastClr="FFFFFF">
              <a:hueOff val="0"/>
              <a:satOff val="0"/>
              <a:lumOff val="0"/>
              <a:alphaOff val="0"/>
            </a:sysClr>
          </a:solidFill>
          <a:prstDash val="solid"/>
          <a:miter lim="800000"/>
        </a:ln>
        <a:effectLst/>
      </dgm:spPr>
      <dgm:t>
        <a:bodyPr/>
        <a:lstStyle/>
        <a:p>
          <a:r>
            <a:rPr lang="en-US" sz="2800" b="1" i="0" dirty="0" smtClean="0">
              <a:solidFill>
                <a:sysClr val="window" lastClr="FFFFFF"/>
              </a:solidFill>
              <a:effectLst>
                <a:outerShdw blurRad="38100" dist="38100" dir="2700000" algn="tl">
                  <a:srgbClr val="000000">
                    <a:alpha val="43137"/>
                  </a:srgbClr>
                </a:outerShdw>
              </a:effectLst>
              <a:latin typeface="Garamond" panose="02020404030301010803" pitchFamily="18" charset="0"/>
              <a:ea typeface="+mn-ea"/>
              <a:cs typeface="+mn-cs"/>
            </a:rPr>
            <a:t>FFY-2021</a:t>
          </a:r>
          <a:endParaRPr lang="en-US" sz="2800" b="1" i="0" dirty="0">
            <a:solidFill>
              <a:sysClr val="window" lastClr="FFFFFF"/>
            </a:solidFill>
            <a:effectLst>
              <a:outerShdw blurRad="38100" dist="38100" dir="2700000" algn="tl">
                <a:srgbClr val="000000">
                  <a:alpha val="43137"/>
                </a:srgbClr>
              </a:outerShdw>
            </a:effectLst>
            <a:latin typeface="Garamond" panose="02020404030301010803" pitchFamily="18" charset="0"/>
            <a:ea typeface="+mn-ea"/>
            <a:cs typeface="+mn-cs"/>
          </a:endParaRPr>
        </a:p>
      </dgm:t>
    </dgm:pt>
    <dgm:pt modelId="{BDB57A5F-4A64-4763-B6FF-A649CEDCC0B9}" type="parTrans" cxnId="{E2D1DA84-DABC-4D30-A490-17529B0FB65F}">
      <dgm:prSet/>
      <dgm:spPr>
        <a:xfrm>
          <a:off x="4552017" y="3100159"/>
          <a:ext cx="1048083" cy="44340"/>
        </a:xfrm>
        <a:custGeom>
          <a:avLst/>
          <a:gdLst/>
          <a:ahLst/>
          <a:cxnLst/>
          <a:rect l="0" t="0" r="0" b="0"/>
          <a:pathLst>
            <a:path>
              <a:moveTo>
                <a:pt x="0" y="22170"/>
              </a:moveTo>
              <a:lnTo>
                <a:pt x="1048083" y="22170"/>
              </a:lnTo>
            </a:path>
          </a:pathLst>
        </a:custGeom>
        <a:noFill/>
        <a:ln w="12700" cap="flat" cmpd="sng" algn="ctr">
          <a:solidFill>
            <a:srgbClr val="5B9BD5">
              <a:shade val="60000"/>
              <a:hueOff val="0"/>
              <a:satOff val="0"/>
              <a:lumOff val="0"/>
              <a:alphaOff val="0"/>
            </a:srgbClr>
          </a:solidFill>
          <a:prstDash val="solid"/>
          <a:miter lim="800000"/>
        </a:ln>
        <a:effectLst/>
      </dgm:spPr>
      <dgm:t>
        <a:bodyPr/>
        <a:lstStyle/>
        <a:p>
          <a:endParaRPr lang="en-US" sz="2800" b="1" i="0">
            <a:effectLst>
              <a:outerShdw blurRad="38100" dist="38100" dir="2700000" algn="tl">
                <a:srgbClr val="000000">
                  <a:alpha val="43137"/>
                </a:srgbClr>
              </a:outerShdw>
            </a:effectLst>
            <a:latin typeface="Garamond" panose="02020404030301010803" pitchFamily="18" charset="0"/>
          </a:endParaRPr>
        </a:p>
      </dgm:t>
    </dgm:pt>
    <dgm:pt modelId="{BDA35757-98AA-44F4-B526-955505CEB9D5}" type="sibTrans" cxnId="{E2D1DA84-DABC-4D30-A490-17529B0FB65F}">
      <dgm:prSet/>
      <dgm:spPr/>
      <dgm:t>
        <a:bodyPr/>
        <a:lstStyle/>
        <a:p>
          <a:endParaRPr lang="en-US" sz="2800" b="1" i="0">
            <a:effectLst>
              <a:outerShdw blurRad="38100" dist="38100" dir="2700000" algn="tl">
                <a:srgbClr val="000000">
                  <a:alpha val="43137"/>
                </a:srgbClr>
              </a:outerShdw>
            </a:effectLst>
            <a:latin typeface="Garamond" panose="02020404030301010803" pitchFamily="18" charset="0"/>
          </a:endParaRPr>
        </a:p>
      </dgm:t>
    </dgm:pt>
    <dgm:pt modelId="{3AFA5A8E-EE47-493B-9C5F-8748448D7371}">
      <dgm:prSet phldrT="[Text]" custT="1"/>
      <dgm:spPr>
        <a:xfrm>
          <a:off x="7581161" y="2221848"/>
          <a:ext cx="2701444" cy="1800963"/>
        </a:xfrm>
        <a:prstGeom prst="rect">
          <a:avLst/>
        </a:prstGeom>
        <a:noFill/>
        <a:ln>
          <a:noFill/>
        </a:ln>
        <a:effectLst/>
      </dgm:spPr>
      <dgm:t>
        <a:bodyPr/>
        <a:lstStyle/>
        <a:p>
          <a:r>
            <a:rPr lang="en-US" sz="2800" b="1" i="0" dirty="0">
              <a:solidFill>
                <a:srgbClr val="FFCC66"/>
              </a:solidFill>
              <a:effectLst>
                <a:outerShdw blurRad="38100" dist="38100" dir="2700000" algn="tl">
                  <a:srgbClr val="000000">
                    <a:alpha val="43137"/>
                  </a:srgbClr>
                </a:outerShdw>
              </a:effectLst>
              <a:latin typeface="Garamond" panose="02020404030301010803" pitchFamily="18" charset="0"/>
              <a:ea typeface="+mn-ea"/>
              <a:cs typeface="+mn-cs"/>
            </a:rPr>
            <a:t>Home Health - </a:t>
          </a:r>
          <a:r>
            <a:rPr lang="en-US" sz="2800" b="1" i="0" dirty="0" smtClean="0">
              <a:solidFill>
                <a:srgbClr val="FFCC66"/>
              </a:solidFill>
              <a:effectLst>
                <a:outerShdw blurRad="38100" dist="38100" dir="2700000" algn="tl">
                  <a:srgbClr val="000000">
                    <a:alpha val="43137"/>
                  </a:srgbClr>
                </a:outerShdw>
              </a:effectLst>
              <a:latin typeface="Garamond" panose="02020404030301010803" pitchFamily="18" charset="0"/>
              <a:ea typeface="+mn-ea"/>
              <a:cs typeface="+mn-cs"/>
            </a:rPr>
            <a:t>5 </a:t>
          </a:r>
          <a:endParaRPr lang="en-US" sz="2800" b="1" i="0" dirty="0">
            <a:solidFill>
              <a:srgbClr val="FFCC66"/>
            </a:solidFill>
            <a:effectLst>
              <a:outerShdw blurRad="38100" dist="38100" dir="2700000" algn="tl">
                <a:srgbClr val="000000">
                  <a:alpha val="43137"/>
                </a:srgbClr>
              </a:outerShdw>
            </a:effectLst>
            <a:latin typeface="Garamond" panose="02020404030301010803" pitchFamily="18" charset="0"/>
            <a:ea typeface="+mn-ea"/>
            <a:cs typeface="+mn-cs"/>
          </a:endParaRPr>
        </a:p>
      </dgm:t>
    </dgm:pt>
    <dgm:pt modelId="{46A1ECEB-5D6D-4C7F-95CA-FB317FEF3C1E}" type="parTrans" cxnId="{8FC2668E-ACB2-47F2-AABE-41C624FD12FF}">
      <dgm:prSet/>
      <dgm:spPr/>
      <dgm:t>
        <a:bodyPr/>
        <a:lstStyle/>
        <a:p>
          <a:endParaRPr lang="en-US" sz="2800" b="1" i="0">
            <a:effectLst>
              <a:outerShdw blurRad="38100" dist="38100" dir="2700000" algn="tl">
                <a:srgbClr val="000000">
                  <a:alpha val="43137"/>
                </a:srgbClr>
              </a:outerShdw>
            </a:effectLst>
            <a:latin typeface="Garamond" panose="02020404030301010803" pitchFamily="18" charset="0"/>
          </a:endParaRPr>
        </a:p>
      </dgm:t>
    </dgm:pt>
    <dgm:pt modelId="{C8D33A87-5073-4E8C-B7EE-1F5C46F333ED}" type="sibTrans" cxnId="{8FC2668E-ACB2-47F2-AABE-41C624FD12FF}">
      <dgm:prSet/>
      <dgm:spPr/>
      <dgm:t>
        <a:bodyPr/>
        <a:lstStyle/>
        <a:p>
          <a:endParaRPr lang="en-US" sz="2800" b="1" i="0">
            <a:effectLst>
              <a:outerShdw blurRad="38100" dist="38100" dir="2700000" algn="tl">
                <a:srgbClr val="000000">
                  <a:alpha val="43137"/>
                </a:srgbClr>
              </a:outerShdw>
            </a:effectLst>
            <a:latin typeface="Garamond" panose="02020404030301010803" pitchFamily="18" charset="0"/>
          </a:endParaRPr>
        </a:p>
      </dgm:t>
    </dgm:pt>
    <dgm:pt modelId="{89813AA4-4574-4FBF-82AC-ADA31559F7B7}">
      <dgm:prSet phldrT="[Text]" custT="1"/>
      <dgm:spPr>
        <a:xfrm>
          <a:off x="7581161" y="2221848"/>
          <a:ext cx="2701444" cy="1800963"/>
        </a:xfrm>
        <a:prstGeom prst="rect">
          <a:avLst/>
        </a:prstGeom>
        <a:noFill/>
        <a:ln>
          <a:noFill/>
        </a:ln>
        <a:effectLst/>
      </dgm:spPr>
      <dgm:t>
        <a:bodyPr/>
        <a:lstStyle/>
        <a:p>
          <a:r>
            <a:rPr lang="en-US" sz="2800" b="1" i="0" dirty="0">
              <a:solidFill>
                <a:srgbClr val="FFCC66"/>
              </a:solidFill>
              <a:effectLst>
                <a:outerShdw blurRad="38100" dist="38100" dir="2700000" algn="tl">
                  <a:srgbClr val="000000">
                    <a:alpha val="43137"/>
                  </a:srgbClr>
                </a:outerShdw>
              </a:effectLst>
              <a:latin typeface="Garamond" panose="02020404030301010803" pitchFamily="18" charset="0"/>
              <a:ea typeface="+mn-ea"/>
              <a:cs typeface="+mn-cs"/>
            </a:rPr>
            <a:t>Hospice - </a:t>
          </a:r>
          <a:r>
            <a:rPr lang="en-US" sz="2800" b="1" i="0" dirty="0" smtClean="0">
              <a:solidFill>
                <a:srgbClr val="FFCC66"/>
              </a:solidFill>
              <a:effectLst>
                <a:outerShdw blurRad="38100" dist="38100" dir="2700000" algn="tl">
                  <a:srgbClr val="000000">
                    <a:alpha val="43137"/>
                  </a:srgbClr>
                </a:outerShdw>
              </a:effectLst>
              <a:latin typeface="Garamond" panose="02020404030301010803" pitchFamily="18" charset="0"/>
              <a:ea typeface="+mn-ea"/>
              <a:cs typeface="+mn-cs"/>
            </a:rPr>
            <a:t>10 </a:t>
          </a:r>
          <a:endParaRPr lang="en-US" sz="2800" b="1" i="0" dirty="0">
            <a:solidFill>
              <a:srgbClr val="FFCC66"/>
            </a:solidFill>
            <a:effectLst>
              <a:outerShdw blurRad="38100" dist="38100" dir="2700000" algn="tl">
                <a:srgbClr val="000000">
                  <a:alpha val="43137"/>
                </a:srgbClr>
              </a:outerShdw>
            </a:effectLst>
            <a:latin typeface="Garamond" panose="02020404030301010803" pitchFamily="18" charset="0"/>
            <a:ea typeface="+mn-ea"/>
            <a:cs typeface="+mn-cs"/>
          </a:endParaRPr>
        </a:p>
      </dgm:t>
    </dgm:pt>
    <dgm:pt modelId="{54427255-EAAC-4A7F-8463-9B3107725F7D}" type="parTrans" cxnId="{03174274-1838-4AD2-97D9-C48C3C96E82F}">
      <dgm:prSet/>
      <dgm:spPr/>
      <dgm:t>
        <a:bodyPr/>
        <a:lstStyle/>
        <a:p>
          <a:endParaRPr lang="en-US" sz="2800" b="1" i="0">
            <a:effectLst>
              <a:outerShdw blurRad="38100" dist="38100" dir="2700000" algn="tl">
                <a:srgbClr val="000000">
                  <a:alpha val="43137"/>
                </a:srgbClr>
              </a:outerShdw>
            </a:effectLst>
            <a:latin typeface="Garamond" panose="02020404030301010803" pitchFamily="18" charset="0"/>
          </a:endParaRPr>
        </a:p>
      </dgm:t>
    </dgm:pt>
    <dgm:pt modelId="{00A1636E-096D-4647-A10B-886092BEF9C3}" type="sibTrans" cxnId="{03174274-1838-4AD2-97D9-C48C3C96E82F}">
      <dgm:prSet/>
      <dgm:spPr/>
      <dgm:t>
        <a:bodyPr/>
        <a:lstStyle/>
        <a:p>
          <a:endParaRPr lang="en-US" sz="2800" b="1" i="0">
            <a:effectLst>
              <a:outerShdw blurRad="38100" dist="38100" dir="2700000" algn="tl">
                <a:srgbClr val="000000">
                  <a:alpha val="43137"/>
                </a:srgbClr>
              </a:outerShdw>
            </a:effectLst>
            <a:latin typeface="Garamond" panose="02020404030301010803" pitchFamily="18" charset="0"/>
          </a:endParaRPr>
        </a:p>
      </dgm:t>
    </dgm:pt>
    <dgm:pt modelId="{9FC029C8-7271-47C1-B1F6-639ED12CB462}">
      <dgm:prSet phldrT="[Text]" custT="1"/>
      <dgm:spPr>
        <a:xfrm>
          <a:off x="5005268" y="4441797"/>
          <a:ext cx="1800963" cy="1800963"/>
        </a:xfrm>
        <a:prstGeom prst="ellipse">
          <a:avLst/>
        </a:prstGeom>
        <a:solidFill>
          <a:srgbClr val="3BCCFF"/>
        </a:solidFill>
        <a:ln w="12700" cap="flat" cmpd="sng" algn="ctr">
          <a:solidFill>
            <a:sysClr val="window" lastClr="FFFFFF">
              <a:hueOff val="0"/>
              <a:satOff val="0"/>
              <a:lumOff val="0"/>
              <a:alphaOff val="0"/>
            </a:sysClr>
          </a:solidFill>
          <a:prstDash val="solid"/>
          <a:miter lim="800000"/>
        </a:ln>
        <a:effectLst/>
      </dgm:spPr>
      <dgm:t>
        <a:bodyPr/>
        <a:lstStyle/>
        <a:p>
          <a:r>
            <a:rPr lang="en-US" sz="2800" b="1" i="0" dirty="0" smtClean="0">
              <a:solidFill>
                <a:sysClr val="window" lastClr="FFFFFF"/>
              </a:solidFill>
              <a:effectLst>
                <a:outerShdw blurRad="38100" dist="38100" dir="2700000" algn="tl">
                  <a:srgbClr val="000000">
                    <a:alpha val="43137"/>
                  </a:srgbClr>
                </a:outerShdw>
              </a:effectLst>
              <a:latin typeface="Garamond" panose="02020404030301010803" pitchFamily="18" charset="0"/>
              <a:ea typeface="+mn-ea"/>
              <a:cs typeface="+mn-cs"/>
            </a:rPr>
            <a:t>FFY-2022</a:t>
          </a:r>
          <a:endParaRPr lang="en-US" sz="2800" b="1" i="0" dirty="0">
            <a:solidFill>
              <a:sysClr val="window" lastClr="FFFFFF"/>
            </a:solidFill>
            <a:effectLst>
              <a:outerShdw blurRad="38100" dist="38100" dir="2700000" algn="tl">
                <a:srgbClr val="000000">
                  <a:alpha val="43137"/>
                </a:srgbClr>
              </a:outerShdw>
            </a:effectLst>
            <a:latin typeface="Garamond" panose="02020404030301010803" pitchFamily="18" charset="0"/>
            <a:ea typeface="+mn-ea"/>
            <a:cs typeface="+mn-cs"/>
          </a:endParaRPr>
        </a:p>
      </dgm:t>
    </dgm:pt>
    <dgm:pt modelId="{6FEC3FCD-7C9A-4763-9632-33FBC8A7662B}" type="parTrans" cxnId="{043224B9-3B36-4D31-BE09-982231222598}">
      <dgm:prSet/>
      <dgm:spPr>
        <a:xfrm rot="2563027">
          <a:off x="4427060" y="4389706"/>
          <a:ext cx="942052" cy="44340"/>
        </a:xfrm>
        <a:custGeom>
          <a:avLst/>
          <a:gdLst/>
          <a:ahLst/>
          <a:cxnLst/>
          <a:rect l="0" t="0" r="0" b="0"/>
          <a:pathLst>
            <a:path>
              <a:moveTo>
                <a:pt x="0" y="22170"/>
              </a:moveTo>
              <a:lnTo>
                <a:pt x="942052" y="22170"/>
              </a:lnTo>
            </a:path>
          </a:pathLst>
        </a:custGeom>
        <a:noFill/>
        <a:ln w="12700" cap="flat" cmpd="sng" algn="ctr">
          <a:solidFill>
            <a:srgbClr val="5B9BD5">
              <a:shade val="60000"/>
              <a:hueOff val="0"/>
              <a:satOff val="0"/>
              <a:lumOff val="0"/>
              <a:alphaOff val="0"/>
            </a:srgbClr>
          </a:solidFill>
          <a:prstDash val="solid"/>
          <a:miter lim="800000"/>
        </a:ln>
        <a:effectLst/>
      </dgm:spPr>
      <dgm:t>
        <a:bodyPr/>
        <a:lstStyle/>
        <a:p>
          <a:endParaRPr lang="en-US" sz="2800" b="1" i="0">
            <a:effectLst>
              <a:outerShdw blurRad="38100" dist="38100" dir="2700000" algn="tl">
                <a:srgbClr val="000000">
                  <a:alpha val="43137"/>
                </a:srgbClr>
              </a:outerShdw>
            </a:effectLst>
            <a:latin typeface="Garamond" panose="02020404030301010803" pitchFamily="18" charset="0"/>
          </a:endParaRPr>
        </a:p>
      </dgm:t>
    </dgm:pt>
    <dgm:pt modelId="{283838A8-900F-43B5-85A1-B720031A1D19}" type="sibTrans" cxnId="{043224B9-3B36-4D31-BE09-982231222598}">
      <dgm:prSet/>
      <dgm:spPr/>
      <dgm:t>
        <a:bodyPr/>
        <a:lstStyle/>
        <a:p>
          <a:endParaRPr lang="en-US" sz="2800" b="1" i="0">
            <a:effectLst>
              <a:outerShdw blurRad="38100" dist="38100" dir="2700000" algn="tl">
                <a:srgbClr val="000000">
                  <a:alpha val="43137"/>
                </a:srgbClr>
              </a:outerShdw>
            </a:effectLst>
            <a:latin typeface="Garamond" panose="02020404030301010803" pitchFamily="18" charset="0"/>
          </a:endParaRPr>
        </a:p>
      </dgm:t>
    </dgm:pt>
    <dgm:pt modelId="{BD1DE374-EE8A-4CD9-BDAA-AD50ACF66A13}">
      <dgm:prSet phldrT="[Text]" custT="1"/>
      <dgm:spPr>
        <a:xfrm>
          <a:off x="6986327" y="4441797"/>
          <a:ext cx="2701444" cy="1800963"/>
        </a:xfrm>
        <a:prstGeom prst="rect">
          <a:avLst/>
        </a:prstGeom>
        <a:noFill/>
        <a:ln>
          <a:noFill/>
        </a:ln>
        <a:effectLst/>
      </dgm:spPr>
      <dgm:t>
        <a:bodyPr/>
        <a:lstStyle/>
        <a:p>
          <a:r>
            <a:rPr lang="en-US" sz="2800" b="1" i="0" dirty="0">
              <a:solidFill>
                <a:srgbClr val="FFCC66"/>
              </a:solidFill>
              <a:effectLst>
                <a:outerShdw blurRad="38100" dist="38100" dir="2700000" algn="tl">
                  <a:srgbClr val="000000">
                    <a:alpha val="43137"/>
                  </a:srgbClr>
                </a:outerShdw>
              </a:effectLst>
              <a:latin typeface="Garamond" panose="02020404030301010803" pitchFamily="18" charset="0"/>
              <a:ea typeface="+mn-ea"/>
              <a:cs typeface="+mn-cs"/>
            </a:rPr>
            <a:t>Home </a:t>
          </a:r>
          <a:r>
            <a:rPr lang="en-US" sz="2800" b="1" i="0" dirty="0" smtClean="0">
              <a:solidFill>
                <a:srgbClr val="FFCC66"/>
              </a:solidFill>
              <a:effectLst>
                <a:outerShdw blurRad="38100" dist="38100" dir="2700000" algn="tl">
                  <a:srgbClr val="000000">
                    <a:alpha val="43137"/>
                  </a:srgbClr>
                </a:outerShdw>
              </a:effectLst>
              <a:latin typeface="Garamond" panose="02020404030301010803" pitchFamily="18" charset="0"/>
              <a:ea typeface="+mn-ea"/>
              <a:cs typeface="+mn-cs"/>
            </a:rPr>
            <a:t>Health </a:t>
          </a:r>
          <a:r>
            <a:rPr lang="en-US" sz="2800" b="1" i="0" dirty="0">
              <a:solidFill>
                <a:srgbClr val="FFCC66"/>
              </a:solidFill>
              <a:effectLst>
                <a:outerShdw blurRad="38100" dist="38100" dir="2700000" algn="tl">
                  <a:srgbClr val="000000">
                    <a:alpha val="43137"/>
                  </a:srgbClr>
                </a:outerShdw>
              </a:effectLst>
              <a:latin typeface="Garamond" panose="02020404030301010803" pitchFamily="18" charset="0"/>
              <a:ea typeface="+mn-ea"/>
              <a:cs typeface="+mn-cs"/>
            </a:rPr>
            <a:t>- </a:t>
          </a:r>
          <a:r>
            <a:rPr lang="en-US" sz="2800" b="1" i="0" dirty="0" smtClean="0">
              <a:solidFill>
                <a:srgbClr val="FFCC66"/>
              </a:solidFill>
              <a:effectLst>
                <a:outerShdw blurRad="38100" dist="38100" dir="2700000" algn="tl">
                  <a:srgbClr val="000000">
                    <a:alpha val="43137"/>
                  </a:srgbClr>
                </a:outerShdw>
              </a:effectLst>
              <a:latin typeface="Garamond" panose="02020404030301010803" pitchFamily="18" charset="0"/>
              <a:ea typeface="+mn-ea"/>
              <a:cs typeface="+mn-cs"/>
            </a:rPr>
            <a:t>4</a:t>
          </a:r>
          <a:endParaRPr lang="en-US" sz="2800" b="1" i="0" dirty="0">
            <a:solidFill>
              <a:srgbClr val="FFCC66"/>
            </a:solidFill>
            <a:effectLst>
              <a:outerShdw blurRad="38100" dist="38100" dir="2700000" algn="tl">
                <a:srgbClr val="000000">
                  <a:alpha val="43137"/>
                </a:srgbClr>
              </a:outerShdw>
            </a:effectLst>
            <a:latin typeface="Garamond" panose="02020404030301010803" pitchFamily="18" charset="0"/>
            <a:ea typeface="+mn-ea"/>
            <a:cs typeface="+mn-cs"/>
          </a:endParaRPr>
        </a:p>
      </dgm:t>
    </dgm:pt>
    <dgm:pt modelId="{B3E5024A-4861-4C78-9920-449764B778FC}" type="parTrans" cxnId="{83CC75F3-2094-4DBF-956B-A47EFD670891}">
      <dgm:prSet/>
      <dgm:spPr/>
      <dgm:t>
        <a:bodyPr/>
        <a:lstStyle/>
        <a:p>
          <a:endParaRPr lang="en-US" sz="2800" b="1" i="0">
            <a:effectLst>
              <a:outerShdw blurRad="38100" dist="38100" dir="2700000" algn="tl">
                <a:srgbClr val="000000">
                  <a:alpha val="43137"/>
                </a:srgbClr>
              </a:outerShdw>
            </a:effectLst>
            <a:latin typeface="Garamond" panose="02020404030301010803" pitchFamily="18" charset="0"/>
          </a:endParaRPr>
        </a:p>
      </dgm:t>
    </dgm:pt>
    <dgm:pt modelId="{FEC81C3A-98E8-4EA7-905A-3625EB9A4F14}" type="sibTrans" cxnId="{83CC75F3-2094-4DBF-956B-A47EFD670891}">
      <dgm:prSet/>
      <dgm:spPr/>
      <dgm:t>
        <a:bodyPr/>
        <a:lstStyle/>
        <a:p>
          <a:endParaRPr lang="en-US" sz="2800" b="1" i="0">
            <a:effectLst>
              <a:outerShdw blurRad="38100" dist="38100" dir="2700000" algn="tl">
                <a:srgbClr val="000000">
                  <a:alpha val="43137"/>
                </a:srgbClr>
              </a:outerShdw>
            </a:effectLst>
            <a:latin typeface="Garamond" panose="02020404030301010803" pitchFamily="18" charset="0"/>
          </a:endParaRPr>
        </a:p>
      </dgm:t>
    </dgm:pt>
    <dgm:pt modelId="{39D23CCB-1A05-4C1D-BEEF-48D5D18F2A53}">
      <dgm:prSet phldrT="[Text]" custT="1"/>
      <dgm:spPr>
        <a:xfrm>
          <a:off x="6986327" y="4441797"/>
          <a:ext cx="2701444" cy="1800963"/>
        </a:xfrm>
        <a:prstGeom prst="rect">
          <a:avLst/>
        </a:prstGeom>
        <a:noFill/>
        <a:ln>
          <a:noFill/>
        </a:ln>
        <a:effectLst/>
      </dgm:spPr>
      <dgm:t>
        <a:bodyPr/>
        <a:lstStyle/>
        <a:p>
          <a:r>
            <a:rPr lang="en-US" sz="2800" b="1" i="0" dirty="0">
              <a:solidFill>
                <a:srgbClr val="FFCC66"/>
              </a:solidFill>
              <a:effectLst>
                <a:outerShdw blurRad="38100" dist="38100" dir="2700000" algn="tl">
                  <a:srgbClr val="000000">
                    <a:alpha val="43137"/>
                  </a:srgbClr>
                </a:outerShdw>
              </a:effectLst>
              <a:latin typeface="Garamond" panose="02020404030301010803" pitchFamily="18" charset="0"/>
              <a:ea typeface="+mn-ea"/>
              <a:cs typeface="+mn-cs"/>
            </a:rPr>
            <a:t>Hospice – </a:t>
          </a:r>
          <a:r>
            <a:rPr lang="en-US" sz="2800" b="1" i="0" dirty="0" smtClean="0">
              <a:solidFill>
                <a:srgbClr val="FFCC66"/>
              </a:solidFill>
              <a:effectLst>
                <a:outerShdw blurRad="38100" dist="38100" dir="2700000" algn="tl">
                  <a:srgbClr val="000000">
                    <a:alpha val="43137"/>
                  </a:srgbClr>
                </a:outerShdw>
              </a:effectLst>
              <a:latin typeface="Garamond" panose="02020404030301010803" pitchFamily="18" charset="0"/>
              <a:ea typeface="+mn-ea"/>
              <a:cs typeface="+mn-cs"/>
            </a:rPr>
            <a:t>10 </a:t>
          </a:r>
          <a:endParaRPr lang="en-US" sz="2800" b="1" i="0" dirty="0">
            <a:solidFill>
              <a:srgbClr val="FFCC66"/>
            </a:solidFill>
            <a:effectLst>
              <a:outerShdw blurRad="38100" dist="38100" dir="2700000" algn="tl">
                <a:srgbClr val="000000">
                  <a:alpha val="43137"/>
                </a:srgbClr>
              </a:outerShdw>
            </a:effectLst>
            <a:latin typeface="Garamond" panose="02020404030301010803" pitchFamily="18" charset="0"/>
            <a:ea typeface="+mn-ea"/>
            <a:cs typeface="+mn-cs"/>
          </a:endParaRPr>
        </a:p>
      </dgm:t>
    </dgm:pt>
    <dgm:pt modelId="{E3CC9849-E7DC-414A-B26D-AAF07DBFA894}" type="parTrans" cxnId="{B4ED11F7-FB38-4911-9951-7D36D2227200}">
      <dgm:prSet/>
      <dgm:spPr/>
      <dgm:t>
        <a:bodyPr/>
        <a:lstStyle/>
        <a:p>
          <a:endParaRPr lang="en-US" sz="2800" b="1" i="0">
            <a:effectLst>
              <a:outerShdw blurRad="38100" dist="38100" dir="2700000" algn="tl">
                <a:srgbClr val="000000">
                  <a:alpha val="43137"/>
                </a:srgbClr>
              </a:outerShdw>
            </a:effectLst>
            <a:latin typeface="Garamond" panose="02020404030301010803" pitchFamily="18" charset="0"/>
          </a:endParaRPr>
        </a:p>
      </dgm:t>
    </dgm:pt>
    <dgm:pt modelId="{C40F79D3-7D1F-4EF8-A555-E6A126256ECE}" type="sibTrans" cxnId="{B4ED11F7-FB38-4911-9951-7D36D2227200}">
      <dgm:prSet/>
      <dgm:spPr/>
      <dgm:t>
        <a:bodyPr/>
        <a:lstStyle/>
        <a:p>
          <a:endParaRPr lang="en-US" sz="2800" b="1" i="0">
            <a:effectLst>
              <a:outerShdw blurRad="38100" dist="38100" dir="2700000" algn="tl">
                <a:srgbClr val="000000">
                  <a:alpha val="43137"/>
                </a:srgbClr>
              </a:outerShdw>
            </a:effectLst>
            <a:latin typeface="Garamond" panose="02020404030301010803" pitchFamily="18" charset="0"/>
          </a:endParaRPr>
        </a:p>
      </dgm:t>
    </dgm:pt>
    <dgm:pt modelId="{DFB9F548-2E3D-43EF-99A9-B34C8121ACCF}">
      <dgm:prSet phldrT="[Text]" custT="1"/>
      <dgm:spPr>
        <a:xfrm>
          <a:off x="5005268" y="1899"/>
          <a:ext cx="1800963" cy="1800963"/>
        </a:xfrm>
        <a:prstGeom prst="ellipse">
          <a:avLst/>
        </a:prstGeom>
        <a:solidFill>
          <a:srgbClr val="0099FF"/>
        </a:solidFill>
        <a:ln w="12700" cap="flat" cmpd="sng" algn="ctr">
          <a:solidFill>
            <a:sysClr val="window" lastClr="FFFFFF">
              <a:hueOff val="0"/>
              <a:satOff val="0"/>
              <a:lumOff val="0"/>
              <a:alphaOff val="0"/>
            </a:sysClr>
          </a:solidFill>
          <a:prstDash val="solid"/>
          <a:miter lim="800000"/>
        </a:ln>
        <a:effectLst/>
      </dgm:spPr>
      <dgm:t>
        <a:bodyPr/>
        <a:lstStyle/>
        <a:p>
          <a:r>
            <a:rPr lang="en-US" sz="2800" b="1" i="0" dirty="0" smtClean="0">
              <a:solidFill>
                <a:sysClr val="window" lastClr="FFFFFF"/>
              </a:solidFill>
              <a:effectLst>
                <a:outerShdw blurRad="38100" dist="38100" dir="2700000" algn="tl">
                  <a:srgbClr val="000000">
                    <a:alpha val="43137"/>
                  </a:srgbClr>
                </a:outerShdw>
              </a:effectLst>
              <a:latin typeface="Garamond" panose="02020404030301010803" pitchFamily="18" charset="0"/>
              <a:ea typeface="+mn-ea"/>
              <a:cs typeface="+mn-cs"/>
            </a:rPr>
            <a:t>FFY-2020</a:t>
          </a:r>
          <a:endParaRPr lang="en-US" sz="2800" b="1" i="0" dirty="0">
            <a:solidFill>
              <a:sysClr val="window" lastClr="FFFFFF"/>
            </a:solidFill>
            <a:effectLst>
              <a:outerShdw blurRad="38100" dist="38100" dir="2700000" algn="tl">
                <a:srgbClr val="000000">
                  <a:alpha val="43137"/>
                </a:srgbClr>
              </a:outerShdw>
            </a:effectLst>
            <a:latin typeface="Garamond" panose="02020404030301010803" pitchFamily="18" charset="0"/>
            <a:ea typeface="+mn-ea"/>
            <a:cs typeface="+mn-cs"/>
          </a:endParaRPr>
        </a:p>
      </dgm:t>
    </dgm:pt>
    <dgm:pt modelId="{B8817B5C-54FB-4B11-A34C-15BCA13127FB}" type="sibTrans" cxnId="{198CB659-5997-4981-8DE9-F60AF1C88826}">
      <dgm:prSet/>
      <dgm:spPr/>
      <dgm:t>
        <a:bodyPr/>
        <a:lstStyle/>
        <a:p>
          <a:endParaRPr lang="en-US" sz="2800" b="1" i="0">
            <a:effectLst>
              <a:outerShdw blurRad="38100" dist="38100" dir="2700000" algn="tl">
                <a:srgbClr val="000000">
                  <a:alpha val="43137"/>
                </a:srgbClr>
              </a:outerShdw>
            </a:effectLst>
            <a:latin typeface="Garamond" panose="02020404030301010803" pitchFamily="18" charset="0"/>
          </a:endParaRPr>
        </a:p>
      </dgm:t>
    </dgm:pt>
    <dgm:pt modelId="{1405B7FC-90C9-43AF-BEBD-CE9A49FDC2AB}" type="parTrans" cxnId="{198CB659-5997-4981-8DE9-F60AF1C88826}">
      <dgm:prSet/>
      <dgm:spPr>
        <a:xfrm rot="19036973">
          <a:off x="4427060" y="1810613"/>
          <a:ext cx="942052" cy="44340"/>
        </a:xfrm>
        <a:custGeom>
          <a:avLst/>
          <a:gdLst/>
          <a:ahLst/>
          <a:cxnLst/>
          <a:rect l="0" t="0" r="0" b="0"/>
          <a:pathLst>
            <a:path>
              <a:moveTo>
                <a:pt x="0" y="22170"/>
              </a:moveTo>
              <a:lnTo>
                <a:pt x="942052" y="22170"/>
              </a:lnTo>
            </a:path>
          </a:pathLst>
        </a:custGeom>
        <a:noFill/>
        <a:ln w="12700" cap="flat" cmpd="sng" algn="ctr">
          <a:solidFill>
            <a:srgbClr val="5B9BD5">
              <a:shade val="60000"/>
              <a:hueOff val="0"/>
              <a:satOff val="0"/>
              <a:lumOff val="0"/>
              <a:alphaOff val="0"/>
            </a:srgbClr>
          </a:solidFill>
          <a:prstDash val="solid"/>
          <a:miter lim="800000"/>
        </a:ln>
        <a:effectLst/>
      </dgm:spPr>
      <dgm:t>
        <a:bodyPr/>
        <a:lstStyle/>
        <a:p>
          <a:endParaRPr lang="en-US" sz="2800" b="1" i="0">
            <a:effectLst>
              <a:outerShdw blurRad="38100" dist="38100" dir="2700000" algn="tl">
                <a:srgbClr val="000000">
                  <a:alpha val="43137"/>
                </a:srgbClr>
              </a:outerShdw>
            </a:effectLst>
            <a:latin typeface="Garamond" panose="02020404030301010803" pitchFamily="18" charset="0"/>
          </a:endParaRPr>
        </a:p>
      </dgm:t>
    </dgm:pt>
    <dgm:pt modelId="{DDDF6565-06B1-4A6C-BC1A-8831C135A05E}">
      <dgm:prSet phldrT="[Text]" custT="1"/>
      <dgm:spPr>
        <a:xfrm>
          <a:off x="6986327" y="1899"/>
          <a:ext cx="2701444" cy="1800963"/>
        </a:xfrm>
        <a:prstGeom prst="rect">
          <a:avLst/>
        </a:prstGeom>
        <a:noFill/>
        <a:ln>
          <a:noFill/>
        </a:ln>
        <a:effectLst/>
      </dgm:spPr>
      <dgm:t>
        <a:bodyPr/>
        <a:lstStyle/>
        <a:p>
          <a:r>
            <a:rPr lang="en-US" sz="2800" b="1" i="0" dirty="0">
              <a:solidFill>
                <a:srgbClr val="FFCC66"/>
              </a:solidFill>
              <a:effectLst>
                <a:outerShdw blurRad="38100" dist="38100" dir="2700000" algn="tl">
                  <a:srgbClr val="000000">
                    <a:alpha val="43137"/>
                  </a:srgbClr>
                </a:outerShdw>
              </a:effectLst>
              <a:latin typeface="Garamond" panose="02020404030301010803" pitchFamily="18" charset="0"/>
              <a:ea typeface="+mn-ea"/>
              <a:cs typeface="+mn-cs"/>
            </a:rPr>
            <a:t>Home Health - </a:t>
          </a:r>
          <a:r>
            <a:rPr lang="en-US" sz="2800" b="1" i="0" dirty="0" smtClean="0">
              <a:solidFill>
                <a:srgbClr val="FFCC66"/>
              </a:solidFill>
              <a:effectLst>
                <a:outerShdw blurRad="38100" dist="38100" dir="2700000" algn="tl">
                  <a:srgbClr val="000000">
                    <a:alpha val="43137"/>
                  </a:srgbClr>
                </a:outerShdw>
              </a:effectLst>
              <a:latin typeface="Garamond" panose="02020404030301010803" pitchFamily="18" charset="0"/>
              <a:ea typeface="+mn-ea"/>
              <a:cs typeface="+mn-cs"/>
            </a:rPr>
            <a:t>0</a:t>
          </a:r>
          <a:endParaRPr lang="en-US" sz="2800" b="1" i="0" dirty="0">
            <a:solidFill>
              <a:srgbClr val="FFCC66"/>
            </a:solidFill>
            <a:effectLst>
              <a:outerShdw blurRad="38100" dist="38100" dir="2700000" algn="tl">
                <a:srgbClr val="000000">
                  <a:alpha val="43137"/>
                </a:srgbClr>
              </a:outerShdw>
            </a:effectLst>
            <a:latin typeface="Garamond" panose="02020404030301010803" pitchFamily="18" charset="0"/>
            <a:ea typeface="+mn-ea"/>
            <a:cs typeface="+mn-cs"/>
          </a:endParaRPr>
        </a:p>
      </dgm:t>
    </dgm:pt>
    <dgm:pt modelId="{3DA19A56-CEAD-4AE4-801D-C09D4A6F6F3D}" type="sibTrans" cxnId="{C177D699-A8BF-47A5-B7C1-D1440024D1CE}">
      <dgm:prSet/>
      <dgm:spPr/>
      <dgm:t>
        <a:bodyPr/>
        <a:lstStyle/>
        <a:p>
          <a:endParaRPr lang="en-US" sz="2800" b="1" i="0">
            <a:effectLst>
              <a:outerShdw blurRad="38100" dist="38100" dir="2700000" algn="tl">
                <a:srgbClr val="000000">
                  <a:alpha val="43137"/>
                </a:srgbClr>
              </a:outerShdw>
            </a:effectLst>
            <a:latin typeface="Garamond" panose="02020404030301010803" pitchFamily="18" charset="0"/>
          </a:endParaRPr>
        </a:p>
      </dgm:t>
    </dgm:pt>
    <dgm:pt modelId="{AFF0CD74-84FB-4CFB-8D09-FA7E55242DED}" type="parTrans" cxnId="{C177D699-A8BF-47A5-B7C1-D1440024D1CE}">
      <dgm:prSet/>
      <dgm:spPr/>
      <dgm:t>
        <a:bodyPr/>
        <a:lstStyle/>
        <a:p>
          <a:endParaRPr lang="en-US" sz="2800" b="1" i="0">
            <a:effectLst>
              <a:outerShdw blurRad="38100" dist="38100" dir="2700000" algn="tl">
                <a:srgbClr val="000000">
                  <a:alpha val="43137"/>
                </a:srgbClr>
              </a:outerShdw>
            </a:effectLst>
            <a:latin typeface="Garamond" panose="02020404030301010803" pitchFamily="18" charset="0"/>
          </a:endParaRPr>
        </a:p>
      </dgm:t>
    </dgm:pt>
    <dgm:pt modelId="{976A8385-6CB9-49D4-9397-B0CFEABF2E65}" type="pres">
      <dgm:prSet presAssocID="{31376348-4E7C-46D0-BFD3-11B1D7651441}" presName="composite" presStyleCnt="0">
        <dgm:presLayoutVars>
          <dgm:chMax val="5"/>
          <dgm:dir/>
          <dgm:animLvl val="ctr"/>
          <dgm:resizeHandles val="exact"/>
        </dgm:presLayoutVars>
      </dgm:prSet>
      <dgm:spPr/>
      <dgm:t>
        <a:bodyPr/>
        <a:lstStyle/>
        <a:p>
          <a:endParaRPr lang="en-US"/>
        </a:p>
      </dgm:t>
    </dgm:pt>
    <dgm:pt modelId="{EF820C79-BD7C-41A0-9C60-A10414838058}" type="pres">
      <dgm:prSet presAssocID="{31376348-4E7C-46D0-BFD3-11B1D7651441}" presName="cycle" presStyleCnt="0"/>
      <dgm:spPr/>
    </dgm:pt>
    <dgm:pt modelId="{83D08513-F839-498A-BCA9-2D93157CFC91}" type="pres">
      <dgm:prSet presAssocID="{31376348-4E7C-46D0-BFD3-11B1D7651441}" presName="centerShape" presStyleCnt="0"/>
      <dgm:spPr/>
    </dgm:pt>
    <dgm:pt modelId="{C8C01CBB-E1E1-4C52-8206-22FD006CBE69}" type="pres">
      <dgm:prSet presAssocID="{31376348-4E7C-46D0-BFD3-11B1D7651441}" presName="connSite" presStyleLbl="node1" presStyleIdx="0" presStyleCnt="4"/>
      <dgm:spPr/>
    </dgm:pt>
    <dgm:pt modelId="{73480D8A-8DBD-448C-AE46-4E3335ECA733}" type="pres">
      <dgm:prSet presAssocID="{31376348-4E7C-46D0-BFD3-11B1D7651441}" presName="visible" presStyleLbl="node1" presStyleIdx="0" presStyleCnt="4" custScaleX="119355" custScaleY="98347" custLinFactNeighborX="-13981" custLinFactNeighborY="-10525"/>
      <dgm:spPr>
        <a:xfrm>
          <a:off x="634547" y="1702675"/>
          <a:ext cx="3198300" cy="2349986"/>
        </a:xfrm>
        <a:prstGeom prst="ellipse">
          <a:avLst/>
        </a:prstGeom>
        <a:solidFill>
          <a:srgbClr val="FF0000"/>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072DD751-6026-4452-9BCA-02FD41EA9DCA}" type="pres">
      <dgm:prSet presAssocID="{1405B7FC-90C9-43AF-BEBD-CE9A49FDC2AB}" presName="Name25" presStyleLbl="parChTrans1D1" presStyleIdx="0" presStyleCnt="3"/>
      <dgm:spPr/>
      <dgm:t>
        <a:bodyPr/>
        <a:lstStyle/>
        <a:p>
          <a:endParaRPr lang="en-US"/>
        </a:p>
      </dgm:t>
    </dgm:pt>
    <dgm:pt modelId="{23D7DF12-E7BB-448B-8286-577506640A09}" type="pres">
      <dgm:prSet presAssocID="{DFB9F548-2E3D-43EF-99A9-B34C8121ACCF}" presName="node" presStyleCnt="0"/>
      <dgm:spPr/>
    </dgm:pt>
    <dgm:pt modelId="{86829B47-63F7-4BD6-B184-4E4A22600642}" type="pres">
      <dgm:prSet presAssocID="{DFB9F548-2E3D-43EF-99A9-B34C8121ACCF}" presName="parentNode" presStyleLbl="node1" presStyleIdx="1" presStyleCnt="4" custScaleX="107388" custScaleY="84372" custLinFactNeighborX="-1082" custLinFactNeighborY="869">
        <dgm:presLayoutVars>
          <dgm:chMax val="1"/>
          <dgm:bulletEnabled val="1"/>
        </dgm:presLayoutVars>
      </dgm:prSet>
      <dgm:spPr/>
      <dgm:t>
        <a:bodyPr/>
        <a:lstStyle/>
        <a:p>
          <a:endParaRPr lang="en-US"/>
        </a:p>
      </dgm:t>
    </dgm:pt>
    <dgm:pt modelId="{2C4EA3FE-CE9A-4F6A-9776-F98CAFD21A3B}" type="pres">
      <dgm:prSet presAssocID="{DFB9F548-2E3D-43EF-99A9-B34C8121ACCF}" presName="childNode" presStyleLbl="revTx" presStyleIdx="0" presStyleCnt="3">
        <dgm:presLayoutVars>
          <dgm:bulletEnabled val="1"/>
        </dgm:presLayoutVars>
      </dgm:prSet>
      <dgm:spPr/>
      <dgm:t>
        <a:bodyPr/>
        <a:lstStyle/>
        <a:p>
          <a:endParaRPr lang="en-US"/>
        </a:p>
      </dgm:t>
    </dgm:pt>
    <dgm:pt modelId="{A8F0A982-6C25-464C-BC98-5184CE54343F}" type="pres">
      <dgm:prSet presAssocID="{BDB57A5F-4A64-4763-B6FF-A649CEDCC0B9}" presName="Name25" presStyleLbl="parChTrans1D1" presStyleIdx="1" presStyleCnt="3"/>
      <dgm:spPr/>
      <dgm:t>
        <a:bodyPr/>
        <a:lstStyle/>
        <a:p>
          <a:endParaRPr lang="en-US"/>
        </a:p>
      </dgm:t>
    </dgm:pt>
    <dgm:pt modelId="{169DA001-76DA-491D-AEF3-72AADF742ACC}" type="pres">
      <dgm:prSet presAssocID="{521DC070-2362-4289-AE67-49DD55328C2F}" presName="node" presStyleCnt="0"/>
      <dgm:spPr/>
    </dgm:pt>
    <dgm:pt modelId="{12407754-4177-4FC6-B2F2-367F3D5658F5}" type="pres">
      <dgm:prSet presAssocID="{521DC070-2362-4289-AE67-49DD55328C2F}" presName="parentNode" presStyleLbl="node1" presStyleIdx="2" presStyleCnt="4" custScaleX="109845" custScaleY="84208">
        <dgm:presLayoutVars>
          <dgm:chMax val="1"/>
          <dgm:bulletEnabled val="1"/>
        </dgm:presLayoutVars>
      </dgm:prSet>
      <dgm:spPr/>
      <dgm:t>
        <a:bodyPr/>
        <a:lstStyle/>
        <a:p>
          <a:endParaRPr lang="en-US"/>
        </a:p>
      </dgm:t>
    </dgm:pt>
    <dgm:pt modelId="{35CC9715-5489-462D-978B-5F825EE7AAC0}" type="pres">
      <dgm:prSet presAssocID="{521DC070-2362-4289-AE67-49DD55328C2F}" presName="childNode" presStyleLbl="revTx" presStyleIdx="1" presStyleCnt="3">
        <dgm:presLayoutVars>
          <dgm:bulletEnabled val="1"/>
        </dgm:presLayoutVars>
      </dgm:prSet>
      <dgm:spPr/>
      <dgm:t>
        <a:bodyPr/>
        <a:lstStyle/>
        <a:p>
          <a:endParaRPr lang="en-US"/>
        </a:p>
      </dgm:t>
    </dgm:pt>
    <dgm:pt modelId="{0ED16C25-CD90-4700-B0F1-E250618C4D50}" type="pres">
      <dgm:prSet presAssocID="{6FEC3FCD-7C9A-4763-9632-33FBC8A7662B}" presName="Name25" presStyleLbl="parChTrans1D1" presStyleIdx="2" presStyleCnt="3"/>
      <dgm:spPr/>
      <dgm:t>
        <a:bodyPr/>
        <a:lstStyle/>
        <a:p>
          <a:endParaRPr lang="en-US"/>
        </a:p>
      </dgm:t>
    </dgm:pt>
    <dgm:pt modelId="{EAD97FC1-3E0D-4030-8C96-ED0E8D1A3462}" type="pres">
      <dgm:prSet presAssocID="{9FC029C8-7271-47C1-B1F6-639ED12CB462}" presName="node" presStyleCnt="0"/>
      <dgm:spPr/>
    </dgm:pt>
    <dgm:pt modelId="{0E4ED5C4-F842-46A7-96CE-0AF42CFE6914}" type="pres">
      <dgm:prSet presAssocID="{9FC029C8-7271-47C1-B1F6-639ED12CB462}" presName="parentNode" presStyleLbl="node1" presStyleIdx="3" presStyleCnt="4" custScaleX="105683" custScaleY="77328" custLinFactNeighborX="11866" custLinFactNeighborY="-2273">
        <dgm:presLayoutVars>
          <dgm:chMax val="1"/>
          <dgm:bulletEnabled val="1"/>
        </dgm:presLayoutVars>
      </dgm:prSet>
      <dgm:spPr/>
      <dgm:t>
        <a:bodyPr/>
        <a:lstStyle/>
        <a:p>
          <a:endParaRPr lang="en-US"/>
        </a:p>
      </dgm:t>
    </dgm:pt>
    <dgm:pt modelId="{AD029EFA-5EB3-4791-93D2-D59151CCF75E}" type="pres">
      <dgm:prSet presAssocID="{9FC029C8-7271-47C1-B1F6-639ED12CB462}" presName="childNode" presStyleLbl="revTx" presStyleIdx="2" presStyleCnt="3">
        <dgm:presLayoutVars>
          <dgm:bulletEnabled val="1"/>
        </dgm:presLayoutVars>
      </dgm:prSet>
      <dgm:spPr/>
      <dgm:t>
        <a:bodyPr/>
        <a:lstStyle/>
        <a:p>
          <a:endParaRPr lang="en-US"/>
        </a:p>
      </dgm:t>
    </dgm:pt>
  </dgm:ptLst>
  <dgm:cxnLst>
    <dgm:cxn modelId="{8FC2668E-ACB2-47F2-AABE-41C624FD12FF}" srcId="{521DC070-2362-4289-AE67-49DD55328C2F}" destId="{3AFA5A8E-EE47-493B-9C5F-8748448D7371}" srcOrd="0" destOrd="0" parTransId="{46A1ECEB-5D6D-4C7F-95CA-FB317FEF3C1E}" sibTransId="{C8D33A87-5073-4E8C-B7EE-1F5C46F333ED}"/>
    <dgm:cxn modelId="{A84F97D4-83DF-440C-B9F8-640E82C68108}" type="presOf" srcId="{521DC070-2362-4289-AE67-49DD55328C2F}" destId="{12407754-4177-4FC6-B2F2-367F3D5658F5}" srcOrd="0" destOrd="0" presId="urn:microsoft.com/office/officeart/2005/8/layout/radial2"/>
    <dgm:cxn modelId="{8CD2F72C-5652-4E3F-A015-A662922E73A1}" type="presOf" srcId="{39D23CCB-1A05-4C1D-BEEF-48D5D18F2A53}" destId="{AD029EFA-5EB3-4791-93D2-D59151CCF75E}" srcOrd="0" destOrd="1" presId="urn:microsoft.com/office/officeart/2005/8/layout/radial2"/>
    <dgm:cxn modelId="{48EB19CB-6B3E-4E06-B7A1-1BC2428BC17F}" type="presOf" srcId="{DDDF6565-06B1-4A6C-BC1A-8831C135A05E}" destId="{2C4EA3FE-CE9A-4F6A-9776-F98CAFD21A3B}" srcOrd="0" destOrd="0" presId="urn:microsoft.com/office/officeart/2005/8/layout/radial2"/>
    <dgm:cxn modelId="{249D04E8-EAC6-413E-AE6C-79D3A042DEE5}" srcId="{DFB9F548-2E3D-43EF-99A9-B34C8121ACCF}" destId="{194685D5-A2F6-4BFA-9587-B2E5B24A67DD}" srcOrd="1" destOrd="0" parTransId="{74BACAC8-30C3-41C8-91C8-AFEDB98DFC48}" sibTransId="{158C5EA2-80D7-4015-8DD5-1F706644DF56}"/>
    <dgm:cxn modelId="{2B091C9B-B2BC-4EA9-A0A8-35111AACBAAA}" type="presOf" srcId="{9FC029C8-7271-47C1-B1F6-639ED12CB462}" destId="{0E4ED5C4-F842-46A7-96CE-0AF42CFE6914}" srcOrd="0" destOrd="0" presId="urn:microsoft.com/office/officeart/2005/8/layout/radial2"/>
    <dgm:cxn modelId="{6441B302-D572-4EB8-A387-1EFE9939A729}" type="presOf" srcId="{31376348-4E7C-46D0-BFD3-11B1D7651441}" destId="{976A8385-6CB9-49D4-9397-B0CFEABF2E65}" srcOrd="0" destOrd="0" presId="urn:microsoft.com/office/officeart/2005/8/layout/radial2"/>
    <dgm:cxn modelId="{03174274-1838-4AD2-97D9-C48C3C96E82F}" srcId="{521DC070-2362-4289-AE67-49DD55328C2F}" destId="{89813AA4-4574-4FBF-82AC-ADA31559F7B7}" srcOrd="1" destOrd="0" parTransId="{54427255-EAAC-4A7F-8463-9B3107725F7D}" sibTransId="{00A1636E-096D-4647-A10B-886092BEF9C3}"/>
    <dgm:cxn modelId="{E2D1DA84-DABC-4D30-A490-17529B0FB65F}" srcId="{31376348-4E7C-46D0-BFD3-11B1D7651441}" destId="{521DC070-2362-4289-AE67-49DD55328C2F}" srcOrd="1" destOrd="0" parTransId="{BDB57A5F-4A64-4763-B6FF-A649CEDCC0B9}" sibTransId="{BDA35757-98AA-44F4-B526-955505CEB9D5}"/>
    <dgm:cxn modelId="{4CDC15B1-0C80-4303-8953-0C8759C73E15}" type="presOf" srcId="{DFB9F548-2E3D-43EF-99A9-B34C8121ACCF}" destId="{86829B47-63F7-4BD6-B184-4E4A22600642}" srcOrd="0" destOrd="0" presId="urn:microsoft.com/office/officeart/2005/8/layout/radial2"/>
    <dgm:cxn modelId="{B4ED11F7-FB38-4911-9951-7D36D2227200}" srcId="{9FC029C8-7271-47C1-B1F6-639ED12CB462}" destId="{39D23CCB-1A05-4C1D-BEEF-48D5D18F2A53}" srcOrd="1" destOrd="0" parTransId="{E3CC9849-E7DC-414A-B26D-AAF07DBFA894}" sibTransId="{C40F79D3-7D1F-4EF8-A555-E6A126256ECE}"/>
    <dgm:cxn modelId="{043224B9-3B36-4D31-BE09-982231222598}" srcId="{31376348-4E7C-46D0-BFD3-11B1D7651441}" destId="{9FC029C8-7271-47C1-B1F6-639ED12CB462}" srcOrd="2" destOrd="0" parTransId="{6FEC3FCD-7C9A-4763-9632-33FBC8A7662B}" sibTransId="{283838A8-900F-43B5-85A1-B720031A1D19}"/>
    <dgm:cxn modelId="{7011C9B2-A3A0-4231-94F0-8FB4AD12F546}" type="presOf" srcId="{194685D5-A2F6-4BFA-9587-B2E5B24A67DD}" destId="{2C4EA3FE-CE9A-4F6A-9776-F98CAFD21A3B}" srcOrd="0" destOrd="1" presId="urn:microsoft.com/office/officeart/2005/8/layout/radial2"/>
    <dgm:cxn modelId="{CA58C025-0AB1-4F25-A023-2F9F5DAE7296}" type="presOf" srcId="{3AFA5A8E-EE47-493B-9C5F-8748448D7371}" destId="{35CC9715-5489-462D-978B-5F825EE7AAC0}" srcOrd="0" destOrd="0" presId="urn:microsoft.com/office/officeart/2005/8/layout/radial2"/>
    <dgm:cxn modelId="{2D44658F-5970-4062-85B1-9724B2573147}" type="presOf" srcId="{BD1DE374-EE8A-4CD9-BDAA-AD50ACF66A13}" destId="{AD029EFA-5EB3-4791-93D2-D59151CCF75E}" srcOrd="0" destOrd="0" presId="urn:microsoft.com/office/officeart/2005/8/layout/radial2"/>
    <dgm:cxn modelId="{29F115FE-DB4E-472D-876B-52F7AF24351A}" type="presOf" srcId="{89813AA4-4574-4FBF-82AC-ADA31559F7B7}" destId="{35CC9715-5489-462D-978B-5F825EE7AAC0}" srcOrd="0" destOrd="1" presId="urn:microsoft.com/office/officeart/2005/8/layout/radial2"/>
    <dgm:cxn modelId="{C177D699-A8BF-47A5-B7C1-D1440024D1CE}" srcId="{DFB9F548-2E3D-43EF-99A9-B34C8121ACCF}" destId="{DDDF6565-06B1-4A6C-BC1A-8831C135A05E}" srcOrd="0" destOrd="0" parTransId="{AFF0CD74-84FB-4CFB-8D09-FA7E55242DED}" sibTransId="{3DA19A56-CEAD-4AE4-801D-C09D4A6F6F3D}"/>
    <dgm:cxn modelId="{53534676-2F65-4FA0-9C24-4A1D13500210}" type="presOf" srcId="{6FEC3FCD-7C9A-4763-9632-33FBC8A7662B}" destId="{0ED16C25-CD90-4700-B0F1-E250618C4D50}" srcOrd="0" destOrd="0" presId="urn:microsoft.com/office/officeart/2005/8/layout/radial2"/>
    <dgm:cxn modelId="{83CC75F3-2094-4DBF-956B-A47EFD670891}" srcId="{9FC029C8-7271-47C1-B1F6-639ED12CB462}" destId="{BD1DE374-EE8A-4CD9-BDAA-AD50ACF66A13}" srcOrd="0" destOrd="0" parTransId="{B3E5024A-4861-4C78-9920-449764B778FC}" sibTransId="{FEC81C3A-98E8-4EA7-905A-3625EB9A4F14}"/>
    <dgm:cxn modelId="{170B33EA-2805-4002-B1AB-181540E2B861}" type="presOf" srcId="{1405B7FC-90C9-43AF-BEBD-CE9A49FDC2AB}" destId="{072DD751-6026-4452-9BCA-02FD41EA9DCA}" srcOrd="0" destOrd="0" presId="urn:microsoft.com/office/officeart/2005/8/layout/radial2"/>
    <dgm:cxn modelId="{9A43C8EF-2F56-4EEE-940B-93AB398B5B6E}" type="presOf" srcId="{BDB57A5F-4A64-4763-B6FF-A649CEDCC0B9}" destId="{A8F0A982-6C25-464C-BC98-5184CE54343F}" srcOrd="0" destOrd="0" presId="urn:microsoft.com/office/officeart/2005/8/layout/radial2"/>
    <dgm:cxn modelId="{198CB659-5997-4981-8DE9-F60AF1C88826}" srcId="{31376348-4E7C-46D0-BFD3-11B1D7651441}" destId="{DFB9F548-2E3D-43EF-99A9-B34C8121ACCF}" srcOrd="0" destOrd="0" parTransId="{1405B7FC-90C9-43AF-BEBD-CE9A49FDC2AB}" sibTransId="{B8817B5C-54FB-4B11-A34C-15BCA13127FB}"/>
    <dgm:cxn modelId="{2ABF9400-B5FB-4029-9675-A15498958258}" type="presParOf" srcId="{976A8385-6CB9-49D4-9397-B0CFEABF2E65}" destId="{EF820C79-BD7C-41A0-9C60-A10414838058}" srcOrd="0" destOrd="0" presId="urn:microsoft.com/office/officeart/2005/8/layout/radial2"/>
    <dgm:cxn modelId="{7450E32C-E106-4D5A-8C08-0A82783D4BFE}" type="presParOf" srcId="{EF820C79-BD7C-41A0-9C60-A10414838058}" destId="{83D08513-F839-498A-BCA9-2D93157CFC91}" srcOrd="0" destOrd="0" presId="urn:microsoft.com/office/officeart/2005/8/layout/radial2"/>
    <dgm:cxn modelId="{EEB82A32-D60C-4019-A77A-F54DC662E779}" type="presParOf" srcId="{83D08513-F839-498A-BCA9-2D93157CFC91}" destId="{C8C01CBB-E1E1-4C52-8206-22FD006CBE69}" srcOrd="0" destOrd="0" presId="urn:microsoft.com/office/officeart/2005/8/layout/radial2"/>
    <dgm:cxn modelId="{06B4D8C3-8C0F-4387-893F-DD88012EA89E}" type="presParOf" srcId="{83D08513-F839-498A-BCA9-2D93157CFC91}" destId="{73480D8A-8DBD-448C-AE46-4E3335ECA733}" srcOrd="1" destOrd="0" presId="urn:microsoft.com/office/officeart/2005/8/layout/radial2"/>
    <dgm:cxn modelId="{BD73B4F5-7AEE-43F8-BB54-FF1B758619B8}" type="presParOf" srcId="{EF820C79-BD7C-41A0-9C60-A10414838058}" destId="{072DD751-6026-4452-9BCA-02FD41EA9DCA}" srcOrd="1" destOrd="0" presId="urn:microsoft.com/office/officeart/2005/8/layout/radial2"/>
    <dgm:cxn modelId="{17BEB7B6-B30B-4F12-A555-D88C2517282E}" type="presParOf" srcId="{EF820C79-BD7C-41A0-9C60-A10414838058}" destId="{23D7DF12-E7BB-448B-8286-577506640A09}" srcOrd="2" destOrd="0" presId="urn:microsoft.com/office/officeart/2005/8/layout/radial2"/>
    <dgm:cxn modelId="{ABD97C24-D9DA-48A0-A8D6-0B00738D3797}" type="presParOf" srcId="{23D7DF12-E7BB-448B-8286-577506640A09}" destId="{86829B47-63F7-4BD6-B184-4E4A22600642}" srcOrd="0" destOrd="0" presId="urn:microsoft.com/office/officeart/2005/8/layout/radial2"/>
    <dgm:cxn modelId="{96871A47-7774-48D7-9551-89F5DD6BCECE}" type="presParOf" srcId="{23D7DF12-E7BB-448B-8286-577506640A09}" destId="{2C4EA3FE-CE9A-4F6A-9776-F98CAFD21A3B}" srcOrd="1" destOrd="0" presId="urn:microsoft.com/office/officeart/2005/8/layout/radial2"/>
    <dgm:cxn modelId="{3EEACB0C-2AAD-4551-819C-02CC445859C8}" type="presParOf" srcId="{EF820C79-BD7C-41A0-9C60-A10414838058}" destId="{A8F0A982-6C25-464C-BC98-5184CE54343F}" srcOrd="3" destOrd="0" presId="urn:microsoft.com/office/officeart/2005/8/layout/radial2"/>
    <dgm:cxn modelId="{07ADFE4E-9517-4E3E-A843-9F26C31AE97B}" type="presParOf" srcId="{EF820C79-BD7C-41A0-9C60-A10414838058}" destId="{169DA001-76DA-491D-AEF3-72AADF742ACC}" srcOrd="4" destOrd="0" presId="urn:microsoft.com/office/officeart/2005/8/layout/radial2"/>
    <dgm:cxn modelId="{CFAE09A0-3832-4BA4-95F4-9F66B001D854}" type="presParOf" srcId="{169DA001-76DA-491D-AEF3-72AADF742ACC}" destId="{12407754-4177-4FC6-B2F2-367F3D5658F5}" srcOrd="0" destOrd="0" presId="urn:microsoft.com/office/officeart/2005/8/layout/radial2"/>
    <dgm:cxn modelId="{D1160C74-61BF-4C72-8412-8D32A55019C4}" type="presParOf" srcId="{169DA001-76DA-491D-AEF3-72AADF742ACC}" destId="{35CC9715-5489-462D-978B-5F825EE7AAC0}" srcOrd="1" destOrd="0" presId="urn:microsoft.com/office/officeart/2005/8/layout/radial2"/>
    <dgm:cxn modelId="{F4479604-9821-4CA2-8BFA-9A5D2B95B818}" type="presParOf" srcId="{EF820C79-BD7C-41A0-9C60-A10414838058}" destId="{0ED16C25-CD90-4700-B0F1-E250618C4D50}" srcOrd="5" destOrd="0" presId="urn:microsoft.com/office/officeart/2005/8/layout/radial2"/>
    <dgm:cxn modelId="{8C624CD6-117F-4922-B3F0-DEE7CE65643C}" type="presParOf" srcId="{EF820C79-BD7C-41A0-9C60-A10414838058}" destId="{EAD97FC1-3E0D-4030-8C96-ED0E8D1A3462}" srcOrd="6" destOrd="0" presId="urn:microsoft.com/office/officeart/2005/8/layout/radial2"/>
    <dgm:cxn modelId="{2C8D8A8D-2F57-4762-958C-0D53D452F9DC}" type="presParOf" srcId="{EAD97FC1-3E0D-4030-8C96-ED0E8D1A3462}" destId="{0E4ED5C4-F842-46A7-96CE-0AF42CFE6914}" srcOrd="0" destOrd="0" presId="urn:microsoft.com/office/officeart/2005/8/layout/radial2"/>
    <dgm:cxn modelId="{4AA1167E-49D0-4E1F-8E5B-9ACA208FB7C3}" type="presParOf" srcId="{EAD97FC1-3E0D-4030-8C96-ED0E8D1A3462}" destId="{AD029EFA-5EB3-4791-93D2-D59151CCF75E}"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31334E-0B65-4104-AF93-1334B3E5B293}" type="doc">
      <dgm:prSet loTypeId="urn:microsoft.com/office/officeart/2005/8/layout/process1" loCatId="process" qsTypeId="urn:microsoft.com/office/officeart/2005/8/quickstyle/simple1" qsCatId="simple" csTypeId="urn:microsoft.com/office/officeart/2005/8/colors/accent1_2" csCatId="accent1" phldr="1"/>
      <dgm:spPr/>
    </dgm:pt>
    <dgm:pt modelId="{418DC24E-4404-49C2-A87C-06548E5F0E20}">
      <dgm:prSet phldrT="[Text]"/>
      <dgm:spPr>
        <a:solidFill>
          <a:srgbClr val="99CC00"/>
        </a:solidFill>
      </dgm:spPr>
      <dgm:t>
        <a:bodyPr/>
        <a:lstStyle/>
        <a:p>
          <a:r>
            <a:rPr lang="en-US" b="1" dirty="0" smtClean="0">
              <a:latin typeface="Garamond" panose="02020404030301010803" pitchFamily="18" charset="0"/>
            </a:rPr>
            <a:t>29% Cancer Diagnosis</a:t>
          </a:r>
          <a:endParaRPr lang="en-US" b="1" dirty="0">
            <a:latin typeface="Garamond" panose="02020404030301010803" pitchFamily="18" charset="0"/>
          </a:endParaRPr>
        </a:p>
      </dgm:t>
    </dgm:pt>
    <dgm:pt modelId="{C26DA743-9FC1-446B-8749-3590727445D3}" type="parTrans" cxnId="{C275A5AE-8E51-4023-BAF4-4D737926731C}">
      <dgm:prSet/>
      <dgm:spPr/>
      <dgm:t>
        <a:bodyPr/>
        <a:lstStyle/>
        <a:p>
          <a:endParaRPr lang="en-US" b="1">
            <a:latin typeface="Palatino Linotype" panose="02040502050505030304" pitchFamily="18" charset="0"/>
          </a:endParaRPr>
        </a:p>
      </dgm:t>
    </dgm:pt>
    <dgm:pt modelId="{1435165F-B012-401C-93B0-136B2B432DD5}" type="sibTrans" cxnId="{C275A5AE-8E51-4023-BAF4-4D737926731C}">
      <dgm:prSet/>
      <dgm:spPr/>
      <dgm:t>
        <a:bodyPr/>
        <a:lstStyle/>
        <a:p>
          <a:endParaRPr lang="en-US" b="1" dirty="0">
            <a:latin typeface="Palatino Linotype" panose="02040502050505030304" pitchFamily="18" charset="0"/>
          </a:endParaRPr>
        </a:p>
      </dgm:t>
    </dgm:pt>
    <dgm:pt modelId="{62492B00-2D25-4673-8B8C-272B27803E32}">
      <dgm:prSet phldrT="[Text]"/>
      <dgm:spPr>
        <a:solidFill>
          <a:srgbClr val="FF3B3B"/>
        </a:solidFill>
      </dgm:spPr>
      <dgm:t>
        <a:bodyPr/>
        <a:lstStyle/>
        <a:p>
          <a:r>
            <a:rPr lang="en-US" b="1" dirty="0" smtClean="0">
              <a:latin typeface="Garamond" panose="02020404030301010803" pitchFamily="18" charset="0"/>
            </a:rPr>
            <a:t>19% Heart Diagnosis</a:t>
          </a:r>
          <a:endParaRPr lang="en-US" b="1" dirty="0">
            <a:latin typeface="Garamond" panose="02020404030301010803" pitchFamily="18" charset="0"/>
          </a:endParaRPr>
        </a:p>
      </dgm:t>
    </dgm:pt>
    <dgm:pt modelId="{4E997A9F-4A82-4AB5-8B13-37B511E67BEF}" type="parTrans" cxnId="{66B641FA-E642-4B98-8E98-BF103FE94B47}">
      <dgm:prSet/>
      <dgm:spPr/>
      <dgm:t>
        <a:bodyPr/>
        <a:lstStyle/>
        <a:p>
          <a:endParaRPr lang="en-US" b="1">
            <a:latin typeface="Palatino Linotype" panose="02040502050505030304" pitchFamily="18" charset="0"/>
          </a:endParaRPr>
        </a:p>
      </dgm:t>
    </dgm:pt>
    <dgm:pt modelId="{2EAD7DB8-0CE7-4A0A-AF34-256CE991DB6B}" type="sibTrans" cxnId="{66B641FA-E642-4B98-8E98-BF103FE94B47}">
      <dgm:prSet/>
      <dgm:spPr/>
      <dgm:t>
        <a:bodyPr/>
        <a:lstStyle/>
        <a:p>
          <a:endParaRPr lang="en-US" b="1" dirty="0">
            <a:latin typeface="Palatino Linotype" panose="02040502050505030304" pitchFamily="18" charset="0"/>
          </a:endParaRPr>
        </a:p>
      </dgm:t>
    </dgm:pt>
    <dgm:pt modelId="{A041D914-2BFC-4C84-893B-87D77DFC56E0}">
      <dgm:prSet phldrT="[Text]"/>
      <dgm:spPr>
        <a:solidFill>
          <a:srgbClr val="0B8EE7"/>
        </a:solidFill>
      </dgm:spPr>
      <dgm:t>
        <a:bodyPr/>
        <a:lstStyle/>
        <a:p>
          <a:r>
            <a:rPr lang="en-US" b="1" dirty="0" smtClean="0">
              <a:latin typeface="Garamond" panose="02020404030301010803" pitchFamily="18" charset="0"/>
            </a:rPr>
            <a:t>13% Other Diagnosis</a:t>
          </a:r>
          <a:endParaRPr lang="en-US" b="1" dirty="0">
            <a:latin typeface="Garamond" panose="02020404030301010803" pitchFamily="18" charset="0"/>
          </a:endParaRPr>
        </a:p>
      </dgm:t>
    </dgm:pt>
    <dgm:pt modelId="{6188E6AE-083E-4EAD-AAD2-B317DE4E3830}" type="parTrans" cxnId="{43BF6507-2E12-48E1-9263-BE0F7672187E}">
      <dgm:prSet/>
      <dgm:spPr/>
      <dgm:t>
        <a:bodyPr/>
        <a:lstStyle/>
        <a:p>
          <a:endParaRPr lang="en-US" b="1">
            <a:latin typeface="Palatino Linotype" panose="02040502050505030304" pitchFamily="18" charset="0"/>
          </a:endParaRPr>
        </a:p>
      </dgm:t>
    </dgm:pt>
    <dgm:pt modelId="{A2D27E0C-5E9E-47BD-8E5A-3CF40A5B4BCF}" type="sibTrans" cxnId="{43BF6507-2E12-48E1-9263-BE0F7672187E}">
      <dgm:prSet/>
      <dgm:spPr/>
      <dgm:t>
        <a:bodyPr/>
        <a:lstStyle/>
        <a:p>
          <a:endParaRPr lang="en-US" b="1">
            <a:latin typeface="Palatino Linotype" panose="02040502050505030304" pitchFamily="18" charset="0"/>
          </a:endParaRPr>
        </a:p>
      </dgm:t>
    </dgm:pt>
    <dgm:pt modelId="{DFF8E52E-E7C4-4A9C-91A9-4B8C494997C1}" type="pres">
      <dgm:prSet presAssocID="{7C31334E-0B65-4104-AF93-1334B3E5B293}" presName="Name0" presStyleCnt="0">
        <dgm:presLayoutVars>
          <dgm:dir/>
          <dgm:resizeHandles val="exact"/>
        </dgm:presLayoutVars>
      </dgm:prSet>
      <dgm:spPr/>
    </dgm:pt>
    <dgm:pt modelId="{7E0721D2-C922-4078-9E6C-486C2F517BEA}" type="pres">
      <dgm:prSet presAssocID="{418DC24E-4404-49C2-A87C-06548E5F0E20}" presName="node" presStyleLbl="node1" presStyleIdx="0" presStyleCnt="3">
        <dgm:presLayoutVars>
          <dgm:bulletEnabled val="1"/>
        </dgm:presLayoutVars>
      </dgm:prSet>
      <dgm:spPr/>
      <dgm:t>
        <a:bodyPr/>
        <a:lstStyle/>
        <a:p>
          <a:endParaRPr lang="en-US"/>
        </a:p>
      </dgm:t>
    </dgm:pt>
    <dgm:pt modelId="{1FA03F05-DB54-4785-B8EA-79BBC8DC4043}" type="pres">
      <dgm:prSet presAssocID="{1435165F-B012-401C-93B0-136B2B432DD5}" presName="sibTrans" presStyleLbl="sibTrans2D1" presStyleIdx="0" presStyleCnt="2"/>
      <dgm:spPr/>
      <dgm:t>
        <a:bodyPr/>
        <a:lstStyle/>
        <a:p>
          <a:endParaRPr lang="en-US"/>
        </a:p>
      </dgm:t>
    </dgm:pt>
    <dgm:pt modelId="{03EFFA83-85CD-4BEF-A3F8-F0289AC37768}" type="pres">
      <dgm:prSet presAssocID="{1435165F-B012-401C-93B0-136B2B432DD5}" presName="connectorText" presStyleLbl="sibTrans2D1" presStyleIdx="0" presStyleCnt="2"/>
      <dgm:spPr/>
      <dgm:t>
        <a:bodyPr/>
        <a:lstStyle/>
        <a:p>
          <a:endParaRPr lang="en-US"/>
        </a:p>
      </dgm:t>
    </dgm:pt>
    <dgm:pt modelId="{8C822144-DB33-44AA-B239-4EDB0299BC0C}" type="pres">
      <dgm:prSet presAssocID="{62492B00-2D25-4673-8B8C-272B27803E32}" presName="node" presStyleLbl="node1" presStyleIdx="1" presStyleCnt="3">
        <dgm:presLayoutVars>
          <dgm:bulletEnabled val="1"/>
        </dgm:presLayoutVars>
      </dgm:prSet>
      <dgm:spPr/>
      <dgm:t>
        <a:bodyPr/>
        <a:lstStyle/>
        <a:p>
          <a:endParaRPr lang="en-US"/>
        </a:p>
      </dgm:t>
    </dgm:pt>
    <dgm:pt modelId="{9F3A0FB5-6024-4AD6-8FF4-02FEE46B5D1C}" type="pres">
      <dgm:prSet presAssocID="{2EAD7DB8-0CE7-4A0A-AF34-256CE991DB6B}" presName="sibTrans" presStyleLbl="sibTrans2D1" presStyleIdx="1" presStyleCnt="2"/>
      <dgm:spPr/>
      <dgm:t>
        <a:bodyPr/>
        <a:lstStyle/>
        <a:p>
          <a:endParaRPr lang="en-US"/>
        </a:p>
      </dgm:t>
    </dgm:pt>
    <dgm:pt modelId="{0C48DF5B-0FA2-47B1-B669-FD9E434C77A3}" type="pres">
      <dgm:prSet presAssocID="{2EAD7DB8-0CE7-4A0A-AF34-256CE991DB6B}" presName="connectorText" presStyleLbl="sibTrans2D1" presStyleIdx="1" presStyleCnt="2"/>
      <dgm:spPr/>
      <dgm:t>
        <a:bodyPr/>
        <a:lstStyle/>
        <a:p>
          <a:endParaRPr lang="en-US"/>
        </a:p>
      </dgm:t>
    </dgm:pt>
    <dgm:pt modelId="{8DF49123-EB0B-49E7-8934-D59EF2ADE06F}" type="pres">
      <dgm:prSet presAssocID="{A041D914-2BFC-4C84-893B-87D77DFC56E0}" presName="node" presStyleLbl="node1" presStyleIdx="2" presStyleCnt="3">
        <dgm:presLayoutVars>
          <dgm:bulletEnabled val="1"/>
        </dgm:presLayoutVars>
      </dgm:prSet>
      <dgm:spPr/>
      <dgm:t>
        <a:bodyPr/>
        <a:lstStyle/>
        <a:p>
          <a:endParaRPr lang="en-US"/>
        </a:p>
      </dgm:t>
    </dgm:pt>
  </dgm:ptLst>
  <dgm:cxnLst>
    <dgm:cxn modelId="{9E0E2A07-038E-4F56-A6BB-ECC72FC85B72}" type="presOf" srcId="{7C31334E-0B65-4104-AF93-1334B3E5B293}" destId="{DFF8E52E-E7C4-4A9C-91A9-4B8C494997C1}" srcOrd="0" destOrd="0" presId="urn:microsoft.com/office/officeart/2005/8/layout/process1"/>
    <dgm:cxn modelId="{4D562E71-C2B3-4CC0-B148-DF86421A75E5}" type="presOf" srcId="{2EAD7DB8-0CE7-4A0A-AF34-256CE991DB6B}" destId="{0C48DF5B-0FA2-47B1-B669-FD9E434C77A3}" srcOrd="1" destOrd="0" presId="urn:microsoft.com/office/officeart/2005/8/layout/process1"/>
    <dgm:cxn modelId="{C275A5AE-8E51-4023-BAF4-4D737926731C}" srcId="{7C31334E-0B65-4104-AF93-1334B3E5B293}" destId="{418DC24E-4404-49C2-A87C-06548E5F0E20}" srcOrd="0" destOrd="0" parTransId="{C26DA743-9FC1-446B-8749-3590727445D3}" sibTransId="{1435165F-B012-401C-93B0-136B2B432DD5}"/>
    <dgm:cxn modelId="{A48B3E54-219F-4B24-B72E-4563510390F0}" type="presOf" srcId="{418DC24E-4404-49C2-A87C-06548E5F0E20}" destId="{7E0721D2-C922-4078-9E6C-486C2F517BEA}" srcOrd="0" destOrd="0" presId="urn:microsoft.com/office/officeart/2005/8/layout/process1"/>
    <dgm:cxn modelId="{25CE3E0E-D627-4475-9789-AADC1BF6101C}" type="presOf" srcId="{A041D914-2BFC-4C84-893B-87D77DFC56E0}" destId="{8DF49123-EB0B-49E7-8934-D59EF2ADE06F}" srcOrd="0" destOrd="0" presId="urn:microsoft.com/office/officeart/2005/8/layout/process1"/>
    <dgm:cxn modelId="{72E6C49E-FE52-46A1-9D7C-C783C504B075}" type="presOf" srcId="{1435165F-B012-401C-93B0-136B2B432DD5}" destId="{03EFFA83-85CD-4BEF-A3F8-F0289AC37768}" srcOrd="1" destOrd="0" presId="urn:microsoft.com/office/officeart/2005/8/layout/process1"/>
    <dgm:cxn modelId="{1894AF19-BBB6-4F9A-92F7-C49F50531DD8}" type="presOf" srcId="{1435165F-B012-401C-93B0-136B2B432DD5}" destId="{1FA03F05-DB54-4785-B8EA-79BBC8DC4043}" srcOrd="0" destOrd="0" presId="urn:microsoft.com/office/officeart/2005/8/layout/process1"/>
    <dgm:cxn modelId="{66B641FA-E642-4B98-8E98-BF103FE94B47}" srcId="{7C31334E-0B65-4104-AF93-1334B3E5B293}" destId="{62492B00-2D25-4673-8B8C-272B27803E32}" srcOrd="1" destOrd="0" parTransId="{4E997A9F-4A82-4AB5-8B13-37B511E67BEF}" sibTransId="{2EAD7DB8-0CE7-4A0A-AF34-256CE991DB6B}"/>
    <dgm:cxn modelId="{CE44AB1F-01EA-4FA7-9695-0B86CC0C0518}" type="presOf" srcId="{62492B00-2D25-4673-8B8C-272B27803E32}" destId="{8C822144-DB33-44AA-B239-4EDB0299BC0C}" srcOrd="0" destOrd="0" presId="urn:microsoft.com/office/officeart/2005/8/layout/process1"/>
    <dgm:cxn modelId="{43BF6507-2E12-48E1-9263-BE0F7672187E}" srcId="{7C31334E-0B65-4104-AF93-1334B3E5B293}" destId="{A041D914-2BFC-4C84-893B-87D77DFC56E0}" srcOrd="2" destOrd="0" parTransId="{6188E6AE-083E-4EAD-AAD2-B317DE4E3830}" sibTransId="{A2D27E0C-5E9E-47BD-8E5A-3CF40A5B4BCF}"/>
    <dgm:cxn modelId="{8BC5B349-BB7D-4E08-A1F7-414B6843103B}" type="presOf" srcId="{2EAD7DB8-0CE7-4A0A-AF34-256CE991DB6B}" destId="{9F3A0FB5-6024-4AD6-8FF4-02FEE46B5D1C}" srcOrd="0" destOrd="0" presId="urn:microsoft.com/office/officeart/2005/8/layout/process1"/>
    <dgm:cxn modelId="{5D9C8898-52B3-44DA-978A-8114B008F9A8}" type="presParOf" srcId="{DFF8E52E-E7C4-4A9C-91A9-4B8C494997C1}" destId="{7E0721D2-C922-4078-9E6C-486C2F517BEA}" srcOrd="0" destOrd="0" presId="urn:microsoft.com/office/officeart/2005/8/layout/process1"/>
    <dgm:cxn modelId="{9B8A0275-F647-4430-BD67-B43014C2C7F1}" type="presParOf" srcId="{DFF8E52E-E7C4-4A9C-91A9-4B8C494997C1}" destId="{1FA03F05-DB54-4785-B8EA-79BBC8DC4043}" srcOrd="1" destOrd="0" presId="urn:microsoft.com/office/officeart/2005/8/layout/process1"/>
    <dgm:cxn modelId="{3674F094-A8D3-4AF6-99B6-C1314709D108}" type="presParOf" srcId="{1FA03F05-DB54-4785-B8EA-79BBC8DC4043}" destId="{03EFFA83-85CD-4BEF-A3F8-F0289AC37768}" srcOrd="0" destOrd="0" presId="urn:microsoft.com/office/officeart/2005/8/layout/process1"/>
    <dgm:cxn modelId="{9DD2D493-9B59-41A6-B6A9-55DC054315A4}" type="presParOf" srcId="{DFF8E52E-E7C4-4A9C-91A9-4B8C494997C1}" destId="{8C822144-DB33-44AA-B239-4EDB0299BC0C}" srcOrd="2" destOrd="0" presId="urn:microsoft.com/office/officeart/2005/8/layout/process1"/>
    <dgm:cxn modelId="{0E0CD5C1-8F92-43CA-8FEB-FC9102840508}" type="presParOf" srcId="{DFF8E52E-E7C4-4A9C-91A9-4B8C494997C1}" destId="{9F3A0FB5-6024-4AD6-8FF4-02FEE46B5D1C}" srcOrd="3" destOrd="0" presId="urn:microsoft.com/office/officeart/2005/8/layout/process1"/>
    <dgm:cxn modelId="{A8F35012-D89C-41F0-89B1-F4C027F25858}" type="presParOf" srcId="{9F3A0FB5-6024-4AD6-8FF4-02FEE46B5D1C}" destId="{0C48DF5B-0FA2-47B1-B669-FD9E434C77A3}" srcOrd="0" destOrd="0" presId="urn:microsoft.com/office/officeart/2005/8/layout/process1"/>
    <dgm:cxn modelId="{8AF0C982-0B2E-44B0-979A-A07509634C05}" type="presParOf" srcId="{DFF8E52E-E7C4-4A9C-91A9-4B8C494997C1}" destId="{8DF49123-EB0B-49E7-8934-D59EF2ADE06F}"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0C84747-D591-4329-85BB-740DF7475208}" type="doc">
      <dgm:prSet loTypeId="urn:microsoft.com/office/officeart/2005/8/layout/hierarchy3" loCatId="list" qsTypeId="urn:microsoft.com/office/officeart/2005/8/quickstyle/3d2" qsCatId="3D" csTypeId="urn:microsoft.com/office/officeart/2005/8/colors/colorful4" csCatId="colorful" phldr="1"/>
      <dgm:spPr/>
      <dgm:t>
        <a:bodyPr/>
        <a:lstStyle/>
        <a:p>
          <a:endParaRPr lang="en-US"/>
        </a:p>
      </dgm:t>
    </dgm:pt>
    <dgm:pt modelId="{570BD611-05A7-4DB6-A01D-ABB9BE63D754}">
      <dgm:prSet phldrT="[Text]" custT="1"/>
      <dgm:spPr>
        <a:xfrm>
          <a:off x="19385" y="911943"/>
          <a:ext cx="2774005" cy="503627"/>
        </a:xfrm>
        <a:solidFill>
          <a:srgbClr val="BF95DF"/>
        </a:solidFill>
        <a:ln>
          <a:noFill/>
        </a:ln>
        <a:effectLst/>
        <a:scene3d>
          <a:camera prst="orthographicFront"/>
          <a:lightRig rig="threePt" dir="t">
            <a:rot lat="0" lon="0" rev="7500000"/>
          </a:lightRig>
        </a:scene3d>
        <a:sp3d prstMaterial="plastic">
          <a:bevelT w="127000" h="25400" prst="relaxedInset"/>
        </a:sp3d>
      </dgm:spPr>
      <dgm:t>
        <a:bodyPr/>
        <a:lstStyle/>
        <a:p>
          <a:r>
            <a:rPr lang="en-US" sz="3600" b="1" dirty="0" smtClean="0">
              <a:solidFill>
                <a:sysClr val="windowText" lastClr="000000"/>
              </a:solidFill>
              <a:latin typeface="Garamond" panose="02020404030301010803" pitchFamily="18" charset="0"/>
              <a:ea typeface="+mn-ea"/>
              <a:cs typeface="+mn-cs"/>
            </a:rPr>
            <a:t>85 Plus</a:t>
          </a:r>
          <a:endParaRPr lang="en-US" sz="3600" b="1" dirty="0">
            <a:solidFill>
              <a:sysClr val="windowText" lastClr="000000"/>
            </a:solidFill>
            <a:latin typeface="Garamond" panose="02020404030301010803" pitchFamily="18" charset="0"/>
            <a:ea typeface="+mn-ea"/>
            <a:cs typeface="+mn-cs"/>
          </a:endParaRPr>
        </a:p>
      </dgm:t>
    </dgm:pt>
    <dgm:pt modelId="{EA599778-9374-4966-9409-5528467B5F9A}" type="parTrans" cxnId="{4FCE00C4-BB86-4345-867C-8C92DA3796CE}">
      <dgm:prSet/>
      <dgm:spPr/>
      <dgm:t>
        <a:bodyPr/>
        <a:lstStyle/>
        <a:p>
          <a:endParaRPr lang="en-US">
            <a:latin typeface="Garamond" panose="02020404030301010803" pitchFamily="18" charset="0"/>
          </a:endParaRPr>
        </a:p>
      </dgm:t>
    </dgm:pt>
    <dgm:pt modelId="{182C3132-357D-46A4-9984-7E1A278439D5}" type="sibTrans" cxnId="{4FCE00C4-BB86-4345-867C-8C92DA3796CE}">
      <dgm:prSet/>
      <dgm:spPr/>
      <dgm:t>
        <a:bodyPr/>
        <a:lstStyle/>
        <a:p>
          <a:endParaRPr lang="en-US">
            <a:latin typeface="Garamond" panose="02020404030301010803" pitchFamily="18" charset="0"/>
          </a:endParaRPr>
        </a:p>
      </dgm:t>
    </dgm:pt>
    <dgm:pt modelId="{240766B1-3D9C-4F9A-A46A-8F4FEE07171F}">
      <dgm:prSet phldrT="[Text]" custT="1"/>
      <dgm:spPr>
        <a:xfrm>
          <a:off x="0" y="1415290"/>
          <a:ext cx="2805931" cy="1618330"/>
        </a:xfrm>
        <a:solidFill>
          <a:srgbClr val="E8D8F4">
            <a:alpha val="89804"/>
          </a:srgbClr>
        </a:solidFill>
        <a:ln w="6350" cap="flat" cmpd="sng" algn="ctr">
          <a:solidFill>
            <a:srgbClr val="FFC000">
              <a:tint val="40000"/>
              <a:alpha val="90000"/>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gm:spPr>
      <dgm:t>
        <a:bodyPr/>
        <a:lstStyle/>
        <a:p>
          <a:r>
            <a:rPr lang="en-US" sz="4000" b="1" dirty="0" smtClean="0">
              <a:solidFill>
                <a:sysClr val="windowText" lastClr="000000">
                  <a:hueOff val="0"/>
                  <a:satOff val="0"/>
                  <a:lumOff val="0"/>
                  <a:alphaOff val="0"/>
                </a:sysClr>
              </a:solidFill>
              <a:latin typeface="Garamond" panose="02020404030301010803" pitchFamily="18" charset="0"/>
              <a:ea typeface="+mn-ea"/>
              <a:cs typeface="Adobe Arabic" panose="02040503050201020203" pitchFamily="18" charset="-78"/>
            </a:rPr>
            <a:t>38%</a:t>
          </a:r>
          <a:endParaRPr lang="en-US" sz="4000" b="1" dirty="0">
            <a:solidFill>
              <a:sysClr val="windowText" lastClr="000000">
                <a:hueOff val="0"/>
                <a:satOff val="0"/>
                <a:lumOff val="0"/>
                <a:alphaOff val="0"/>
              </a:sysClr>
            </a:solidFill>
            <a:latin typeface="Garamond" panose="02020404030301010803" pitchFamily="18" charset="0"/>
            <a:ea typeface="+mn-ea"/>
            <a:cs typeface="Adobe Arabic" panose="02040503050201020203" pitchFamily="18" charset="-78"/>
          </a:endParaRPr>
        </a:p>
      </dgm:t>
    </dgm:pt>
    <dgm:pt modelId="{FEDF61FC-67AA-4C13-BB11-9CDB28431B13}" type="parTrans" cxnId="{5D8A7DBD-602C-40DC-871B-8B77C2EF7979}">
      <dgm:prSet/>
      <dgm:spPr/>
      <dgm:t>
        <a:bodyPr/>
        <a:lstStyle/>
        <a:p>
          <a:endParaRPr lang="en-US">
            <a:latin typeface="Garamond" panose="02020404030301010803" pitchFamily="18" charset="0"/>
          </a:endParaRPr>
        </a:p>
      </dgm:t>
    </dgm:pt>
    <dgm:pt modelId="{97ACBA34-2318-4257-8370-4FE169C8969D}" type="sibTrans" cxnId="{5D8A7DBD-602C-40DC-871B-8B77C2EF7979}">
      <dgm:prSet/>
      <dgm:spPr/>
      <dgm:t>
        <a:bodyPr/>
        <a:lstStyle/>
        <a:p>
          <a:endParaRPr lang="en-US">
            <a:latin typeface="Garamond" panose="02020404030301010803" pitchFamily="18" charset="0"/>
          </a:endParaRPr>
        </a:p>
      </dgm:t>
    </dgm:pt>
    <dgm:pt modelId="{4758DE5B-C68A-44A2-A4E0-DC2DC281E818}">
      <dgm:prSet phldrT="[Text]" custT="1"/>
      <dgm:spPr>
        <a:xfrm>
          <a:off x="3062737" y="911943"/>
          <a:ext cx="2774005" cy="503627"/>
        </a:xfrm>
        <a:solidFill>
          <a:srgbClr val="CCFF33"/>
        </a:solidFill>
        <a:ln>
          <a:noFill/>
        </a:ln>
        <a:effectLst/>
        <a:scene3d>
          <a:camera prst="orthographicFront"/>
          <a:lightRig rig="threePt" dir="t">
            <a:rot lat="0" lon="0" rev="7500000"/>
          </a:lightRig>
        </a:scene3d>
        <a:sp3d prstMaterial="plastic">
          <a:bevelT w="127000" h="25400" prst="relaxedInset"/>
        </a:sp3d>
      </dgm:spPr>
      <dgm:t>
        <a:bodyPr/>
        <a:lstStyle/>
        <a:p>
          <a:r>
            <a:rPr lang="en-US" sz="3600" b="1" dirty="0" smtClean="0">
              <a:solidFill>
                <a:sysClr val="windowText" lastClr="000000"/>
              </a:solidFill>
              <a:latin typeface="Garamond" panose="02020404030301010803" pitchFamily="18" charset="0"/>
              <a:ea typeface="+mn-ea"/>
              <a:cs typeface="+mn-cs"/>
            </a:rPr>
            <a:t>75-84</a:t>
          </a:r>
          <a:endParaRPr lang="en-US" sz="3600" b="1" dirty="0">
            <a:solidFill>
              <a:sysClr val="windowText" lastClr="000000"/>
            </a:solidFill>
            <a:latin typeface="Garamond" panose="02020404030301010803" pitchFamily="18" charset="0"/>
            <a:ea typeface="+mn-ea"/>
            <a:cs typeface="+mn-cs"/>
          </a:endParaRPr>
        </a:p>
      </dgm:t>
    </dgm:pt>
    <dgm:pt modelId="{8DC02782-6D04-465A-B8DB-8FD22FB5D604}" type="parTrans" cxnId="{C4DC63C8-10A8-4BE8-903B-2ED4C2E9C8BC}">
      <dgm:prSet/>
      <dgm:spPr/>
      <dgm:t>
        <a:bodyPr/>
        <a:lstStyle/>
        <a:p>
          <a:endParaRPr lang="en-US">
            <a:latin typeface="Garamond" panose="02020404030301010803" pitchFamily="18" charset="0"/>
          </a:endParaRPr>
        </a:p>
      </dgm:t>
    </dgm:pt>
    <dgm:pt modelId="{C8CF498D-DEA5-4E71-9B9F-B326003488AA}" type="sibTrans" cxnId="{C4DC63C8-10A8-4BE8-903B-2ED4C2E9C8BC}">
      <dgm:prSet/>
      <dgm:spPr/>
      <dgm:t>
        <a:bodyPr/>
        <a:lstStyle/>
        <a:p>
          <a:endParaRPr lang="en-US">
            <a:latin typeface="Garamond" panose="02020404030301010803" pitchFamily="18" charset="0"/>
          </a:endParaRPr>
        </a:p>
      </dgm:t>
    </dgm:pt>
    <dgm:pt modelId="{B3DBC047-8BA6-4583-838D-1B03EA595357}">
      <dgm:prSet phldrT="[Text]" custT="1"/>
      <dgm:spPr>
        <a:xfrm>
          <a:off x="6090126" y="911943"/>
          <a:ext cx="2774005" cy="503627"/>
        </a:xfrm>
        <a:solidFill>
          <a:srgbClr val="0B8EE7"/>
        </a:solidFill>
        <a:ln>
          <a:noFill/>
        </a:ln>
        <a:effectLst/>
        <a:scene3d>
          <a:camera prst="orthographicFront"/>
          <a:lightRig rig="threePt" dir="t">
            <a:rot lat="0" lon="0" rev="7500000"/>
          </a:lightRig>
        </a:scene3d>
        <a:sp3d prstMaterial="plastic">
          <a:bevelT w="127000" h="25400" prst="relaxedInset"/>
        </a:sp3d>
      </dgm:spPr>
      <dgm:t>
        <a:bodyPr/>
        <a:lstStyle/>
        <a:p>
          <a:r>
            <a:rPr lang="en-US" sz="3600" b="1" dirty="0" smtClean="0">
              <a:solidFill>
                <a:sysClr val="windowText" lastClr="000000"/>
              </a:solidFill>
              <a:latin typeface="Garamond" panose="02020404030301010803" pitchFamily="18" charset="0"/>
              <a:ea typeface="+mn-ea"/>
              <a:cs typeface="+mn-cs"/>
            </a:rPr>
            <a:t>65-74</a:t>
          </a:r>
          <a:endParaRPr lang="en-US" sz="3600" b="1" dirty="0">
            <a:solidFill>
              <a:sysClr val="windowText" lastClr="000000"/>
            </a:solidFill>
            <a:latin typeface="Garamond" panose="02020404030301010803" pitchFamily="18" charset="0"/>
            <a:ea typeface="+mn-ea"/>
            <a:cs typeface="+mn-cs"/>
          </a:endParaRPr>
        </a:p>
      </dgm:t>
    </dgm:pt>
    <dgm:pt modelId="{CDC4F32C-6C90-4DE0-B348-A6455B0B1076}" type="parTrans" cxnId="{16E99CE0-C143-458D-9036-B596F14B576B}">
      <dgm:prSet/>
      <dgm:spPr/>
      <dgm:t>
        <a:bodyPr/>
        <a:lstStyle/>
        <a:p>
          <a:endParaRPr lang="en-US">
            <a:latin typeface="Garamond" panose="02020404030301010803" pitchFamily="18" charset="0"/>
          </a:endParaRPr>
        </a:p>
      </dgm:t>
    </dgm:pt>
    <dgm:pt modelId="{8CC12EF8-8020-451A-8F06-4E3686B9820F}" type="sibTrans" cxnId="{16E99CE0-C143-458D-9036-B596F14B576B}">
      <dgm:prSet/>
      <dgm:spPr/>
      <dgm:t>
        <a:bodyPr/>
        <a:lstStyle/>
        <a:p>
          <a:endParaRPr lang="en-US">
            <a:latin typeface="Garamond" panose="02020404030301010803" pitchFamily="18" charset="0"/>
          </a:endParaRPr>
        </a:p>
      </dgm:t>
    </dgm:pt>
    <dgm:pt modelId="{7C314117-D566-4C58-B1FC-C6611EAC28D0}">
      <dgm:prSet phldrT="[Text]" custT="1"/>
      <dgm:spPr>
        <a:xfrm>
          <a:off x="6106597" y="1399548"/>
          <a:ext cx="2760956" cy="1618330"/>
        </a:xfrm>
        <a:solidFill>
          <a:srgbClr val="00B0F0">
            <a:alpha val="38000"/>
          </a:srgbClr>
        </a:solidFill>
        <a:ln w="6350" cap="flat" cmpd="sng" algn="ctr">
          <a:solidFill>
            <a:srgbClr val="FFC000">
              <a:tint val="40000"/>
              <a:alpha val="90000"/>
              <a:hueOff val="11513918"/>
              <a:satOff val="-61261"/>
              <a:lumOff val="-3490"/>
              <a:alphaOff val="0"/>
            </a:srgb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gm:spPr>
      <dgm:t>
        <a:bodyPr/>
        <a:lstStyle/>
        <a:p>
          <a:r>
            <a:rPr lang="en-US" sz="4000" b="1" dirty="0" smtClean="0">
              <a:solidFill>
                <a:sysClr val="windowText" lastClr="000000">
                  <a:hueOff val="0"/>
                  <a:satOff val="0"/>
                  <a:lumOff val="0"/>
                  <a:alphaOff val="0"/>
                </a:sysClr>
              </a:solidFill>
              <a:latin typeface="Garamond" panose="02020404030301010803" pitchFamily="18" charset="0"/>
              <a:ea typeface="+mn-ea"/>
              <a:cs typeface="Adobe Arabic" panose="02040503050201020203" pitchFamily="18" charset="-78"/>
            </a:rPr>
            <a:t>19%</a:t>
          </a:r>
          <a:endParaRPr lang="en-US" sz="4000" b="1" dirty="0">
            <a:solidFill>
              <a:sysClr val="windowText" lastClr="000000">
                <a:hueOff val="0"/>
                <a:satOff val="0"/>
                <a:lumOff val="0"/>
                <a:alphaOff val="0"/>
              </a:sysClr>
            </a:solidFill>
            <a:latin typeface="Garamond" panose="02020404030301010803" pitchFamily="18" charset="0"/>
            <a:ea typeface="+mn-ea"/>
            <a:cs typeface="Adobe Arabic" panose="02040503050201020203" pitchFamily="18" charset="-78"/>
          </a:endParaRPr>
        </a:p>
      </dgm:t>
    </dgm:pt>
    <dgm:pt modelId="{62E3AAF2-A02D-467A-801D-E9E23A5B52C0}" type="parTrans" cxnId="{D0954257-582C-428F-9383-4F70F2AB1C4D}">
      <dgm:prSet/>
      <dgm:spPr/>
      <dgm:t>
        <a:bodyPr/>
        <a:lstStyle/>
        <a:p>
          <a:endParaRPr lang="en-US">
            <a:latin typeface="Garamond" panose="02020404030301010803" pitchFamily="18" charset="0"/>
          </a:endParaRPr>
        </a:p>
      </dgm:t>
    </dgm:pt>
    <dgm:pt modelId="{78CEC0F4-B1D9-42DC-8824-9D236C0FE59A}" type="sibTrans" cxnId="{D0954257-582C-428F-9383-4F70F2AB1C4D}">
      <dgm:prSet/>
      <dgm:spPr/>
      <dgm:t>
        <a:bodyPr/>
        <a:lstStyle/>
        <a:p>
          <a:endParaRPr lang="en-US">
            <a:latin typeface="Garamond" panose="02020404030301010803" pitchFamily="18" charset="0"/>
          </a:endParaRPr>
        </a:p>
      </dgm:t>
    </dgm:pt>
    <dgm:pt modelId="{E0793CEF-A1BA-4D84-80EA-A32119AA9900}">
      <dgm:prSet phldrT="[Text]" custT="1"/>
      <dgm:spPr>
        <a:xfrm>
          <a:off x="3107830" y="1427261"/>
          <a:ext cx="2743979" cy="1618330"/>
        </a:xfrm>
        <a:solidFill>
          <a:srgbClr val="D1FF4F">
            <a:alpha val="75000"/>
          </a:srgbClr>
        </a:solidFill>
        <a:ln w="6350" cap="flat" cmpd="sng" algn="ctr">
          <a:solidFill>
            <a:srgbClr val="FFC000">
              <a:tint val="40000"/>
              <a:alpha val="90000"/>
              <a:hueOff val="5756959"/>
              <a:satOff val="-30630"/>
              <a:lumOff val="-1745"/>
              <a:alphaOff val="0"/>
            </a:srgb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gm:spPr>
      <dgm:t>
        <a:bodyPr/>
        <a:lstStyle/>
        <a:p>
          <a:r>
            <a:rPr lang="en-US" sz="4000" b="1" dirty="0" smtClean="0">
              <a:solidFill>
                <a:sysClr val="windowText" lastClr="000000">
                  <a:hueOff val="0"/>
                  <a:satOff val="0"/>
                  <a:lumOff val="0"/>
                  <a:alphaOff val="0"/>
                </a:sysClr>
              </a:solidFill>
              <a:latin typeface="Garamond" panose="02020404030301010803" pitchFamily="18" charset="0"/>
              <a:ea typeface="+mn-ea"/>
              <a:cs typeface="Adobe Arabic" panose="02040503050201020203" pitchFamily="18" charset="-78"/>
            </a:rPr>
            <a:t>29%</a:t>
          </a:r>
          <a:endParaRPr lang="en-US" sz="4000" b="1" dirty="0">
            <a:solidFill>
              <a:sysClr val="windowText" lastClr="000000">
                <a:hueOff val="0"/>
                <a:satOff val="0"/>
                <a:lumOff val="0"/>
                <a:alphaOff val="0"/>
              </a:sysClr>
            </a:solidFill>
            <a:latin typeface="Garamond" panose="02020404030301010803" pitchFamily="18" charset="0"/>
            <a:ea typeface="+mn-ea"/>
            <a:cs typeface="Adobe Arabic" panose="02040503050201020203" pitchFamily="18" charset="-78"/>
          </a:endParaRPr>
        </a:p>
      </dgm:t>
    </dgm:pt>
    <dgm:pt modelId="{A484A2C9-EBC6-47D6-B6CE-163ED676EE2A}" type="sibTrans" cxnId="{F021B4CB-51FE-4E82-BA0F-1DFE0F784931}">
      <dgm:prSet/>
      <dgm:spPr/>
      <dgm:t>
        <a:bodyPr/>
        <a:lstStyle/>
        <a:p>
          <a:endParaRPr lang="en-US">
            <a:latin typeface="Garamond" panose="02020404030301010803" pitchFamily="18" charset="0"/>
          </a:endParaRPr>
        </a:p>
      </dgm:t>
    </dgm:pt>
    <dgm:pt modelId="{D4E45413-564B-4F67-86A0-BE834A9773B1}" type="parTrans" cxnId="{F021B4CB-51FE-4E82-BA0F-1DFE0F784931}">
      <dgm:prSet/>
      <dgm:spPr/>
      <dgm:t>
        <a:bodyPr/>
        <a:lstStyle/>
        <a:p>
          <a:endParaRPr lang="en-US">
            <a:latin typeface="Garamond" panose="02020404030301010803" pitchFamily="18" charset="0"/>
          </a:endParaRPr>
        </a:p>
      </dgm:t>
    </dgm:pt>
    <dgm:pt modelId="{E9DC99BE-3E22-4E4A-8E2C-E0DF8A105DAE}">
      <dgm:prSet phldrT="[Text]" custT="1"/>
      <dgm:spPr>
        <a:xfrm>
          <a:off x="6106597" y="1399548"/>
          <a:ext cx="2760956" cy="1618330"/>
        </a:xfrm>
        <a:solidFill>
          <a:srgbClr val="EC128F">
            <a:alpha val="37647"/>
          </a:srgbClr>
        </a:solidFill>
        <a:ln w="6350" cap="flat" cmpd="sng" algn="ctr">
          <a:solidFill>
            <a:srgbClr val="FFC000">
              <a:tint val="40000"/>
              <a:alpha val="90000"/>
              <a:hueOff val="11513918"/>
              <a:satOff val="-61261"/>
              <a:lumOff val="-3490"/>
              <a:alphaOff val="0"/>
            </a:srgb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gm:spPr>
      <dgm:t>
        <a:bodyPr/>
        <a:lstStyle/>
        <a:p>
          <a:r>
            <a:rPr lang="en-US" sz="4000" b="1" dirty="0" smtClean="0">
              <a:solidFill>
                <a:sysClr val="windowText" lastClr="000000">
                  <a:hueOff val="0"/>
                  <a:satOff val="0"/>
                  <a:lumOff val="0"/>
                  <a:alphaOff val="0"/>
                </a:sysClr>
              </a:solidFill>
              <a:latin typeface="Garamond" panose="02020404030301010803" pitchFamily="18" charset="0"/>
              <a:ea typeface="+mn-ea"/>
              <a:cs typeface="Adobe Arabic" panose="02040503050201020203" pitchFamily="18" charset="-78"/>
            </a:rPr>
            <a:t>64-0</a:t>
          </a:r>
          <a:endParaRPr lang="en-US" sz="4000" b="1" dirty="0">
            <a:solidFill>
              <a:sysClr val="windowText" lastClr="000000">
                <a:hueOff val="0"/>
                <a:satOff val="0"/>
                <a:lumOff val="0"/>
                <a:alphaOff val="0"/>
              </a:sysClr>
            </a:solidFill>
            <a:latin typeface="Garamond" panose="02020404030301010803" pitchFamily="18" charset="0"/>
            <a:ea typeface="+mn-ea"/>
            <a:cs typeface="Adobe Arabic" panose="02040503050201020203" pitchFamily="18" charset="-78"/>
          </a:endParaRPr>
        </a:p>
      </dgm:t>
    </dgm:pt>
    <dgm:pt modelId="{7B2D872E-3464-41B7-82F1-D981D68F9F79}" type="parTrans" cxnId="{029B453F-D322-4EA9-AA8E-375C3F1D19A9}">
      <dgm:prSet/>
      <dgm:spPr/>
      <dgm:t>
        <a:bodyPr/>
        <a:lstStyle/>
        <a:p>
          <a:endParaRPr lang="en-US"/>
        </a:p>
      </dgm:t>
    </dgm:pt>
    <dgm:pt modelId="{C5A58B89-240D-4117-AEFF-1129918670F8}" type="sibTrans" cxnId="{029B453F-D322-4EA9-AA8E-375C3F1D19A9}">
      <dgm:prSet/>
      <dgm:spPr/>
      <dgm:t>
        <a:bodyPr/>
        <a:lstStyle/>
        <a:p>
          <a:endParaRPr lang="en-US"/>
        </a:p>
      </dgm:t>
    </dgm:pt>
    <dgm:pt modelId="{5EFA3411-FAA3-407C-84B8-37CC682A5DEF}">
      <dgm:prSet phldrT="[Text]" custT="1"/>
      <dgm:spPr>
        <a:xfrm>
          <a:off x="6106597" y="1399548"/>
          <a:ext cx="2760956" cy="1618330"/>
        </a:xfrm>
        <a:solidFill>
          <a:srgbClr val="FCAAF6">
            <a:alpha val="37647"/>
          </a:srgbClr>
        </a:solidFill>
        <a:ln w="6350" cap="flat" cmpd="sng" algn="ctr">
          <a:solidFill>
            <a:srgbClr val="FFC000">
              <a:tint val="40000"/>
              <a:alpha val="90000"/>
              <a:hueOff val="11513918"/>
              <a:satOff val="-61261"/>
              <a:lumOff val="-3490"/>
              <a:alphaOff val="0"/>
            </a:srgb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gm:spPr>
      <dgm:t>
        <a:bodyPr/>
        <a:lstStyle/>
        <a:p>
          <a:r>
            <a:rPr lang="en-US" sz="4000" b="1" dirty="0" smtClean="0">
              <a:solidFill>
                <a:sysClr val="windowText" lastClr="000000">
                  <a:hueOff val="0"/>
                  <a:satOff val="0"/>
                  <a:lumOff val="0"/>
                  <a:alphaOff val="0"/>
                </a:sysClr>
              </a:solidFill>
              <a:latin typeface="Garamond" panose="02020404030301010803" pitchFamily="18" charset="0"/>
              <a:ea typeface="+mn-ea"/>
              <a:cs typeface="Adobe Arabic" panose="02040503050201020203" pitchFamily="18" charset="-78"/>
            </a:rPr>
            <a:t>14%</a:t>
          </a:r>
          <a:endParaRPr lang="en-US" sz="4000" b="1" dirty="0">
            <a:solidFill>
              <a:sysClr val="windowText" lastClr="000000">
                <a:hueOff val="0"/>
                <a:satOff val="0"/>
                <a:lumOff val="0"/>
                <a:alphaOff val="0"/>
              </a:sysClr>
            </a:solidFill>
            <a:latin typeface="Garamond" panose="02020404030301010803" pitchFamily="18" charset="0"/>
            <a:ea typeface="+mn-ea"/>
            <a:cs typeface="Adobe Arabic" panose="02040503050201020203" pitchFamily="18" charset="-78"/>
          </a:endParaRPr>
        </a:p>
      </dgm:t>
    </dgm:pt>
    <dgm:pt modelId="{3E6D0CDF-519B-4549-AA54-89EC28C5905B}" type="parTrans" cxnId="{1C8750B5-B497-420D-A047-A69FCBCB7C02}">
      <dgm:prSet/>
      <dgm:spPr/>
      <dgm:t>
        <a:bodyPr/>
        <a:lstStyle/>
        <a:p>
          <a:endParaRPr lang="en-US"/>
        </a:p>
      </dgm:t>
    </dgm:pt>
    <dgm:pt modelId="{99BFD81F-19F5-45FB-AF6F-F5A80D8681BF}" type="sibTrans" cxnId="{1C8750B5-B497-420D-A047-A69FCBCB7C02}">
      <dgm:prSet/>
      <dgm:spPr/>
      <dgm:t>
        <a:bodyPr/>
        <a:lstStyle/>
        <a:p>
          <a:endParaRPr lang="en-US"/>
        </a:p>
      </dgm:t>
    </dgm:pt>
    <dgm:pt modelId="{C5E99B2A-6698-46DC-8854-E1F6B789B682}" type="pres">
      <dgm:prSet presAssocID="{B0C84747-D591-4329-85BB-740DF7475208}" presName="diagram" presStyleCnt="0">
        <dgm:presLayoutVars>
          <dgm:chPref val="1"/>
          <dgm:dir/>
          <dgm:animOne val="branch"/>
          <dgm:animLvl val="lvl"/>
          <dgm:resizeHandles/>
        </dgm:presLayoutVars>
      </dgm:prSet>
      <dgm:spPr/>
      <dgm:t>
        <a:bodyPr/>
        <a:lstStyle/>
        <a:p>
          <a:endParaRPr lang="en-US"/>
        </a:p>
      </dgm:t>
    </dgm:pt>
    <dgm:pt modelId="{CAF2034E-3EC6-4D39-9AF9-D9E9F53386AC}" type="pres">
      <dgm:prSet presAssocID="{570BD611-05A7-4DB6-A01D-ABB9BE63D754}" presName="root" presStyleCnt="0"/>
      <dgm:spPr/>
    </dgm:pt>
    <dgm:pt modelId="{B3E0F782-CBA8-4618-999D-1BECB4A548A0}" type="pres">
      <dgm:prSet presAssocID="{570BD611-05A7-4DB6-A01D-ABB9BE63D754}" presName="rootComposite" presStyleCnt="0"/>
      <dgm:spPr/>
    </dgm:pt>
    <dgm:pt modelId="{A4A30B7F-16BF-4C68-B48F-C2C87A6F9CDF}" type="pres">
      <dgm:prSet presAssocID="{570BD611-05A7-4DB6-A01D-ABB9BE63D754}" presName="rootText" presStyleLbl="node1" presStyleIdx="0" presStyleCnt="4"/>
      <dgm:spPr/>
      <dgm:t>
        <a:bodyPr/>
        <a:lstStyle/>
        <a:p>
          <a:endParaRPr lang="en-US"/>
        </a:p>
      </dgm:t>
    </dgm:pt>
    <dgm:pt modelId="{17AE4D5C-A9B8-4391-8738-722821AFE2FB}" type="pres">
      <dgm:prSet presAssocID="{570BD611-05A7-4DB6-A01D-ABB9BE63D754}" presName="rootConnector" presStyleLbl="node1" presStyleIdx="0" presStyleCnt="4"/>
      <dgm:spPr/>
      <dgm:t>
        <a:bodyPr/>
        <a:lstStyle/>
        <a:p>
          <a:endParaRPr lang="en-US"/>
        </a:p>
      </dgm:t>
    </dgm:pt>
    <dgm:pt modelId="{20E7F832-D236-47D9-86E4-9F8F5CA54983}" type="pres">
      <dgm:prSet presAssocID="{570BD611-05A7-4DB6-A01D-ABB9BE63D754}" presName="childShape" presStyleCnt="0"/>
      <dgm:spPr/>
    </dgm:pt>
    <dgm:pt modelId="{6520A77E-6701-4834-9827-A03FC02D5682}" type="pres">
      <dgm:prSet presAssocID="{FEDF61FC-67AA-4C13-BB11-9CDB28431B13}" presName="Name13" presStyleLbl="parChTrans1D2" presStyleIdx="0" presStyleCnt="4"/>
      <dgm:spPr/>
      <dgm:t>
        <a:bodyPr/>
        <a:lstStyle/>
        <a:p>
          <a:endParaRPr lang="en-US"/>
        </a:p>
      </dgm:t>
    </dgm:pt>
    <dgm:pt modelId="{D81F063E-3FF9-452D-A61B-D8CCA3FA7F69}" type="pres">
      <dgm:prSet presAssocID="{240766B1-3D9C-4F9A-A46A-8F4FEE07171F}" presName="childText" presStyleLbl="bgAcc1" presStyleIdx="0" presStyleCnt="4" custScaleY="112449" custLinFactNeighborX="3836" custLinFactNeighborY="642">
        <dgm:presLayoutVars>
          <dgm:bulletEnabled val="1"/>
        </dgm:presLayoutVars>
      </dgm:prSet>
      <dgm:spPr/>
      <dgm:t>
        <a:bodyPr/>
        <a:lstStyle/>
        <a:p>
          <a:endParaRPr lang="en-US"/>
        </a:p>
      </dgm:t>
    </dgm:pt>
    <dgm:pt modelId="{AABDE754-2462-4E97-BBA4-355CD2662BEC}" type="pres">
      <dgm:prSet presAssocID="{4758DE5B-C68A-44A2-A4E0-DC2DC281E818}" presName="root" presStyleCnt="0"/>
      <dgm:spPr/>
    </dgm:pt>
    <dgm:pt modelId="{DEAB061B-8ABD-4FF2-B719-4BCC5D915BCD}" type="pres">
      <dgm:prSet presAssocID="{4758DE5B-C68A-44A2-A4E0-DC2DC281E818}" presName="rootComposite" presStyleCnt="0"/>
      <dgm:spPr/>
    </dgm:pt>
    <dgm:pt modelId="{FC0B79FA-F34C-4DEC-932A-52281F3F07FC}" type="pres">
      <dgm:prSet presAssocID="{4758DE5B-C68A-44A2-A4E0-DC2DC281E818}" presName="rootText" presStyleLbl="node1" presStyleIdx="1" presStyleCnt="4"/>
      <dgm:spPr/>
      <dgm:t>
        <a:bodyPr/>
        <a:lstStyle/>
        <a:p>
          <a:endParaRPr lang="en-US"/>
        </a:p>
      </dgm:t>
    </dgm:pt>
    <dgm:pt modelId="{E9BADCDB-3161-462D-B42B-FAD50CAAAE45}" type="pres">
      <dgm:prSet presAssocID="{4758DE5B-C68A-44A2-A4E0-DC2DC281E818}" presName="rootConnector" presStyleLbl="node1" presStyleIdx="1" presStyleCnt="4"/>
      <dgm:spPr/>
      <dgm:t>
        <a:bodyPr/>
        <a:lstStyle/>
        <a:p>
          <a:endParaRPr lang="en-US"/>
        </a:p>
      </dgm:t>
    </dgm:pt>
    <dgm:pt modelId="{9B90110B-A8C4-4743-94DB-850C23A36791}" type="pres">
      <dgm:prSet presAssocID="{4758DE5B-C68A-44A2-A4E0-DC2DC281E818}" presName="childShape" presStyleCnt="0"/>
      <dgm:spPr/>
    </dgm:pt>
    <dgm:pt modelId="{4EE9DED5-EFF5-44B9-B470-57FEF17A5C29}" type="pres">
      <dgm:prSet presAssocID="{D4E45413-564B-4F67-86A0-BE834A9773B1}" presName="Name13" presStyleLbl="parChTrans1D2" presStyleIdx="1" presStyleCnt="4"/>
      <dgm:spPr/>
      <dgm:t>
        <a:bodyPr/>
        <a:lstStyle/>
        <a:p>
          <a:endParaRPr lang="en-US"/>
        </a:p>
      </dgm:t>
    </dgm:pt>
    <dgm:pt modelId="{791C7962-883A-4565-AAAB-5F6DE8C60DAE}" type="pres">
      <dgm:prSet presAssocID="{E0793CEF-A1BA-4D84-80EA-A32119AA9900}" presName="childText" presStyleLbl="bgAcc1" presStyleIdx="1" presStyleCnt="4" custScaleY="112449">
        <dgm:presLayoutVars>
          <dgm:bulletEnabled val="1"/>
        </dgm:presLayoutVars>
      </dgm:prSet>
      <dgm:spPr/>
      <dgm:t>
        <a:bodyPr/>
        <a:lstStyle/>
        <a:p>
          <a:endParaRPr lang="en-US"/>
        </a:p>
      </dgm:t>
    </dgm:pt>
    <dgm:pt modelId="{1FABC20C-F06C-4E95-8BE1-9A7B4155743B}" type="pres">
      <dgm:prSet presAssocID="{B3DBC047-8BA6-4583-838D-1B03EA595357}" presName="root" presStyleCnt="0"/>
      <dgm:spPr/>
    </dgm:pt>
    <dgm:pt modelId="{8D8FC7E2-3073-4016-8716-2275919483DE}" type="pres">
      <dgm:prSet presAssocID="{B3DBC047-8BA6-4583-838D-1B03EA595357}" presName="rootComposite" presStyleCnt="0"/>
      <dgm:spPr/>
    </dgm:pt>
    <dgm:pt modelId="{72329D28-4205-4B46-81D1-0270676E0536}" type="pres">
      <dgm:prSet presAssocID="{B3DBC047-8BA6-4583-838D-1B03EA595357}" presName="rootText" presStyleLbl="node1" presStyleIdx="2" presStyleCnt="4"/>
      <dgm:spPr/>
      <dgm:t>
        <a:bodyPr/>
        <a:lstStyle/>
        <a:p>
          <a:endParaRPr lang="en-US"/>
        </a:p>
      </dgm:t>
    </dgm:pt>
    <dgm:pt modelId="{A1F41873-CB92-48F0-850A-9C690EB703B9}" type="pres">
      <dgm:prSet presAssocID="{B3DBC047-8BA6-4583-838D-1B03EA595357}" presName="rootConnector" presStyleLbl="node1" presStyleIdx="2" presStyleCnt="4"/>
      <dgm:spPr/>
      <dgm:t>
        <a:bodyPr/>
        <a:lstStyle/>
        <a:p>
          <a:endParaRPr lang="en-US"/>
        </a:p>
      </dgm:t>
    </dgm:pt>
    <dgm:pt modelId="{05644E92-EC16-435B-920F-CFD27EFC6AE7}" type="pres">
      <dgm:prSet presAssocID="{B3DBC047-8BA6-4583-838D-1B03EA595357}" presName="childShape" presStyleCnt="0"/>
      <dgm:spPr/>
    </dgm:pt>
    <dgm:pt modelId="{1EC02AA1-B2E5-4943-A4CB-28712DDDDEAE}" type="pres">
      <dgm:prSet presAssocID="{62E3AAF2-A02D-467A-801D-E9E23A5B52C0}" presName="Name13" presStyleLbl="parChTrans1D2" presStyleIdx="2" presStyleCnt="4"/>
      <dgm:spPr/>
      <dgm:t>
        <a:bodyPr/>
        <a:lstStyle/>
        <a:p>
          <a:endParaRPr lang="en-US"/>
        </a:p>
      </dgm:t>
    </dgm:pt>
    <dgm:pt modelId="{373A8D9F-356A-4C40-8200-3D728F0E3B0F}" type="pres">
      <dgm:prSet presAssocID="{7C314117-D566-4C58-B1FC-C6611EAC28D0}" presName="childText" presStyleLbl="bgAcc1" presStyleIdx="2" presStyleCnt="4" custScaleY="112449">
        <dgm:presLayoutVars>
          <dgm:bulletEnabled val="1"/>
        </dgm:presLayoutVars>
      </dgm:prSet>
      <dgm:spPr/>
      <dgm:t>
        <a:bodyPr/>
        <a:lstStyle/>
        <a:p>
          <a:endParaRPr lang="en-US"/>
        </a:p>
      </dgm:t>
    </dgm:pt>
    <dgm:pt modelId="{476D2B3C-9F48-452C-9300-3FCFA129DD3E}" type="pres">
      <dgm:prSet presAssocID="{E9DC99BE-3E22-4E4A-8E2C-E0DF8A105DAE}" presName="root" presStyleCnt="0"/>
      <dgm:spPr/>
    </dgm:pt>
    <dgm:pt modelId="{BFA276A3-EBE8-4399-A442-891A6FB5AEE2}" type="pres">
      <dgm:prSet presAssocID="{E9DC99BE-3E22-4E4A-8E2C-E0DF8A105DAE}" presName="rootComposite" presStyleCnt="0"/>
      <dgm:spPr/>
    </dgm:pt>
    <dgm:pt modelId="{7FA01D59-DC8C-4B11-9E1C-3B951216EBB9}" type="pres">
      <dgm:prSet presAssocID="{E9DC99BE-3E22-4E4A-8E2C-E0DF8A105DAE}" presName="rootText" presStyleLbl="node1" presStyleIdx="3" presStyleCnt="4"/>
      <dgm:spPr/>
      <dgm:t>
        <a:bodyPr/>
        <a:lstStyle/>
        <a:p>
          <a:endParaRPr lang="en-US"/>
        </a:p>
      </dgm:t>
    </dgm:pt>
    <dgm:pt modelId="{61FFE250-67E5-4D28-AE00-2382A8FBB16B}" type="pres">
      <dgm:prSet presAssocID="{E9DC99BE-3E22-4E4A-8E2C-E0DF8A105DAE}" presName="rootConnector" presStyleLbl="node1" presStyleIdx="3" presStyleCnt="4"/>
      <dgm:spPr/>
      <dgm:t>
        <a:bodyPr/>
        <a:lstStyle/>
        <a:p>
          <a:endParaRPr lang="en-US"/>
        </a:p>
      </dgm:t>
    </dgm:pt>
    <dgm:pt modelId="{3AFA08A4-3E68-4AF2-94D4-BC289063D9A6}" type="pres">
      <dgm:prSet presAssocID="{E9DC99BE-3E22-4E4A-8E2C-E0DF8A105DAE}" presName="childShape" presStyleCnt="0"/>
      <dgm:spPr/>
    </dgm:pt>
    <dgm:pt modelId="{C93AD61B-2F02-43E0-BBCB-9DC1E6EE7D77}" type="pres">
      <dgm:prSet presAssocID="{3E6D0CDF-519B-4549-AA54-89EC28C5905B}" presName="Name13" presStyleLbl="parChTrans1D2" presStyleIdx="3" presStyleCnt="4"/>
      <dgm:spPr/>
      <dgm:t>
        <a:bodyPr/>
        <a:lstStyle/>
        <a:p>
          <a:endParaRPr lang="en-US"/>
        </a:p>
      </dgm:t>
    </dgm:pt>
    <dgm:pt modelId="{87E543E7-EA5D-49C4-B39A-A3734779DFE9}" type="pres">
      <dgm:prSet presAssocID="{5EFA3411-FAA3-407C-84B8-37CC682A5DEF}" presName="childText" presStyleLbl="bgAcc1" presStyleIdx="3" presStyleCnt="4">
        <dgm:presLayoutVars>
          <dgm:bulletEnabled val="1"/>
        </dgm:presLayoutVars>
      </dgm:prSet>
      <dgm:spPr/>
      <dgm:t>
        <a:bodyPr/>
        <a:lstStyle/>
        <a:p>
          <a:endParaRPr lang="en-US"/>
        </a:p>
      </dgm:t>
    </dgm:pt>
  </dgm:ptLst>
  <dgm:cxnLst>
    <dgm:cxn modelId="{4FCE00C4-BB86-4345-867C-8C92DA3796CE}" srcId="{B0C84747-D591-4329-85BB-740DF7475208}" destId="{570BD611-05A7-4DB6-A01D-ABB9BE63D754}" srcOrd="0" destOrd="0" parTransId="{EA599778-9374-4966-9409-5528467B5F9A}" sibTransId="{182C3132-357D-46A4-9984-7E1A278439D5}"/>
    <dgm:cxn modelId="{36D89336-3485-46F5-90BF-93827EED2425}" type="presOf" srcId="{E9DC99BE-3E22-4E4A-8E2C-E0DF8A105DAE}" destId="{7FA01D59-DC8C-4B11-9E1C-3B951216EBB9}" srcOrd="0" destOrd="0" presId="urn:microsoft.com/office/officeart/2005/8/layout/hierarchy3"/>
    <dgm:cxn modelId="{192825FA-D933-4F51-A028-0D8EDF4C6DBF}" type="presOf" srcId="{570BD611-05A7-4DB6-A01D-ABB9BE63D754}" destId="{A4A30B7F-16BF-4C68-B48F-C2C87A6F9CDF}" srcOrd="0" destOrd="0" presId="urn:microsoft.com/office/officeart/2005/8/layout/hierarchy3"/>
    <dgm:cxn modelId="{38BADE94-20F1-4DC8-A328-398287D470FF}" type="presOf" srcId="{62E3AAF2-A02D-467A-801D-E9E23A5B52C0}" destId="{1EC02AA1-B2E5-4943-A4CB-28712DDDDEAE}" srcOrd="0" destOrd="0" presId="urn:microsoft.com/office/officeart/2005/8/layout/hierarchy3"/>
    <dgm:cxn modelId="{4940232B-38F6-4A25-AA8E-61BD7A77F2A3}" type="presOf" srcId="{B3DBC047-8BA6-4583-838D-1B03EA595357}" destId="{72329D28-4205-4B46-81D1-0270676E0536}" srcOrd="0" destOrd="0" presId="urn:microsoft.com/office/officeart/2005/8/layout/hierarchy3"/>
    <dgm:cxn modelId="{5D8A7DBD-602C-40DC-871B-8B77C2EF7979}" srcId="{570BD611-05A7-4DB6-A01D-ABB9BE63D754}" destId="{240766B1-3D9C-4F9A-A46A-8F4FEE07171F}" srcOrd="0" destOrd="0" parTransId="{FEDF61FC-67AA-4C13-BB11-9CDB28431B13}" sibTransId="{97ACBA34-2318-4257-8370-4FE169C8969D}"/>
    <dgm:cxn modelId="{C4DC63C8-10A8-4BE8-903B-2ED4C2E9C8BC}" srcId="{B0C84747-D591-4329-85BB-740DF7475208}" destId="{4758DE5B-C68A-44A2-A4E0-DC2DC281E818}" srcOrd="1" destOrd="0" parTransId="{8DC02782-6D04-465A-B8DB-8FD22FB5D604}" sibTransId="{C8CF498D-DEA5-4E71-9B9F-B326003488AA}"/>
    <dgm:cxn modelId="{D0A3FF4B-539A-4366-A56D-D069689109FD}" type="presOf" srcId="{3E6D0CDF-519B-4549-AA54-89EC28C5905B}" destId="{C93AD61B-2F02-43E0-BBCB-9DC1E6EE7D77}" srcOrd="0" destOrd="0" presId="urn:microsoft.com/office/officeart/2005/8/layout/hierarchy3"/>
    <dgm:cxn modelId="{F021B4CB-51FE-4E82-BA0F-1DFE0F784931}" srcId="{4758DE5B-C68A-44A2-A4E0-DC2DC281E818}" destId="{E0793CEF-A1BA-4D84-80EA-A32119AA9900}" srcOrd="0" destOrd="0" parTransId="{D4E45413-564B-4F67-86A0-BE834A9773B1}" sibTransId="{A484A2C9-EBC6-47D6-B6CE-163ED676EE2A}"/>
    <dgm:cxn modelId="{158232AD-4F9E-4125-A75F-CDC5017E3FE3}" type="presOf" srcId="{5EFA3411-FAA3-407C-84B8-37CC682A5DEF}" destId="{87E543E7-EA5D-49C4-B39A-A3734779DFE9}" srcOrd="0" destOrd="0" presId="urn:microsoft.com/office/officeart/2005/8/layout/hierarchy3"/>
    <dgm:cxn modelId="{D0954257-582C-428F-9383-4F70F2AB1C4D}" srcId="{B3DBC047-8BA6-4583-838D-1B03EA595357}" destId="{7C314117-D566-4C58-B1FC-C6611EAC28D0}" srcOrd="0" destOrd="0" parTransId="{62E3AAF2-A02D-467A-801D-E9E23A5B52C0}" sibTransId="{78CEC0F4-B1D9-42DC-8824-9D236C0FE59A}"/>
    <dgm:cxn modelId="{19350E5B-7126-42B9-8E42-05E1C8B18D95}" type="presOf" srcId="{B3DBC047-8BA6-4583-838D-1B03EA595357}" destId="{A1F41873-CB92-48F0-850A-9C690EB703B9}" srcOrd="1" destOrd="0" presId="urn:microsoft.com/office/officeart/2005/8/layout/hierarchy3"/>
    <dgm:cxn modelId="{16E99CE0-C143-458D-9036-B596F14B576B}" srcId="{B0C84747-D591-4329-85BB-740DF7475208}" destId="{B3DBC047-8BA6-4583-838D-1B03EA595357}" srcOrd="2" destOrd="0" parTransId="{CDC4F32C-6C90-4DE0-B348-A6455B0B1076}" sibTransId="{8CC12EF8-8020-451A-8F06-4E3686B9820F}"/>
    <dgm:cxn modelId="{CAC4078A-8006-45B1-9E0E-9ADEA735E15A}" type="presOf" srcId="{E9DC99BE-3E22-4E4A-8E2C-E0DF8A105DAE}" destId="{61FFE250-67E5-4D28-AE00-2382A8FBB16B}" srcOrd="1" destOrd="0" presId="urn:microsoft.com/office/officeart/2005/8/layout/hierarchy3"/>
    <dgm:cxn modelId="{CF0C97F6-0E8F-4777-898A-B78766CBE62A}" type="presOf" srcId="{E0793CEF-A1BA-4D84-80EA-A32119AA9900}" destId="{791C7962-883A-4565-AAAB-5F6DE8C60DAE}" srcOrd="0" destOrd="0" presId="urn:microsoft.com/office/officeart/2005/8/layout/hierarchy3"/>
    <dgm:cxn modelId="{7CCD8A8F-5594-4EC3-BADA-D940C8D3CB46}" type="presOf" srcId="{570BD611-05A7-4DB6-A01D-ABB9BE63D754}" destId="{17AE4D5C-A9B8-4391-8738-722821AFE2FB}" srcOrd="1" destOrd="0" presId="urn:microsoft.com/office/officeart/2005/8/layout/hierarchy3"/>
    <dgm:cxn modelId="{1C8750B5-B497-420D-A047-A69FCBCB7C02}" srcId="{E9DC99BE-3E22-4E4A-8E2C-E0DF8A105DAE}" destId="{5EFA3411-FAA3-407C-84B8-37CC682A5DEF}" srcOrd="0" destOrd="0" parTransId="{3E6D0CDF-519B-4549-AA54-89EC28C5905B}" sibTransId="{99BFD81F-19F5-45FB-AF6F-F5A80D8681BF}"/>
    <dgm:cxn modelId="{A57662F6-3AC1-44FB-B47A-F9AC324718F7}" type="presOf" srcId="{B0C84747-D591-4329-85BB-740DF7475208}" destId="{C5E99B2A-6698-46DC-8854-E1F6B789B682}" srcOrd="0" destOrd="0" presId="urn:microsoft.com/office/officeart/2005/8/layout/hierarchy3"/>
    <dgm:cxn modelId="{BDF37D13-546A-4885-9A53-5DCBF649AEFB}" type="presOf" srcId="{D4E45413-564B-4F67-86A0-BE834A9773B1}" destId="{4EE9DED5-EFF5-44B9-B470-57FEF17A5C29}" srcOrd="0" destOrd="0" presId="urn:microsoft.com/office/officeart/2005/8/layout/hierarchy3"/>
    <dgm:cxn modelId="{33CE891D-AAA7-4B48-97B6-23F152E19D84}" type="presOf" srcId="{4758DE5B-C68A-44A2-A4E0-DC2DC281E818}" destId="{FC0B79FA-F34C-4DEC-932A-52281F3F07FC}" srcOrd="0" destOrd="0" presId="urn:microsoft.com/office/officeart/2005/8/layout/hierarchy3"/>
    <dgm:cxn modelId="{470336D1-67E9-4720-B8C4-267C700D6FF1}" type="presOf" srcId="{240766B1-3D9C-4F9A-A46A-8F4FEE07171F}" destId="{D81F063E-3FF9-452D-A61B-D8CCA3FA7F69}" srcOrd="0" destOrd="0" presId="urn:microsoft.com/office/officeart/2005/8/layout/hierarchy3"/>
    <dgm:cxn modelId="{029B453F-D322-4EA9-AA8E-375C3F1D19A9}" srcId="{B0C84747-D591-4329-85BB-740DF7475208}" destId="{E9DC99BE-3E22-4E4A-8E2C-E0DF8A105DAE}" srcOrd="3" destOrd="0" parTransId="{7B2D872E-3464-41B7-82F1-D981D68F9F79}" sibTransId="{C5A58B89-240D-4117-AEFF-1129918670F8}"/>
    <dgm:cxn modelId="{C18AFC7D-AD1B-44F5-A76F-675B252C0718}" type="presOf" srcId="{4758DE5B-C68A-44A2-A4E0-DC2DC281E818}" destId="{E9BADCDB-3161-462D-B42B-FAD50CAAAE45}" srcOrd="1" destOrd="0" presId="urn:microsoft.com/office/officeart/2005/8/layout/hierarchy3"/>
    <dgm:cxn modelId="{3741222C-15B3-4AB2-B3DA-00CDD897C3A3}" type="presOf" srcId="{FEDF61FC-67AA-4C13-BB11-9CDB28431B13}" destId="{6520A77E-6701-4834-9827-A03FC02D5682}" srcOrd="0" destOrd="0" presId="urn:microsoft.com/office/officeart/2005/8/layout/hierarchy3"/>
    <dgm:cxn modelId="{31B474D9-A812-48DD-BE60-3ED658D60303}" type="presOf" srcId="{7C314117-D566-4C58-B1FC-C6611EAC28D0}" destId="{373A8D9F-356A-4C40-8200-3D728F0E3B0F}" srcOrd="0" destOrd="0" presId="urn:microsoft.com/office/officeart/2005/8/layout/hierarchy3"/>
    <dgm:cxn modelId="{47F7D634-3424-4DEC-A8E5-2EC9DCF2A411}" type="presParOf" srcId="{C5E99B2A-6698-46DC-8854-E1F6B789B682}" destId="{CAF2034E-3EC6-4D39-9AF9-D9E9F53386AC}" srcOrd="0" destOrd="0" presId="urn:microsoft.com/office/officeart/2005/8/layout/hierarchy3"/>
    <dgm:cxn modelId="{32F670C5-2908-4BE9-8F98-196C941E1E33}" type="presParOf" srcId="{CAF2034E-3EC6-4D39-9AF9-D9E9F53386AC}" destId="{B3E0F782-CBA8-4618-999D-1BECB4A548A0}" srcOrd="0" destOrd="0" presId="urn:microsoft.com/office/officeart/2005/8/layout/hierarchy3"/>
    <dgm:cxn modelId="{A0841273-3BEE-489E-807E-D05088AAE87F}" type="presParOf" srcId="{B3E0F782-CBA8-4618-999D-1BECB4A548A0}" destId="{A4A30B7F-16BF-4C68-B48F-C2C87A6F9CDF}" srcOrd="0" destOrd="0" presId="urn:microsoft.com/office/officeart/2005/8/layout/hierarchy3"/>
    <dgm:cxn modelId="{3C023972-5AAC-45C8-9F44-76DBB8C0FA7B}" type="presParOf" srcId="{B3E0F782-CBA8-4618-999D-1BECB4A548A0}" destId="{17AE4D5C-A9B8-4391-8738-722821AFE2FB}" srcOrd="1" destOrd="0" presId="urn:microsoft.com/office/officeart/2005/8/layout/hierarchy3"/>
    <dgm:cxn modelId="{4B7FA943-7B15-4D7B-86B5-1154D1BE7BF9}" type="presParOf" srcId="{CAF2034E-3EC6-4D39-9AF9-D9E9F53386AC}" destId="{20E7F832-D236-47D9-86E4-9F8F5CA54983}" srcOrd="1" destOrd="0" presId="urn:microsoft.com/office/officeart/2005/8/layout/hierarchy3"/>
    <dgm:cxn modelId="{7D6ABEA3-FFEE-4E20-BAD1-2BFB068AD7B6}" type="presParOf" srcId="{20E7F832-D236-47D9-86E4-9F8F5CA54983}" destId="{6520A77E-6701-4834-9827-A03FC02D5682}" srcOrd="0" destOrd="0" presId="urn:microsoft.com/office/officeart/2005/8/layout/hierarchy3"/>
    <dgm:cxn modelId="{E95F9D23-4291-42A4-B280-1BC6997713B5}" type="presParOf" srcId="{20E7F832-D236-47D9-86E4-9F8F5CA54983}" destId="{D81F063E-3FF9-452D-A61B-D8CCA3FA7F69}" srcOrd="1" destOrd="0" presId="urn:microsoft.com/office/officeart/2005/8/layout/hierarchy3"/>
    <dgm:cxn modelId="{F2E04B22-8D72-4C70-9703-053F26626BB1}" type="presParOf" srcId="{C5E99B2A-6698-46DC-8854-E1F6B789B682}" destId="{AABDE754-2462-4E97-BBA4-355CD2662BEC}" srcOrd="1" destOrd="0" presId="urn:microsoft.com/office/officeart/2005/8/layout/hierarchy3"/>
    <dgm:cxn modelId="{5E0A3174-43EB-47CE-99F9-0B6B0DBE20FA}" type="presParOf" srcId="{AABDE754-2462-4E97-BBA4-355CD2662BEC}" destId="{DEAB061B-8ABD-4FF2-B719-4BCC5D915BCD}" srcOrd="0" destOrd="0" presId="urn:microsoft.com/office/officeart/2005/8/layout/hierarchy3"/>
    <dgm:cxn modelId="{2291A3CE-CDF3-4805-9741-25C20B5BC626}" type="presParOf" srcId="{DEAB061B-8ABD-4FF2-B719-4BCC5D915BCD}" destId="{FC0B79FA-F34C-4DEC-932A-52281F3F07FC}" srcOrd="0" destOrd="0" presId="urn:microsoft.com/office/officeart/2005/8/layout/hierarchy3"/>
    <dgm:cxn modelId="{0A1C4DC8-3D9B-466B-BBA8-0FA959D1F385}" type="presParOf" srcId="{DEAB061B-8ABD-4FF2-B719-4BCC5D915BCD}" destId="{E9BADCDB-3161-462D-B42B-FAD50CAAAE45}" srcOrd="1" destOrd="0" presId="urn:microsoft.com/office/officeart/2005/8/layout/hierarchy3"/>
    <dgm:cxn modelId="{69EE6DF1-B21F-42D7-A919-B7626E50CA7C}" type="presParOf" srcId="{AABDE754-2462-4E97-BBA4-355CD2662BEC}" destId="{9B90110B-A8C4-4743-94DB-850C23A36791}" srcOrd="1" destOrd="0" presId="urn:microsoft.com/office/officeart/2005/8/layout/hierarchy3"/>
    <dgm:cxn modelId="{897C9DEB-5224-4CA1-91EC-CF43F4E5ADE9}" type="presParOf" srcId="{9B90110B-A8C4-4743-94DB-850C23A36791}" destId="{4EE9DED5-EFF5-44B9-B470-57FEF17A5C29}" srcOrd="0" destOrd="0" presId="urn:microsoft.com/office/officeart/2005/8/layout/hierarchy3"/>
    <dgm:cxn modelId="{3E86C6A5-9B49-4E71-AFB8-7D1EB37D27A0}" type="presParOf" srcId="{9B90110B-A8C4-4743-94DB-850C23A36791}" destId="{791C7962-883A-4565-AAAB-5F6DE8C60DAE}" srcOrd="1" destOrd="0" presId="urn:microsoft.com/office/officeart/2005/8/layout/hierarchy3"/>
    <dgm:cxn modelId="{5C92941B-A239-402B-B397-D424D385ABE1}" type="presParOf" srcId="{C5E99B2A-6698-46DC-8854-E1F6B789B682}" destId="{1FABC20C-F06C-4E95-8BE1-9A7B4155743B}" srcOrd="2" destOrd="0" presId="urn:microsoft.com/office/officeart/2005/8/layout/hierarchy3"/>
    <dgm:cxn modelId="{4E5571B1-7A86-4F6C-B478-B72567E711E8}" type="presParOf" srcId="{1FABC20C-F06C-4E95-8BE1-9A7B4155743B}" destId="{8D8FC7E2-3073-4016-8716-2275919483DE}" srcOrd="0" destOrd="0" presId="urn:microsoft.com/office/officeart/2005/8/layout/hierarchy3"/>
    <dgm:cxn modelId="{9E0E0A69-C736-4C9B-ABD4-CBB53D8BACE1}" type="presParOf" srcId="{8D8FC7E2-3073-4016-8716-2275919483DE}" destId="{72329D28-4205-4B46-81D1-0270676E0536}" srcOrd="0" destOrd="0" presId="urn:microsoft.com/office/officeart/2005/8/layout/hierarchy3"/>
    <dgm:cxn modelId="{92910438-CCD3-43EE-933A-394405D8889D}" type="presParOf" srcId="{8D8FC7E2-3073-4016-8716-2275919483DE}" destId="{A1F41873-CB92-48F0-850A-9C690EB703B9}" srcOrd="1" destOrd="0" presId="urn:microsoft.com/office/officeart/2005/8/layout/hierarchy3"/>
    <dgm:cxn modelId="{2585CDC2-E47D-420D-A234-7A9C2BF21BF8}" type="presParOf" srcId="{1FABC20C-F06C-4E95-8BE1-9A7B4155743B}" destId="{05644E92-EC16-435B-920F-CFD27EFC6AE7}" srcOrd="1" destOrd="0" presId="urn:microsoft.com/office/officeart/2005/8/layout/hierarchy3"/>
    <dgm:cxn modelId="{A736AE75-3C6E-41B4-818D-331E11C22C2E}" type="presParOf" srcId="{05644E92-EC16-435B-920F-CFD27EFC6AE7}" destId="{1EC02AA1-B2E5-4943-A4CB-28712DDDDEAE}" srcOrd="0" destOrd="0" presId="urn:microsoft.com/office/officeart/2005/8/layout/hierarchy3"/>
    <dgm:cxn modelId="{B78ADA94-AC57-4F85-8CFA-0B43DBD4D262}" type="presParOf" srcId="{05644E92-EC16-435B-920F-CFD27EFC6AE7}" destId="{373A8D9F-356A-4C40-8200-3D728F0E3B0F}" srcOrd="1" destOrd="0" presId="urn:microsoft.com/office/officeart/2005/8/layout/hierarchy3"/>
    <dgm:cxn modelId="{123F74FA-2030-4448-A849-45EED49EF5BB}" type="presParOf" srcId="{C5E99B2A-6698-46DC-8854-E1F6B789B682}" destId="{476D2B3C-9F48-452C-9300-3FCFA129DD3E}" srcOrd="3" destOrd="0" presId="urn:microsoft.com/office/officeart/2005/8/layout/hierarchy3"/>
    <dgm:cxn modelId="{96FC4D7D-9E5E-47ED-9DCE-83049F7885CA}" type="presParOf" srcId="{476D2B3C-9F48-452C-9300-3FCFA129DD3E}" destId="{BFA276A3-EBE8-4399-A442-891A6FB5AEE2}" srcOrd="0" destOrd="0" presId="urn:microsoft.com/office/officeart/2005/8/layout/hierarchy3"/>
    <dgm:cxn modelId="{2B15EBB4-1303-4854-9A82-2243B93896A8}" type="presParOf" srcId="{BFA276A3-EBE8-4399-A442-891A6FB5AEE2}" destId="{7FA01D59-DC8C-4B11-9E1C-3B951216EBB9}" srcOrd="0" destOrd="0" presId="urn:microsoft.com/office/officeart/2005/8/layout/hierarchy3"/>
    <dgm:cxn modelId="{8DD695F0-7DDC-4C3E-B8CA-A0E469C73985}" type="presParOf" srcId="{BFA276A3-EBE8-4399-A442-891A6FB5AEE2}" destId="{61FFE250-67E5-4D28-AE00-2382A8FBB16B}" srcOrd="1" destOrd="0" presId="urn:microsoft.com/office/officeart/2005/8/layout/hierarchy3"/>
    <dgm:cxn modelId="{22B96BA5-BB6B-48F0-ADD3-68E938243435}" type="presParOf" srcId="{476D2B3C-9F48-452C-9300-3FCFA129DD3E}" destId="{3AFA08A4-3E68-4AF2-94D4-BC289063D9A6}" srcOrd="1" destOrd="0" presId="urn:microsoft.com/office/officeart/2005/8/layout/hierarchy3"/>
    <dgm:cxn modelId="{32DB9BB7-5D55-46CC-9481-F46E505DD666}" type="presParOf" srcId="{3AFA08A4-3E68-4AF2-94D4-BC289063D9A6}" destId="{C93AD61B-2F02-43E0-BBCB-9DC1E6EE7D77}" srcOrd="0" destOrd="0" presId="urn:microsoft.com/office/officeart/2005/8/layout/hierarchy3"/>
    <dgm:cxn modelId="{B102BC24-861D-48C6-B5A8-F7DE41D7AD81}" type="presParOf" srcId="{3AFA08A4-3E68-4AF2-94D4-BC289063D9A6}" destId="{87E543E7-EA5D-49C4-B39A-A3734779DFE9}"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A6B3090-12F7-4E0B-9E56-2FD6B535A7C6}" type="doc">
      <dgm:prSet loTypeId="urn:microsoft.com/office/officeart/2005/8/layout/process1" loCatId="process" qsTypeId="urn:microsoft.com/office/officeart/2005/8/quickstyle/simple1" qsCatId="simple" csTypeId="urn:microsoft.com/office/officeart/2005/8/colors/accent1_2" csCatId="accent1" phldr="1"/>
      <dgm:spPr/>
    </dgm:pt>
    <dgm:pt modelId="{F70BEA89-F455-4697-8554-1A7CF288FAD8}">
      <dgm:prSet phldrT="[Text]" custT="1"/>
      <dgm:spPr>
        <a:solidFill>
          <a:srgbClr val="16E03C"/>
        </a:solidFill>
      </dgm:spPr>
      <dgm:t>
        <a:bodyPr/>
        <a:lstStyle/>
        <a:p>
          <a:r>
            <a:rPr lang="en-US" sz="3600" b="1" dirty="0" smtClean="0">
              <a:latin typeface="Perpetua" panose="02020502060401020303" pitchFamily="18" charset="0"/>
            </a:rPr>
            <a:t>ACHC - 5</a:t>
          </a:r>
          <a:endParaRPr lang="en-US" sz="3600" b="1" dirty="0">
            <a:latin typeface="Perpetua" panose="02020502060401020303" pitchFamily="18" charset="0"/>
          </a:endParaRPr>
        </a:p>
      </dgm:t>
    </dgm:pt>
    <dgm:pt modelId="{FAB967D4-9A9D-4ACA-BF15-791D373BE326}" type="parTrans" cxnId="{240F3ACB-EDC6-41A9-8349-BD48646060A6}">
      <dgm:prSet/>
      <dgm:spPr/>
      <dgm:t>
        <a:bodyPr/>
        <a:lstStyle/>
        <a:p>
          <a:endParaRPr lang="en-US" sz="3600" b="1">
            <a:latin typeface="Garamond" panose="02020404030301010803" pitchFamily="18" charset="0"/>
          </a:endParaRPr>
        </a:p>
      </dgm:t>
    </dgm:pt>
    <dgm:pt modelId="{167F022F-EC1E-4B2E-939A-E6BF7B9FE5E1}" type="sibTrans" cxnId="{240F3ACB-EDC6-41A9-8349-BD48646060A6}">
      <dgm:prSet custT="1"/>
      <dgm:spPr/>
      <dgm:t>
        <a:bodyPr/>
        <a:lstStyle/>
        <a:p>
          <a:endParaRPr lang="en-US" sz="3600" b="1" dirty="0">
            <a:latin typeface="Garamond" panose="02020404030301010803" pitchFamily="18" charset="0"/>
          </a:endParaRPr>
        </a:p>
      </dgm:t>
    </dgm:pt>
    <dgm:pt modelId="{538D6339-594B-4B7F-B97C-746C33245E74}">
      <dgm:prSet phldrT="[Text]" custT="1"/>
      <dgm:spPr>
        <a:solidFill>
          <a:srgbClr val="00B0F0"/>
        </a:solidFill>
      </dgm:spPr>
      <dgm:t>
        <a:bodyPr/>
        <a:lstStyle/>
        <a:p>
          <a:r>
            <a:rPr lang="en-US" sz="3600" b="1" dirty="0" smtClean="0">
              <a:latin typeface="Perpetua" panose="02020502060401020303" pitchFamily="18" charset="0"/>
            </a:rPr>
            <a:t>CHAP - 2</a:t>
          </a:r>
          <a:endParaRPr lang="en-US" sz="3600" b="1" dirty="0">
            <a:latin typeface="Perpetua" panose="02020502060401020303" pitchFamily="18" charset="0"/>
          </a:endParaRPr>
        </a:p>
      </dgm:t>
    </dgm:pt>
    <dgm:pt modelId="{C327465C-8558-487A-AEA3-DA737FD415C5}" type="parTrans" cxnId="{68BCDB3B-E750-4B30-85C3-5EEAB24E4C9D}">
      <dgm:prSet/>
      <dgm:spPr/>
      <dgm:t>
        <a:bodyPr/>
        <a:lstStyle/>
        <a:p>
          <a:endParaRPr lang="en-US" sz="3600" b="1">
            <a:latin typeface="Garamond" panose="02020404030301010803" pitchFamily="18" charset="0"/>
          </a:endParaRPr>
        </a:p>
      </dgm:t>
    </dgm:pt>
    <dgm:pt modelId="{D8125485-DAF2-4CD3-998B-FB70B0F89C65}" type="sibTrans" cxnId="{68BCDB3B-E750-4B30-85C3-5EEAB24E4C9D}">
      <dgm:prSet custT="1"/>
      <dgm:spPr/>
      <dgm:t>
        <a:bodyPr/>
        <a:lstStyle/>
        <a:p>
          <a:endParaRPr lang="en-US" sz="3600" b="1" dirty="0">
            <a:latin typeface="Garamond" panose="02020404030301010803" pitchFamily="18" charset="0"/>
          </a:endParaRPr>
        </a:p>
      </dgm:t>
    </dgm:pt>
    <dgm:pt modelId="{26075C6D-C7AC-4668-BDEF-0D45F344C78D}">
      <dgm:prSet phldrT="[Text]" custT="1"/>
      <dgm:spPr>
        <a:solidFill>
          <a:srgbClr val="FF5050"/>
        </a:solidFill>
      </dgm:spPr>
      <dgm:t>
        <a:bodyPr/>
        <a:lstStyle/>
        <a:p>
          <a:r>
            <a:rPr lang="en-US" sz="3600" b="1" dirty="0" smtClean="0">
              <a:latin typeface="Perpetua" panose="02020502060401020303" pitchFamily="18" charset="0"/>
            </a:rPr>
            <a:t>TJC - 1</a:t>
          </a:r>
          <a:endParaRPr lang="en-US" sz="3600" b="1" dirty="0">
            <a:latin typeface="Perpetua" panose="02020502060401020303" pitchFamily="18" charset="0"/>
          </a:endParaRPr>
        </a:p>
      </dgm:t>
    </dgm:pt>
    <dgm:pt modelId="{9226CB5E-F1AF-4F50-895A-3D50B6BC6522}" type="parTrans" cxnId="{153D1372-B304-4E0E-8148-FEE4C1343E59}">
      <dgm:prSet/>
      <dgm:spPr/>
      <dgm:t>
        <a:bodyPr/>
        <a:lstStyle/>
        <a:p>
          <a:endParaRPr lang="en-US" sz="3600" b="1">
            <a:latin typeface="Garamond" panose="02020404030301010803" pitchFamily="18" charset="0"/>
          </a:endParaRPr>
        </a:p>
      </dgm:t>
    </dgm:pt>
    <dgm:pt modelId="{2514502E-FEF3-4E8A-99F3-CA73F190919F}" type="sibTrans" cxnId="{153D1372-B304-4E0E-8148-FEE4C1343E59}">
      <dgm:prSet/>
      <dgm:spPr/>
      <dgm:t>
        <a:bodyPr/>
        <a:lstStyle/>
        <a:p>
          <a:endParaRPr lang="en-US" sz="3600" b="1">
            <a:latin typeface="Garamond" panose="02020404030301010803" pitchFamily="18" charset="0"/>
          </a:endParaRPr>
        </a:p>
      </dgm:t>
    </dgm:pt>
    <dgm:pt modelId="{A6009E7B-0A9D-4533-B55A-78B9F4E6AD58}" type="pres">
      <dgm:prSet presAssocID="{9A6B3090-12F7-4E0B-9E56-2FD6B535A7C6}" presName="Name0" presStyleCnt="0">
        <dgm:presLayoutVars>
          <dgm:dir/>
          <dgm:resizeHandles val="exact"/>
        </dgm:presLayoutVars>
      </dgm:prSet>
      <dgm:spPr/>
    </dgm:pt>
    <dgm:pt modelId="{7CDC7B2D-258F-4087-B75F-1E0555939EFD}" type="pres">
      <dgm:prSet presAssocID="{F70BEA89-F455-4697-8554-1A7CF288FAD8}" presName="node" presStyleLbl="node1" presStyleIdx="0" presStyleCnt="3">
        <dgm:presLayoutVars>
          <dgm:bulletEnabled val="1"/>
        </dgm:presLayoutVars>
      </dgm:prSet>
      <dgm:spPr/>
      <dgm:t>
        <a:bodyPr/>
        <a:lstStyle/>
        <a:p>
          <a:endParaRPr lang="en-US"/>
        </a:p>
      </dgm:t>
    </dgm:pt>
    <dgm:pt modelId="{5CA5BA18-3001-41BA-BE9D-B58661E27C08}" type="pres">
      <dgm:prSet presAssocID="{167F022F-EC1E-4B2E-939A-E6BF7B9FE5E1}" presName="sibTrans" presStyleLbl="sibTrans2D1" presStyleIdx="0" presStyleCnt="2"/>
      <dgm:spPr/>
      <dgm:t>
        <a:bodyPr/>
        <a:lstStyle/>
        <a:p>
          <a:endParaRPr lang="en-US"/>
        </a:p>
      </dgm:t>
    </dgm:pt>
    <dgm:pt modelId="{77B0919A-0899-4492-84FA-95E151811DD0}" type="pres">
      <dgm:prSet presAssocID="{167F022F-EC1E-4B2E-939A-E6BF7B9FE5E1}" presName="connectorText" presStyleLbl="sibTrans2D1" presStyleIdx="0" presStyleCnt="2"/>
      <dgm:spPr/>
      <dgm:t>
        <a:bodyPr/>
        <a:lstStyle/>
        <a:p>
          <a:endParaRPr lang="en-US"/>
        </a:p>
      </dgm:t>
    </dgm:pt>
    <dgm:pt modelId="{4747A02C-5E6D-4A59-973D-34587DA67D38}" type="pres">
      <dgm:prSet presAssocID="{538D6339-594B-4B7F-B97C-746C33245E74}" presName="node" presStyleLbl="node1" presStyleIdx="1" presStyleCnt="3">
        <dgm:presLayoutVars>
          <dgm:bulletEnabled val="1"/>
        </dgm:presLayoutVars>
      </dgm:prSet>
      <dgm:spPr/>
      <dgm:t>
        <a:bodyPr/>
        <a:lstStyle/>
        <a:p>
          <a:endParaRPr lang="en-US"/>
        </a:p>
      </dgm:t>
    </dgm:pt>
    <dgm:pt modelId="{1E5D1A0A-312D-48FB-9E6A-F20FC9A678D4}" type="pres">
      <dgm:prSet presAssocID="{D8125485-DAF2-4CD3-998B-FB70B0F89C65}" presName="sibTrans" presStyleLbl="sibTrans2D1" presStyleIdx="1" presStyleCnt="2"/>
      <dgm:spPr/>
      <dgm:t>
        <a:bodyPr/>
        <a:lstStyle/>
        <a:p>
          <a:endParaRPr lang="en-US"/>
        </a:p>
      </dgm:t>
    </dgm:pt>
    <dgm:pt modelId="{AE797B9E-CAD4-4DC7-823C-2DE0988791AD}" type="pres">
      <dgm:prSet presAssocID="{D8125485-DAF2-4CD3-998B-FB70B0F89C65}" presName="connectorText" presStyleLbl="sibTrans2D1" presStyleIdx="1" presStyleCnt="2"/>
      <dgm:spPr/>
      <dgm:t>
        <a:bodyPr/>
        <a:lstStyle/>
        <a:p>
          <a:endParaRPr lang="en-US"/>
        </a:p>
      </dgm:t>
    </dgm:pt>
    <dgm:pt modelId="{D06F45B8-090D-452D-B64A-1FF1EF294739}" type="pres">
      <dgm:prSet presAssocID="{26075C6D-C7AC-4668-BDEF-0D45F344C78D}" presName="node" presStyleLbl="node1" presStyleIdx="2" presStyleCnt="3">
        <dgm:presLayoutVars>
          <dgm:bulletEnabled val="1"/>
        </dgm:presLayoutVars>
      </dgm:prSet>
      <dgm:spPr/>
      <dgm:t>
        <a:bodyPr/>
        <a:lstStyle/>
        <a:p>
          <a:endParaRPr lang="en-US"/>
        </a:p>
      </dgm:t>
    </dgm:pt>
  </dgm:ptLst>
  <dgm:cxnLst>
    <dgm:cxn modelId="{D7F48DD7-D9E8-4CCA-8753-60611B2031D4}" type="presOf" srcId="{26075C6D-C7AC-4668-BDEF-0D45F344C78D}" destId="{D06F45B8-090D-452D-B64A-1FF1EF294739}" srcOrd="0" destOrd="0" presId="urn:microsoft.com/office/officeart/2005/8/layout/process1"/>
    <dgm:cxn modelId="{E815F1C9-B9CD-4747-B703-9EFC57E88E05}" type="presOf" srcId="{538D6339-594B-4B7F-B97C-746C33245E74}" destId="{4747A02C-5E6D-4A59-973D-34587DA67D38}" srcOrd="0" destOrd="0" presId="urn:microsoft.com/office/officeart/2005/8/layout/process1"/>
    <dgm:cxn modelId="{68BCDB3B-E750-4B30-85C3-5EEAB24E4C9D}" srcId="{9A6B3090-12F7-4E0B-9E56-2FD6B535A7C6}" destId="{538D6339-594B-4B7F-B97C-746C33245E74}" srcOrd="1" destOrd="0" parTransId="{C327465C-8558-487A-AEA3-DA737FD415C5}" sibTransId="{D8125485-DAF2-4CD3-998B-FB70B0F89C65}"/>
    <dgm:cxn modelId="{4C8A83A2-E912-4227-8169-473B743DFB1A}" type="presOf" srcId="{167F022F-EC1E-4B2E-939A-E6BF7B9FE5E1}" destId="{5CA5BA18-3001-41BA-BE9D-B58661E27C08}" srcOrd="0" destOrd="0" presId="urn:microsoft.com/office/officeart/2005/8/layout/process1"/>
    <dgm:cxn modelId="{340F618E-B777-48A4-AFE6-1F7EB1EB52AE}" type="presOf" srcId="{9A6B3090-12F7-4E0B-9E56-2FD6B535A7C6}" destId="{A6009E7B-0A9D-4533-B55A-78B9F4E6AD58}" srcOrd="0" destOrd="0" presId="urn:microsoft.com/office/officeart/2005/8/layout/process1"/>
    <dgm:cxn modelId="{59227A9B-BB13-42C9-AB5D-5AC48AA2A250}" type="presOf" srcId="{F70BEA89-F455-4697-8554-1A7CF288FAD8}" destId="{7CDC7B2D-258F-4087-B75F-1E0555939EFD}" srcOrd="0" destOrd="0" presId="urn:microsoft.com/office/officeart/2005/8/layout/process1"/>
    <dgm:cxn modelId="{153D1372-B304-4E0E-8148-FEE4C1343E59}" srcId="{9A6B3090-12F7-4E0B-9E56-2FD6B535A7C6}" destId="{26075C6D-C7AC-4668-BDEF-0D45F344C78D}" srcOrd="2" destOrd="0" parTransId="{9226CB5E-F1AF-4F50-895A-3D50B6BC6522}" sibTransId="{2514502E-FEF3-4E8A-99F3-CA73F190919F}"/>
    <dgm:cxn modelId="{A02BAD91-C2EB-47B5-92EF-8B44C23EDE3C}" type="presOf" srcId="{167F022F-EC1E-4B2E-939A-E6BF7B9FE5E1}" destId="{77B0919A-0899-4492-84FA-95E151811DD0}" srcOrd="1" destOrd="0" presId="urn:microsoft.com/office/officeart/2005/8/layout/process1"/>
    <dgm:cxn modelId="{EACAD462-F41D-43DC-A7D6-6702BFFDC908}" type="presOf" srcId="{D8125485-DAF2-4CD3-998B-FB70B0F89C65}" destId="{1E5D1A0A-312D-48FB-9E6A-F20FC9A678D4}" srcOrd="0" destOrd="0" presId="urn:microsoft.com/office/officeart/2005/8/layout/process1"/>
    <dgm:cxn modelId="{A0F6E103-9ECB-46A5-900F-03EBE9013FE6}" type="presOf" srcId="{D8125485-DAF2-4CD3-998B-FB70B0F89C65}" destId="{AE797B9E-CAD4-4DC7-823C-2DE0988791AD}" srcOrd="1" destOrd="0" presId="urn:microsoft.com/office/officeart/2005/8/layout/process1"/>
    <dgm:cxn modelId="{240F3ACB-EDC6-41A9-8349-BD48646060A6}" srcId="{9A6B3090-12F7-4E0B-9E56-2FD6B535A7C6}" destId="{F70BEA89-F455-4697-8554-1A7CF288FAD8}" srcOrd="0" destOrd="0" parTransId="{FAB967D4-9A9D-4ACA-BF15-791D373BE326}" sibTransId="{167F022F-EC1E-4B2E-939A-E6BF7B9FE5E1}"/>
    <dgm:cxn modelId="{AB190646-0F33-44B3-A60D-C6A78F57FA7C}" type="presParOf" srcId="{A6009E7B-0A9D-4533-B55A-78B9F4E6AD58}" destId="{7CDC7B2D-258F-4087-B75F-1E0555939EFD}" srcOrd="0" destOrd="0" presId="urn:microsoft.com/office/officeart/2005/8/layout/process1"/>
    <dgm:cxn modelId="{5B5F0AD5-4B9E-487F-BAB8-9D1D4702DF8B}" type="presParOf" srcId="{A6009E7B-0A9D-4533-B55A-78B9F4E6AD58}" destId="{5CA5BA18-3001-41BA-BE9D-B58661E27C08}" srcOrd="1" destOrd="0" presId="urn:microsoft.com/office/officeart/2005/8/layout/process1"/>
    <dgm:cxn modelId="{4FDDF223-D24E-4025-800E-F70BF3B3ABC6}" type="presParOf" srcId="{5CA5BA18-3001-41BA-BE9D-B58661E27C08}" destId="{77B0919A-0899-4492-84FA-95E151811DD0}" srcOrd="0" destOrd="0" presId="urn:microsoft.com/office/officeart/2005/8/layout/process1"/>
    <dgm:cxn modelId="{DFB8F7BC-A875-4DD6-A7B0-C15736AD60C1}" type="presParOf" srcId="{A6009E7B-0A9D-4533-B55A-78B9F4E6AD58}" destId="{4747A02C-5E6D-4A59-973D-34587DA67D38}" srcOrd="2" destOrd="0" presId="urn:microsoft.com/office/officeart/2005/8/layout/process1"/>
    <dgm:cxn modelId="{3F48C7D6-B00D-4E5B-B1A2-CD8ACFEA08E9}" type="presParOf" srcId="{A6009E7B-0A9D-4533-B55A-78B9F4E6AD58}" destId="{1E5D1A0A-312D-48FB-9E6A-F20FC9A678D4}" srcOrd="3" destOrd="0" presId="urn:microsoft.com/office/officeart/2005/8/layout/process1"/>
    <dgm:cxn modelId="{4637B87C-E143-416E-BE47-5CA9FABD03C2}" type="presParOf" srcId="{1E5D1A0A-312D-48FB-9E6A-F20FC9A678D4}" destId="{AE797B9E-CAD4-4DC7-823C-2DE0988791AD}" srcOrd="0" destOrd="0" presId="urn:microsoft.com/office/officeart/2005/8/layout/process1"/>
    <dgm:cxn modelId="{07472384-72CB-4F13-8153-DA603164B9A1}" type="presParOf" srcId="{A6009E7B-0A9D-4533-B55A-78B9F4E6AD58}" destId="{D06F45B8-090D-452D-B64A-1FF1EF294739}"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8F75FBA2-D9DB-4EF7-BB2E-1108109CCA96}" type="doc">
      <dgm:prSet loTypeId="urn:microsoft.com/office/officeart/2005/8/layout/radial2" loCatId="relationship" qsTypeId="urn:microsoft.com/office/officeart/2005/8/quickstyle/simple1" qsCatId="simple" csTypeId="urn:microsoft.com/office/officeart/2005/8/colors/colorful1" csCatId="colorful" phldr="1"/>
      <dgm:spPr/>
      <dgm:t>
        <a:bodyPr/>
        <a:lstStyle/>
        <a:p>
          <a:endParaRPr lang="en-US"/>
        </a:p>
      </dgm:t>
    </dgm:pt>
    <dgm:pt modelId="{4C217F94-63A1-4229-AC56-BEC51B5B0B96}">
      <dgm:prSet phldrT="[Text]" custT="1"/>
      <dgm:spPr>
        <a:xfrm>
          <a:off x="5858" y="1297260"/>
          <a:ext cx="1444079" cy="1444079"/>
        </a:xfrm>
        <a:solidFill>
          <a:srgbClr val="49AF0A">
            <a:hueOff val="0"/>
            <a:satOff val="0"/>
            <a:lumOff val="0"/>
            <a:alphaOff val="0"/>
          </a:srgbClr>
        </a:solidFill>
        <a:ln w="12700" cap="flat" cmpd="sng" algn="ctr">
          <a:solidFill>
            <a:sysClr val="window" lastClr="FFFFFF">
              <a:hueOff val="0"/>
              <a:satOff val="0"/>
              <a:lumOff val="0"/>
              <a:alphaOff val="0"/>
            </a:sysClr>
          </a:solidFill>
          <a:prstDash val="solid"/>
        </a:ln>
        <a:effectLst/>
      </dgm:spPr>
      <dgm:t>
        <a:bodyPr/>
        <a:lstStyle/>
        <a:p>
          <a:r>
            <a:rPr lang="en-US" sz="3600" b="1" dirty="0">
              <a:solidFill>
                <a:sysClr val="window" lastClr="FFFFFF"/>
              </a:solidFill>
              <a:latin typeface="Perpetua" panose="02020502060401020303" pitchFamily="18" charset="0"/>
              <a:ea typeface="+mn-ea"/>
              <a:cs typeface="Adobe Devanagari" panose="02040503050201020203" pitchFamily="18" charset="0"/>
            </a:rPr>
            <a:t>FFY </a:t>
          </a:r>
          <a:r>
            <a:rPr lang="en-US" sz="3600" b="1" dirty="0" smtClean="0">
              <a:solidFill>
                <a:sysClr val="window" lastClr="FFFFFF"/>
              </a:solidFill>
              <a:latin typeface="Perpetua" panose="02020502060401020303" pitchFamily="18" charset="0"/>
              <a:ea typeface="+mn-ea"/>
              <a:cs typeface="Adobe Devanagari" panose="02040503050201020203" pitchFamily="18" charset="0"/>
            </a:rPr>
            <a:t>2020</a:t>
          </a:r>
          <a:endParaRPr lang="en-US" sz="3600" b="1" dirty="0">
            <a:solidFill>
              <a:sysClr val="window" lastClr="FFFFFF"/>
            </a:solidFill>
            <a:latin typeface="Perpetua" panose="02020502060401020303" pitchFamily="18" charset="0"/>
            <a:ea typeface="+mn-ea"/>
            <a:cs typeface="Adobe Devanagari" panose="02040503050201020203" pitchFamily="18" charset="0"/>
          </a:endParaRPr>
        </a:p>
      </dgm:t>
    </dgm:pt>
    <dgm:pt modelId="{169DBD9E-87E9-4CE0-971A-3214A1242224}" type="parTrans" cxnId="{C3DF8D1C-B24B-433E-9F93-B6F979020C98}">
      <dgm:prSet/>
      <dgm:spPr/>
      <dgm:t>
        <a:bodyPr/>
        <a:lstStyle/>
        <a:p>
          <a:endParaRPr lang="en-US" sz="2800" b="1">
            <a:latin typeface="Garamond" panose="02020404030301010803" pitchFamily="18" charset="0"/>
            <a:cs typeface="Adobe Devanagari" panose="02040503050201020203" pitchFamily="18" charset="0"/>
          </a:endParaRPr>
        </a:p>
      </dgm:t>
    </dgm:pt>
    <dgm:pt modelId="{F257A140-FE43-4E95-BD65-DD9AFBD22C88}" type="sibTrans" cxnId="{C3DF8D1C-B24B-433E-9F93-B6F979020C98}">
      <dgm:prSet/>
      <dgm:spPr/>
      <dgm:t>
        <a:bodyPr/>
        <a:lstStyle/>
        <a:p>
          <a:endParaRPr lang="en-US" sz="2800" b="1">
            <a:latin typeface="Garamond" panose="02020404030301010803" pitchFamily="18" charset="0"/>
            <a:cs typeface="Adobe Devanagari" panose="02040503050201020203" pitchFamily="18" charset="0"/>
          </a:endParaRPr>
        </a:p>
      </dgm:t>
    </dgm:pt>
    <dgm:pt modelId="{0AD1FE96-FB8D-439F-A00E-78A7E2A5C55B}">
      <dgm:prSet phldrT="[Text]" custT="1"/>
      <dgm:spPr>
        <a:xfrm>
          <a:off x="4005741" y="1297260"/>
          <a:ext cx="1444079" cy="1444079"/>
        </a:xfrm>
        <a:solidFill>
          <a:srgbClr val="6457DB">
            <a:hueOff val="0"/>
            <a:satOff val="0"/>
            <a:lumOff val="0"/>
            <a:alphaOff val="0"/>
          </a:srgbClr>
        </a:solidFill>
        <a:ln w="12700" cap="flat" cmpd="sng" algn="ctr">
          <a:solidFill>
            <a:sysClr val="window" lastClr="FFFFFF">
              <a:hueOff val="0"/>
              <a:satOff val="0"/>
              <a:lumOff val="0"/>
              <a:alphaOff val="0"/>
            </a:sysClr>
          </a:solidFill>
          <a:prstDash val="solid"/>
        </a:ln>
        <a:effectLst/>
      </dgm:spPr>
      <dgm:t>
        <a:bodyPr/>
        <a:lstStyle/>
        <a:p>
          <a:r>
            <a:rPr lang="en-US" sz="3600" b="1" dirty="0">
              <a:solidFill>
                <a:sysClr val="window" lastClr="FFFFFF"/>
              </a:solidFill>
              <a:latin typeface="Perpetua" panose="02020502060401020303" pitchFamily="18" charset="0"/>
              <a:ea typeface="+mn-ea"/>
              <a:cs typeface="Adobe Devanagari" panose="02040503050201020203" pitchFamily="18" charset="0"/>
            </a:rPr>
            <a:t>FFY </a:t>
          </a:r>
          <a:r>
            <a:rPr lang="en-US" sz="3600" b="1" dirty="0" smtClean="0">
              <a:solidFill>
                <a:sysClr val="window" lastClr="FFFFFF"/>
              </a:solidFill>
              <a:latin typeface="Perpetua" panose="02020502060401020303" pitchFamily="18" charset="0"/>
              <a:ea typeface="+mn-ea"/>
              <a:cs typeface="Adobe Devanagari" panose="02040503050201020203" pitchFamily="18" charset="0"/>
            </a:rPr>
            <a:t>2021</a:t>
          </a:r>
          <a:endParaRPr lang="en-US" sz="3600" b="1" dirty="0">
            <a:solidFill>
              <a:sysClr val="window" lastClr="FFFFFF"/>
            </a:solidFill>
            <a:latin typeface="Perpetua" panose="02020502060401020303" pitchFamily="18" charset="0"/>
            <a:ea typeface="+mn-ea"/>
            <a:cs typeface="Adobe Devanagari" panose="02040503050201020203" pitchFamily="18" charset="0"/>
          </a:endParaRPr>
        </a:p>
      </dgm:t>
    </dgm:pt>
    <dgm:pt modelId="{9FC47098-FDCC-4CB4-9BCD-3DEBB43AB370}" type="parTrans" cxnId="{22005305-7E1D-44B6-A732-F1B7E39047E1}">
      <dgm:prSet/>
      <dgm:spPr/>
      <dgm:t>
        <a:bodyPr/>
        <a:lstStyle/>
        <a:p>
          <a:endParaRPr lang="en-US" sz="2800" b="1">
            <a:latin typeface="Garamond" panose="02020404030301010803" pitchFamily="18" charset="0"/>
            <a:cs typeface="Adobe Devanagari" panose="02040503050201020203" pitchFamily="18" charset="0"/>
          </a:endParaRPr>
        </a:p>
      </dgm:t>
    </dgm:pt>
    <dgm:pt modelId="{EF54AFE4-3686-43D5-8DD5-0104B910857E}" type="sibTrans" cxnId="{22005305-7E1D-44B6-A732-F1B7E39047E1}">
      <dgm:prSet/>
      <dgm:spPr/>
      <dgm:t>
        <a:bodyPr/>
        <a:lstStyle/>
        <a:p>
          <a:endParaRPr lang="en-US" sz="2800" b="1">
            <a:latin typeface="Garamond" panose="02020404030301010803" pitchFamily="18" charset="0"/>
            <a:cs typeface="Adobe Devanagari" panose="02040503050201020203" pitchFamily="18" charset="0"/>
          </a:endParaRPr>
        </a:p>
      </dgm:t>
    </dgm:pt>
    <dgm:pt modelId="{4AF98031-A806-4E83-9803-BD0B9EF27FFA}">
      <dgm:prSet phldrT="[Text]" custT="1"/>
      <dgm:spPr>
        <a:xfrm>
          <a:off x="4523256" y="756992"/>
          <a:ext cx="3297208" cy="2524614"/>
        </a:xfrm>
        <a:solidFill>
          <a:srgbClr val="6457DB">
            <a:tint val="40000"/>
            <a:alpha val="90000"/>
            <a:hueOff val="0"/>
            <a:satOff val="0"/>
            <a:lumOff val="0"/>
            <a:alphaOff val="0"/>
          </a:srgbClr>
        </a:solidFill>
        <a:ln w="12700" cap="flat" cmpd="sng" algn="ctr">
          <a:solidFill>
            <a:srgbClr val="6457DB">
              <a:tint val="40000"/>
              <a:alpha val="90000"/>
              <a:hueOff val="0"/>
              <a:satOff val="0"/>
              <a:lumOff val="0"/>
              <a:alphaOff val="0"/>
            </a:srgbClr>
          </a:solidFill>
          <a:prstDash val="solid"/>
        </a:ln>
        <a:effectLst/>
      </dgm:spPr>
      <dgm:t>
        <a:bodyPr/>
        <a:lstStyle/>
        <a:p>
          <a:r>
            <a:rPr lang="en-US" sz="2300" b="1" dirty="0">
              <a:solidFill>
                <a:sysClr val="windowText" lastClr="000000">
                  <a:hueOff val="0"/>
                  <a:satOff val="0"/>
                  <a:lumOff val="0"/>
                  <a:alphaOff val="0"/>
                </a:sysClr>
              </a:solidFill>
              <a:latin typeface="Perpetua" panose="02020502060401020303" pitchFamily="18" charset="0"/>
              <a:ea typeface="+mn-ea"/>
              <a:cs typeface="Adobe Devanagari" panose="02040503050201020203" pitchFamily="18" charset="0"/>
            </a:rPr>
            <a:t>Home Health </a:t>
          </a:r>
          <a:r>
            <a:rPr lang="en-US" sz="2300" b="1" dirty="0" smtClean="0">
              <a:solidFill>
                <a:sysClr val="windowText" lastClr="000000">
                  <a:hueOff val="0"/>
                  <a:satOff val="0"/>
                  <a:lumOff val="0"/>
                  <a:alphaOff val="0"/>
                </a:sysClr>
              </a:solidFill>
              <a:latin typeface="Perpetua" panose="02020502060401020303" pitchFamily="18" charset="0"/>
              <a:ea typeface="+mn-ea"/>
              <a:cs typeface="Adobe Devanagari" panose="02040503050201020203" pitchFamily="18" charset="0"/>
            </a:rPr>
            <a:t>3</a:t>
          </a:r>
          <a:endParaRPr lang="en-US" sz="2300" b="1" dirty="0">
            <a:solidFill>
              <a:sysClr val="windowText" lastClr="000000">
                <a:hueOff val="0"/>
                <a:satOff val="0"/>
                <a:lumOff val="0"/>
                <a:alphaOff val="0"/>
              </a:sysClr>
            </a:solidFill>
            <a:latin typeface="Perpetua" panose="02020502060401020303" pitchFamily="18" charset="0"/>
            <a:ea typeface="+mn-ea"/>
            <a:cs typeface="Adobe Devanagari" panose="02040503050201020203" pitchFamily="18" charset="0"/>
          </a:endParaRPr>
        </a:p>
      </dgm:t>
    </dgm:pt>
    <dgm:pt modelId="{262C1F6B-C39C-4624-85AE-6C6AD526B1E8}" type="parTrans" cxnId="{3393C57C-F429-4F7C-A8F7-88B3E079FA25}">
      <dgm:prSet/>
      <dgm:spPr/>
      <dgm:t>
        <a:bodyPr/>
        <a:lstStyle/>
        <a:p>
          <a:endParaRPr lang="en-US" sz="2800" b="1">
            <a:latin typeface="Garamond" panose="02020404030301010803" pitchFamily="18" charset="0"/>
            <a:cs typeface="Adobe Devanagari" panose="02040503050201020203" pitchFamily="18" charset="0"/>
          </a:endParaRPr>
        </a:p>
      </dgm:t>
    </dgm:pt>
    <dgm:pt modelId="{B0BA9C80-F98E-4E17-9748-87321E3D2B09}" type="sibTrans" cxnId="{3393C57C-F429-4F7C-A8F7-88B3E079FA25}">
      <dgm:prSet/>
      <dgm:spPr/>
      <dgm:t>
        <a:bodyPr/>
        <a:lstStyle/>
        <a:p>
          <a:endParaRPr lang="en-US" sz="2800" b="1">
            <a:latin typeface="Garamond" panose="02020404030301010803" pitchFamily="18" charset="0"/>
            <a:cs typeface="Adobe Devanagari" panose="02040503050201020203" pitchFamily="18" charset="0"/>
          </a:endParaRPr>
        </a:p>
      </dgm:t>
    </dgm:pt>
    <dgm:pt modelId="{55BAF7AB-8B0E-42FA-8729-58E88913CB40}">
      <dgm:prSet phldrT="[Text]" custT="1"/>
      <dgm:spPr>
        <a:xfrm>
          <a:off x="4523256" y="756992"/>
          <a:ext cx="3297208" cy="2524614"/>
        </a:xfrm>
        <a:solidFill>
          <a:srgbClr val="6457DB">
            <a:tint val="40000"/>
            <a:alpha val="90000"/>
            <a:hueOff val="0"/>
            <a:satOff val="0"/>
            <a:lumOff val="0"/>
            <a:alphaOff val="0"/>
          </a:srgbClr>
        </a:solidFill>
        <a:ln w="12700" cap="flat" cmpd="sng" algn="ctr">
          <a:solidFill>
            <a:srgbClr val="6457DB">
              <a:tint val="40000"/>
              <a:alpha val="90000"/>
              <a:hueOff val="0"/>
              <a:satOff val="0"/>
              <a:lumOff val="0"/>
              <a:alphaOff val="0"/>
            </a:srgbClr>
          </a:solidFill>
          <a:prstDash val="solid"/>
        </a:ln>
        <a:effectLst/>
      </dgm:spPr>
      <dgm:t>
        <a:bodyPr/>
        <a:lstStyle/>
        <a:p>
          <a:r>
            <a:rPr lang="en-US" sz="2300" b="1" dirty="0">
              <a:solidFill>
                <a:sysClr val="windowText" lastClr="000000">
                  <a:hueOff val="0"/>
                  <a:satOff val="0"/>
                  <a:lumOff val="0"/>
                  <a:alphaOff val="0"/>
                </a:sysClr>
              </a:solidFill>
              <a:latin typeface="Perpetua" panose="02020502060401020303" pitchFamily="18" charset="0"/>
              <a:ea typeface="+mn-ea"/>
              <a:cs typeface="Adobe Devanagari" panose="02040503050201020203" pitchFamily="18" charset="0"/>
            </a:rPr>
            <a:t>Hospice </a:t>
          </a:r>
          <a:r>
            <a:rPr lang="en-US" sz="2300" b="1" dirty="0" smtClean="0">
              <a:solidFill>
                <a:sysClr val="windowText" lastClr="000000">
                  <a:hueOff val="0"/>
                  <a:satOff val="0"/>
                  <a:lumOff val="0"/>
                  <a:alphaOff val="0"/>
                </a:sysClr>
              </a:solidFill>
              <a:latin typeface="Perpetua" panose="02020502060401020303" pitchFamily="18" charset="0"/>
              <a:ea typeface="+mn-ea"/>
              <a:cs typeface="Adobe Devanagari" panose="02040503050201020203" pitchFamily="18" charset="0"/>
            </a:rPr>
            <a:t>1</a:t>
          </a:r>
          <a:endParaRPr lang="en-US" sz="2300" b="1" dirty="0">
            <a:solidFill>
              <a:sysClr val="windowText" lastClr="000000">
                <a:hueOff val="0"/>
                <a:satOff val="0"/>
                <a:lumOff val="0"/>
                <a:alphaOff val="0"/>
              </a:sysClr>
            </a:solidFill>
            <a:latin typeface="Perpetua" panose="02020502060401020303" pitchFamily="18" charset="0"/>
            <a:ea typeface="+mn-ea"/>
            <a:cs typeface="Adobe Devanagari" panose="02040503050201020203" pitchFamily="18" charset="0"/>
          </a:endParaRPr>
        </a:p>
      </dgm:t>
    </dgm:pt>
    <dgm:pt modelId="{4619F476-CB6F-4C13-9B36-5D74CE041564}" type="parTrans" cxnId="{D380778E-0550-4F40-8D2B-C2B99F8F6EF3}">
      <dgm:prSet/>
      <dgm:spPr/>
      <dgm:t>
        <a:bodyPr/>
        <a:lstStyle/>
        <a:p>
          <a:endParaRPr lang="en-US" sz="2800" b="1">
            <a:latin typeface="Garamond" panose="02020404030301010803" pitchFamily="18" charset="0"/>
            <a:cs typeface="Adobe Devanagari" panose="02040503050201020203" pitchFamily="18" charset="0"/>
          </a:endParaRPr>
        </a:p>
      </dgm:t>
    </dgm:pt>
    <dgm:pt modelId="{BB6AD34E-978F-475F-8578-A491194684AC}" type="sibTrans" cxnId="{D380778E-0550-4F40-8D2B-C2B99F8F6EF3}">
      <dgm:prSet/>
      <dgm:spPr/>
      <dgm:t>
        <a:bodyPr/>
        <a:lstStyle/>
        <a:p>
          <a:endParaRPr lang="en-US" sz="2800" b="1">
            <a:latin typeface="Garamond" panose="02020404030301010803" pitchFamily="18" charset="0"/>
            <a:cs typeface="Adobe Devanagari" panose="02040503050201020203" pitchFamily="18" charset="0"/>
          </a:endParaRPr>
        </a:p>
      </dgm:t>
    </dgm:pt>
    <dgm:pt modelId="{14AA9BD3-EDAE-47CF-86E8-065578FC7462}">
      <dgm:prSet phldrT="[Text]" custT="1"/>
      <dgm:spPr>
        <a:xfrm>
          <a:off x="8529045" y="756992"/>
          <a:ext cx="3276096" cy="2524614"/>
        </a:xfrm>
        <a:solidFill>
          <a:srgbClr val="CF4895">
            <a:tint val="40000"/>
            <a:alpha val="90000"/>
            <a:hueOff val="0"/>
            <a:satOff val="0"/>
            <a:lumOff val="0"/>
            <a:alphaOff val="0"/>
          </a:srgbClr>
        </a:solidFill>
        <a:ln w="12700" cap="flat" cmpd="sng" algn="ctr">
          <a:solidFill>
            <a:srgbClr val="CF4895">
              <a:tint val="40000"/>
              <a:alpha val="90000"/>
              <a:hueOff val="0"/>
              <a:satOff val="0"/>
              <a:lumOff val="0"/>
              <a:alphaOff val="0"/>
            </a:srgbClr>
          </a:solidFill>
          <a:prstDash val="solid"/>
        </a:ln>
        <a:effectLst/>
      </dgm:spPr>
      <dgm:t>
        <a:bodyPr/>
        <a:lstStyle/>
        <a:p>
          <a:r>
            <a:rPr lang="en-US" sz="2300" b="1" dirty="0">
              <a:solidFill>
                <a:sysClr val="windowText" lastClr="000000">
                  <a:hueOff val="0"/>
                  <a:satOff val="0"/>
                  <a:lumOff val="0"/>
                  <a:alphaOff val="0"/>
                </a:sysClr>
              </a:solidFill>
              <a:latin typeface="Perpetua" panose="02020502060401020303" pitchFamily="18" charset="0"/>
              <a:ea typeface="+mn-ea"/>
              <a:cs typeface="Adobe Devanagari" panose="02040503050201020203" pitchFamily="18" charset="0"/>
            </a:rPr>
            <a:t>Home Health </a:t>
          </a:r>
          <a:r>
            <a:rPr lang="en-US" sz="2300" b="1" dirty="0" smtClean="0">
              <a:solidFill>
                <a:sysClr val="windowText" lastClr="000000">
                  <a:hueOff val="0"/>
                  <a:satOff val="0"/>
                  <a:lumOff val="0"/>
                  <a:alphaOff val="0"/>
                </a:sysClr>
              </a:solidFill>
              <a:latin typeface="Perpetua" panose="02020502060401020303" pitchFamily="18" charset="0"/>
              <a:ea typeface="+mn-ea"/>
              <a:cs typeface="Adobe Devanagari" panose="02040503050201020203" pitchFamily="18" charset="0"/>
            </a:rPr>
            <a:t>7</a:t>
          </a:r>
          <a:endParaRPr lang="en-US" sz="2300" b="1" dirty="0">
            <a:solidFill>
              <a:sysClr val="windowText" lastClr="000000">
                <a:hueOff val="0"/>
                <a:satOff val="0"/>
                <a:lumOff val="0"/>
                <a:alphaOff val="0"/>
              </a:sysClr>
            </a:solidFill>
            <a:latin typeface="Perpetua" panose="02020502060401020303" pitchFamily="18" charset="0"/>
            <a:ea typeface="+mn-ea"/>
            <a:cs typeface="Adobe Devanagari" panose="02040503050201020203" pitchFamily="18" charset="0"/>
          </a:endParaRPr>
        </a:p>
      </dgm:t>
    </dgm:pt>
    <dgm:pt modelId="{6A8195DA-8300-4598-BEE5-F4BE870736A1}" type="parTrans" cxnId="{0F67B8E7-D80D-4424-9C04-07809F1750F9}">
      <dgm:prSet/>
      <dgm:spPr/>
      <dgm:t>
        <a:bodyPr/>
        <a:lstStyle/>
        <a:p>
          <a:endParaRPr lang="en-US" sz="2800" b="1">
            <a:latin typeface="Garamond" panose="02020404030301010803" pitchFamily="18" charset="0"/>
            <a:cs typeface="Adobe Devanagari" panose="02040503050201020203" pitchFamily="18" charset="0"/>
          </a:endParaRPr>
        </a:p>
      </dgm:t>
    </dgm:pt>
    <dgm:pt modelId="{F144D51F-3261-483D-8853-CA0B796D52D2}" type="sibTrans" cxnId="{0F67B8E7-D80D-4424-9C04-07809F1750F9}">
      <dgm:prSet/>
      <dgm:spPr/>
      <dgm:t>
        <a:bodyPr/>
        <a:lstStyle/>
        <a:p>
          <a:endParaRPr lang="en-US" sz="2800" b="1">
            <a:latin typeface="Garamond" panose="02020404030301010803" pitchFamily="18" charset="0"/>
            <a:cs typeface="Adobe Devanagari" panose="02040503050201020203" pitchFamily="18" charset="0"/>
          </a:endParaRPr>
        </a:p>
      </dgm:t>
    </dgm:pt>
    <dgm:pt modelId="{2D812A47-3415-4E20-A52F-913CB8326604}">
      <dgm:prSet phldrT="[Text]" custT="1"/>
      <dgm:spPr>
        <a:xfrm>
          <a:off x="8529045" y="756992"/>
          <a:ext cx="3276096" cy="2524614"/>
        </a:xfrm>
        <a:solidFill>
          <a:srgbClr val="CF4895">
            <a:tint val="40000"/>
            <a:alpha val="90000"/>
            <a:hueOff val="0"/>
            <a:satOff val="0"/>
            <a:lumOff val="0"/>
            <a:alphaOff val="0"/>
          </a:srgbClr>
        </a:solidFill>
        <a:ln w="12700" cap="flat" cmpd="sng" algn="ctr">
          <a:solidFill>
            <a:srgbClr val="CF4895">
              <a:tint val="40000"/>
              <a:alpha val="90000"/>
              <a:hueOff val="0"/>
              <a:satOff val="0"/>
              <a:lumOff val="0"/>
              <a:alphaOff val="0"/>
            </a:srgbClr>
          </a:solidFill>
          <a:prstDash val="solid"/>
        </a:ln>
        <a:effectLst/>
      </dgm:spPr>
      <dgm:t>
        <a:bodyPr/>
        <a:lstStyle/>
        <a:p>
          <a:r>
            <a:rPr lang="en-US" sz="2300" b="1" dirty="0">
              <a:solidFill>
                <a:sysClr val="windowText" lastClr="000000">
                  <a:hueOff val="0"/>
                  <a:satOff val="0"/>
                  <a:lumOff val="0"/>
                  <a:alphaOff val="0"/>
                </a:sysClr>
              </a:solidFill>
              <a:latin typeface="Perpetua" panose="02020502060401020303" pitchFamily="18" charset="0"/>
              <a:ea typeface="+mn-ea"/>
              <a:cs typeface="Adobe Devanagari" panose="02040503050201020203" pitchFamily="18" charset="0"/>
            </a:rPr>
            <a:t>Hospice </a:t>
          </a:r>
          <a:r>
            <a:rPr lang="en-US" sz="2300" b="1" dirty="0" smtClean="0">
              <a:solidFill>
                <a:sysClr val="windowText" lastClr="000000">
                  <a:hueOff val="0"/>
                  <a:satOff val="0"/>
                  <a:lumOff val="0"/>
                  <a:alphaOff val="0"/>
                </a:sysClr>
              </a:solidFill>
              <a:latin typeface="Perpetua" panose="02020502060401020303" pitchFamily="18" charset="0"/>
              <a:ea typeface="+mn-ea"/>
              <a:cs typeface="Adobe Devanagari" panose="02040503050201020203" pitchFamily="18" charset="0"/>
            </a:rPr>
            <a:t>1</a:t>
          </a:r>
          <a:r>
            <a:rPr lang="en-US" sz="2300" b="1" dirty="0">
              <a:solidFill>
                <a:sysClr val="windowText" lastClr="000000">
                  <a:hueOff val="0"/>
                  <a:satOff val="0"/>
                  <a:lumOff val="0"/>
                  <a:alphaOff val="0"/>
                </a:sysClr>
              </a:solidFill>
              <a:latin typeface="Garamond" panose="02020404030301010803" pitchFamily="18" charset="0"/>
              <a:ea typeface="+mn-ea"/>
              <a:cs typeface="Adobe Devanagari" panose="02040503050201020203" pitchFamily="18" charset="0"/>
            </a:rPr>
            <a:t>	</a:t>
          </a:r>
        </a:p>
      </dgm:t>
    </dgm:pt>
    <dgm:pt modelId="{B5B204A3-BC60-4AC4-A3C1-8D0054551AC0}" type="parTrans" cxnId="{D6906F96-5758-4021-9E09-BD50E87FA37B}">
      <dgm:prSet/>
      <dgm:spPr/>
      <dgm:t>
        <a:bodyPr/>
        <a:lstStyle/>
        <a:p>
          <a:endParaRPr lang="en-US" sz="2800" b="1">
            <a:latin typeface="Garamond" panose="02020404030301010803" pitchFamily="18" charset="0"/>
            <a:cs typeface="Adobe Devanagari" panose="02040503050201020203" pitchFamily="18" charset="0"/>
          </a:endParaRPr>
        </a:p>
      </dgm:t>
    </dgm:pt>
    <dgm:pt modelId="{BCBD17D6-56BC-444E-BA89-6A14AE529AB8}" type="sibTrans" cxnId="{D6906F96-5758-4021-9E09-BD50E87FA37B}">
      <dgm:prSet/>
      <dgm:spPr/>
      <dgm:t>
        <a:bodyPr/>
        <a:lstStyle/>
        <a:p>
          <a:endParaRPr lang="en-US" sz="2800" b="1">
            <a:latin typeface="Garamond" panose="02020404030301010803" pitchFamily="18" charset="0"/>
            <a:cs typeface="Adobe Devanagari" panose="02040503050201020203" pitchFamily="18" charset="0"/>
          </a:endParaRPr>
        </a:p>
      </dgm:t>
    </dgm:pt>
    <dgm:pt modelId="{CBC2DE35-8400-4B87-A55E-ABD4B62C2EA6}">
      <dgm:prSet phldrT="[Text]" custT="1"/>
      <dgm:spPr>
        <a:xfrm>
          <a:off x="518723" y="756992"/>
          <a:ext cx="3306508" cy="2524614"/>
        </a:xfrm>
        <a:solidFill>
          <a:srgbClr val="49AF0A">
            <a:tint val="40000"/>
            <a:alpha val="90000"/>
            <a:hueOff val="0"/>
            <a:satOff val="0"/>
            <a:lumOff val="0"/>
            <a:alphaOff val="0"/>
          </a:srgbClr>
        </a:solidFill>
        <a:ln w="12700" cap="flat" cmpd="sng" algn="ctr">
          <a:solidFill>
            <a:srgbClr val="49AF0A">
              <a:tint val="40000"/>
              <a:alpha val="90000"/>
              <a:hueOff val="0"/>
              <a:satOff val="0"/>
              <a:lumOff val="0"/>
              <a:alphaOff val="0"/>
            </a:srgbClr>
          </a:solidFill>
          <a:prstDash val="solid"/>
        </a:ln>
        <a:effectLst/>
      </dgm:spPr>
      <dgm:t>
        <a:bodyPr/>
        <a:lstStyle/>
        <a:p>
          <a:r>
            <a:rPr lang="en-US" sz="2300" b="1" dirty="0">
              <a:solidFill>
                <a:sysClr val="windowText" lastClr="000000">
                  <a:hueOff val="0"/>
                  <a:satOff val="0"/>
                  <a:lumOff val="0"/>
                  <a:alphaOff val="0"/>
                </a:sysClr>
              </a:solidFill>
              <a:latin typeface="Garamond" panose="02020404030301010803" pitchFamily="18" charset="0"/>
              <a:ea typeface="+mn-ea"/>
              <a:cs typeface="Adobe Devanagari" panose="02040503050201020203" pitchFamily="18" charset="0"/>
            </a:rPr>
            <a:t>Home Health </a:t>
          </a:r>
          <a:r>
            <a:rPr lang="en-US" sz="2300" b="1" dirty="0" smtClean="0">
              <a:solidFill>
                <a:sysClr val="windowText" lastClr="000000">
                  <a:hueOff val="0"/>
                  <a:satOff val="0"/>
                  <a:lumOff val="0"/>
                  <a:alphaOff val="0"/>
                </a:sysClr>
              </a:solidFill>
              <a:latin typeface="Garamond" panose="02020404030301010803" pitchFamily="18" charset="0"/>
              <a:ea typeface="+mn-ea"/>
              <a:cs typeface="Adobe Devanagari" panose="02040503050201020203" pitchFamily="18" charset="0"/>
            </a:rPr>
            <a:t>5</a:t>
          </a:r>
          <a:endParaRPr lang="en-US" sz="2300" b="1" dirty="0">
            <a:solidFill>
              <a:sysClr val="windowText" lastClr="000000">
                <a:hueOff val="0"/>
                <a:satOff val="0"/>
                <a:lumOff val="0"/>
                <a:alphaOff val="0"/>
              </a:sysClr>
            </a:solidFill>
            <a:latin typeface="Garamond" panose="02020404030301010803" pitchFamily="18" charset="0"/>
            <a:ea typeface="+mn-ea"/>
            <a:cs typeface="Adobe Devanagari" panose="02040503050201020203" pitchFamily="18" charset="0"/>
          </a:endParaRPr>
        </a:p>
      </dgm:t>
    </dgm:pt>
    <dgm:pt modelId="{EBD9F54A-1EF0-4EA0-9A8B-1BE69AEA9CE5}" type="sibTrans" cxnId="{594E2E01-A1BE-4342-B10A-7F3425BD6696}">
      <dgm:prSet/>
      <dgm:spPr/>
      <dgm:t>
        <a:bodyPr/>
        <a:lstStyle/>
        <a:p>
          <a:endParaRPr lang="en-US" sz="2800" b="1">
            <a:latin typeface="Garamond" panose="02020404030301010803" pitchFamily="18" charset="0"/>
            <a:cs typeface="Adobe Devanagari" panose="02040503050201020203" pitchFamily="18" charset="0"/>
          </a:endParaRPr>
        </a:p>
      </dgm:t>
    </dgm:pt>
    <dgm:pt modelId="{39A16CFD-38A1-4C21-9508-B7487E809767}" type="parTrans" cxnId="{594E2E01-A1BE-4342-B10A-7F3425BD6696}">
      <dgm:prSet/>
      <dgm:spPr/>
      <dgm:t>
        <a:bodyPr/>
        <a:lstStyle/>
        <a:p>
          <a:endParaRPr lang="en-US" sz="2800" b="1">
            <a:latin typeface="Garamond" panose="02020404030301010803" pitchFamily="18" charset="0"/>
            <a:cs typeface="Adobe Devanagari" panose="02040503050201020203" pitchFamily="18" charset="0"/>
          </a:endParaRPr>
        </a:p>
      </dgm:t>
    </dgm:pt>
    <dgm:pt modelId="{32F7876A-CF2E-4E29-8306-017089B27071}">
      <dgm:prSet phldrT="[Text]" custT="1"/>
      <dgm:spPr>
        <a:xfrm>
          <a:off x="518723" y="756992"/>
          <a:ext cx="3306508" cy="2524614"/>
        </a:xfrm>
        <a:solidFill>
          <a:srgbClr val="49AF0A">
            <a:tint val="40000"/>
            <a:alpha val="90000"/>
            <a:hueOff val="0"/>
            <a:satOff val="0"/>
            <a:lumOff val="0"/>
            <a:alphaOff val="0"/>
          </a:srgbClr>
        </a:solidFill>
        <a:ln w="12700" cap="flat" cmpd="sng" algn="ctr">
          <a:solidFill>
            <a:srgbClr val="49AF0A">
              <a:tint val="40000"/>
              <a:alpha val="90000"/>
              <a:hueOff val="0"/>
              <a:satOff val="0"/>
              <a:lumOff val="0"/>
              <a:alphaOff val="0"/>
            </a:srgbClr>
          </a:solidFill>
          <a:prstDash val="solid"/>
        </a:ln>
        <a:effectLst/>
      </dgm:spPr>
      <dgm:t>
        <a:bodyPr/>
        <a:lstStyle/>
        <a:p>
          <a:r>
            <a:rPr lang="en-US" sz="2300" b="1" dirty="0">
              <a:solidFill>
                <a:sysClr val="windowText" lastClr="000000">
                  <a:hueOff val="0"/>
                  <a:satOff val="0"/>
                  <a:lumOff val="0"/>
                  <a:alphaOff val="0"/>
                </a:sysClr>
              </a:solidFill>
              <a:latin typeface="Perpetua" panose="02020502060401020303" pitchFamily="18" charset="0"/>
              <a:ea typeface="+mn-ea"/>
              <a:cs typeface="Adobe Devanagari" panose="02040503050201020203" pitchFamily="18" charset="0"/>
            </a:rPr>
            <a:t>Hospice</a:t>
          </a:r>
          <a:r>
            <a:rPr lang="en-US" sz="2300" b="1" dirty="0">
              <a:solidFill>
                <a:sysClr val="windowText" lastClr="000000">
                  <a:hueOff val="0"/>
                  <a:satOff val="0"/>
                  <a:lumOff val="0"/>
                  <a:alphaOff val="0"/>
                </a:sysClr>
              </a:solidFill>
              <a:latin typeface="Garamond" panose="02020404030301010803" pitchFamily="18" charset="0"/>
              <a:ea typeface="+mn-ea"/>
              <a:cs typeface="Adobe Devanagari" panose="02040503050201020203" pitchFamily="18" charset="0"/>
            </a:rPr>
            <a:t> </a:t>
          </a:r>
          <a:r>
            <a:rPr lang="en-US" sz="2300" b="1" dirty="0" smtClean="0">
              <a:solidFill>
                <a:sysClr val="windowText" lastClr="000000">
                  <a:hueOff val="0"/>
                  <a:satOff val="0"/>
                  <a:lumOff val="0"/>
                  <a:alphaOff val="0"/>
                </a:sysClr>
              </a:solidFill>
              <a:latin typeface="Garamond" panose="02020404030301010803" pitchFamily="18" charset="0"/>
              <a:ea typeface="+mn-ea"/>
              <a:cs typeface="Adobe Devanagari" panose="02040503050201020203" pitchFamily="18" charset="0"/>
            </a:rPr>
            <a:t>2</a:t>
          </a:r>
          <a:endParaRPr lang="en-US" sz="2300" b="1" dirty="0">
            <a:solidFill>
              <a:sysClr val="windowText" lastClr="000000">
                <a:hueOff val="0"/>
                <a:satOff val="0"/>
                <a:lumOff val="0"/>
                <a:alphaOff val="0"/>
              </a:sysClr>
            </a:solidFill>
            <a:latin typeface="Garamond" panose="02020404030301010803" pitchFamily="18" charset="0"/>
            <a:ea typeface="+mn-ea"/>
            <a:cs typeface="Adobe Devanagari" panose="02040503050201020203" pitchFamily="18" charset="0"/>
          </a:endParaRPr>
        </a:p>
      </dgm:t>
    </dgm:pt>
    <dgm:pt modelId="{9EFD9FEA-9162-44A8-AB2A-E629F91B2A07}" type="parTrans" cxnId="{1A6A5B5E-7324-4681-A322-58CF72B68836}">
      <dgm:prSet/>
      <dgm:spPr/>
      <dgm:t>
        <a:bodyPr/>
        <a:lstStyle/>
        <a:p>
          <a:endParaRPr lang="en-US" sz="2800" b="1">
            <a:latin typeface="Garamond" panose="02020404030301010803" pitchFamily="18" charset="0"/>
            <a:cs typeface="Adobe Devanagari" panose="02040503050201020203" pitchFamily="18" charset="0"/>
          </a:endParaRPr>
        </a:p>
      </dgm:t>
    </dgm:pt>
    <dgm:pt modelId="{005AAEC4-18AF-4C04-BB3A-5E8FF0407E91}" type="sibTrans" cxnId="{1A6A5B5E-7324-4681-A322-58CF72B68836}">
      <dgm:prSet/>
      <dgm:spPr/>
      <dgm:t>
        <a:bodyPr/>
        <a:lstStyle/>
        <a:p>
          <a:endParaRPr lang="en-US" sz="2800" b="1">
            <a:latin typeface="Garamond" panose="02020404030301010803" pitchFamily="18" charset="0"/>
            <a:cs typeface="Adobe Devanagari" panose="02040503050201020203" pitchFamily="18" charset="0"/>
          </a:endParaRPr>
        </a:p>
      </dgm:t>
    </dgm:pt>
    <dgm:pt modelId="{47F61A05-AEED-408C-8580-5FF979C34F4A}">
      <dgm:prSet phldrT="[Text]" custT="1"/>
      <dgm:spPr>
        <a:xfrm>
          <a:off x="7880552" y="1302271"/>
          <a:ext cx="1444079" cy="1444079"/>
        </a:xfrm>
        <a:solidFill>
          <a:srgbClr val="CF4895">
            <a:hueOff val="0"/>
            <a:satOff val="0"/>
            <a:lumOff val="0"/>
            <a:alphaOff val="0"/>
          </a:srgbClr>
        </a:solidFill>
        <a:ln w="12700" cap="flat" cmpd="sng" algn="ctr">
          <a:solidFill>
            <a:sysClr val="window" lastClr="FFFFFF">
              <a:hueOff val="0"/>
              <a:satOff val="0"/>
              <a:lumOff val="0"/>
              <a:alphaOff val="0"/>
            </a:sysClr>
          </a:solidFill>
          <a:prstDash val="solid"/>
        </a:ln>
        <a:effectLst/>
      </dgm:spPr>
      <dgm:t>
        <a:bodyPr/>
        <a:lstStyle/>
        <a:p>
          <a:r>
            <a:rPr lang="en-US" sz="3600" b="1" dirty="0">
              <a:solidFill>
                <a:sysClr val="window" lastClr="FFFFFF"/>
              </a:solidFill>
              <a:latin typeface="Perpetua" panose="02020502060401020303" pitchFamily="18" charset="0"/>
              <a:ea typeface="+mn-ea"/>
              <a:cs typeface="Adobe Devanagari" panose="02040503050201020203" pitchFamily="18" charset="0"/>
            </a:rPr>
            <a:t>FFY </a:t>
          </a:r>
          <a:r>
            <a:rPr lang="en-US" sz="3600" b="1" dirty="0" smtClean="0">
              <a:solidFill>
                <a:sysClr val="window" lastClr="FFFFFF"/>
              </a:solidFill>
              <a:latin typeface="Perpetua" panose="02020502060401020303" pitchFamily="18" charset="0"/>
              <a:ea typeface="+mn-ea"/>
              <a:cs typeface="Adobe Devanagari" panose="02040503050201020203" pitchFamily="18" charset="0"/>
            </a:rPr>
            <a:t>2022</a:t>
          </a:r>
          <a:endParaRPr lang="en-US" sz="3600" b="1" dirty="0">
            <a:solidFill>
              <a:sysClr val="window" lastClr="FFFFFF"/>
            </a:solidFill>
            <a:latin typeface="Perpetua" panose="02020502060401020303" pitchFamily="18" charset="0"/>
            <a:ea typeface="+mn-ea"/>
            <a:cs typeface="Adobe Devanagari" panose="02040503050201020203" pitchFamily="18" charset="0"/>
          </a:endParaRPr>
        </a:p>
      </dgm:t>
    </dgm:pt>
    <dgm:pt modelId="{EA2D3677-51F6-423C-B685-0314389BFE93}" type="sibTrans" cxnId="{7DFA702C-CFB0-434F-B6E4-C221413B86E6}">
      <dgm:prSet/>
      <dgm:spPr/>
      <dgm:t>
        <a:bodyPr/>
        <a:lstStyle/>
        <a:p>
          <a:endParaRPr lang="en-US" sz="2800" b="1">
            <a:latin typeface="Garamond" panose="02020404030301010803" pitchFamily="18" charset="0"/>
            <a:cs typeface="Adobe Devanagari" panose="02040503050201020203" pitchFamily="18" charset="0"/>
          </a:endParaRPr>
        </a:p>
      </dgm:t>
    </dgm:pt>
    <dgm:pt modelId="{328E2AEF-1F9E-4017-8F09-63801D5CF415}" type="parTrans" cxnId="{7DFA702C-CFB0-434F-B6E4-C221413B86E6}">
      <dgm:prSet/>
      <dgm:spPr/>
      <dgm:t>
        <a:bodyPr/>
        <a:lstStyle/>
        <a:p>
          <a:endParaRPr lang="en-US" sz="2800" b="1">
            <a:latin typeface="Garamond" panose="02020404030301010803" pitchFamily="18" charset="0"/>
            <a:cs typeface="Adobe Devanagari" panose="02040503050201020203" pitchFamily="18" charset="0"/>
          </a:endParaRPr>
        </a:p>
      </dgm:t>
    </dgm:pt>
    <dgm:pt modelId="{85DBEF9C-8A35-4B25-A5BA-4DEBE7015CE2}" type="pres">
      <dgm:prSet presAssocID="{8F75FBA2-D9DB-4EF7-BB2E-1108109CCA96}" presName="composite" presStyleCnt="0">
        <dgm:presLayoutVars>
          <dgm:chMax val="5"/>
          <dgm:dir/>
          <dgm:animLvl val="ctr"/>
          <dgm:resizeHandles val="exact"/>
        </dgm:presLayoutVars>
      </dgm:prSet>
      <dgm:spPr/>
      <dgm:t>
        <a:bodyPr/>
        <a:lstStyle/>
        <a:p>
          <a:endParaRPr lang="en-US"/>
        </a:p>
      </dgm:t>
    </dgm:pt>
    <dgm:pt modelId="{EC83990C-DAD3-42AF-AF34-3829E585EC16}" type="pres">
      <dgm:prSet presAssocID="{8F75FBA2-D9DB-4EF7-BB2E-1108109CCA96}" presName="cycle" presStyleCnt="0"/>
      <dgm:spPr/>
    </dgm:pt>
    <dgm:pt modelId="{6858E8E6-1636-4E75-B473-5AC936A8BD25}" type="pres">
      <dgm:prSet presAssocID="{8F75FBA2-D9DB-4EF7-BB2E-1108109CCA96}" presName="centerShape" presStyleCnt="0"/>
      <dgm:spPr/>
    </dgm:pt>
    <dgm:pt modelId="{47AF6661-04CE-43E3-A07F-457658B86819}" type="pres">
      <dgm:prSet presAssocID="{8F75FBA2-D9DB-4EF7-BB2E-1108109CCA96}" presName="connSite" presStyleLbl="node1" presStyleIdx="0" presStyleCnt="4"/>
      <dgm:spPr/>
    </dgm:pt>
    <dgm:pt modelId="{19D53CFC-A120-449C-B385-ECDAB71CDB3C}" type="pres">
      <dgm:prSet presAssocID="{8F75FBA2-D9DB-4EF7-BB2E-1108109CCA96}" presName="visible" presStyleLbl="node1" presStyleIdx="0" presStyleCnt="4" custScaleX="106650" custScaleY="108441"/>
      <dgm:spPr>
        <a:prstGeom prst="flowChartProcess">
          <a:avLst/>
        </a:prstGeom>
        <a:blipFill>
          <a:blip xmlns:r="http://schemas.openxmlformats.org/officeDocument/2006/relationships" r:embed="rId1">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dgm:spPr>
      <dgm:t>
        <a:bodyPr/>
        <a:lstStyle/>
        <a:p>
          <a:endParaRPr lang="en-US"/>
        </a:p>
      </dgm:t>
    </dgm:pt>
    <dgm:pt modelId="{00E56170-9573-4A41-B51D-B419B8C3B4BB}" type="pres">
      <dgm:prSet presAssocID="{169DBD9E-87E9-4CE0-971A-3214A1242224}" presName="Name25" presStyleLbl="parChTrans1D1" presStyleIdx="0" presStyleCnt="3"/>
      <dgm:spPr/>
      <dgm:t>
        <a:bodyPr/>
        <a:lstStyle/>
        <a:p>
          <a:endParaRPr lang="en-US"/>
        </a:p>
      </dgm:t>
    </dgm:pt>
    <dgm:pt modelId="{2DB9810C-0314-4F6D-9A30-ECFF2D71BF45}" type="pres">
      <dgm:prSet presAssocID="{4C217F94-63A1-4229-AC56-BEC51B5B0B96}" presName="node" presStyleCnt="0"/>
      <dgm:spPr/>
    </dgm:pt>
    <dgm:pt modelId="{EE289573-8DA4-4AD9-8CE0-A3DACE725D28}" type="pres">
      <dgm:prSet presAssocID="{4C217F94-63A1-4229-AC56-BEC51B5B0B96}" presName="parentNode" presStyleLbl="node1" presStyleIdx="1" presStyleCnt="4" custScaleX="103141">
        <dgm:presLayoutVars>
          <dgm:chMax val="1"/>
          <dgm:bulletEnabled val="1"/>
        </dgm:presLayoutVars>
      </dgm:prSet>
      <dgm:spPr/>
      <dgm:t>
        <a:bodyPr/>
        <a:lstStyle/>
        <a:p>
          <a:endParaRPr lang="en-US"/>
        </a:p>
      </dgm:t>
    </dgm:pt>
    <dgm:pt modelId="{8CCC334F-D5DE-4F5A-ACF9-9D7E6C8CE161}" type="pres">
      <dgm:prSet presAssocID="{4C217F94-63A1-4229-AC56-BEC51B5B0B96}" presName="childNode" presStyleLbl="revTx" presStyleIdx="0" presStyleCnt="3">
        <dgm:presLayoutVars>
          <dgm:bulletEnabled val="1"/>
        </dgm:presLayoutVars>
      </dgm:prSet>
      <dgm:spPr/>
      <dgm:t>
        <a:bodyPr/>
        <a:lstStyle/>
        <a:p>
          <a:endParaRPr lang="en-US"/>
        </a:p>
      </dgm:t>
    </dgm:pt>
    <dgm:pt modelId="{A2B2728F-A14E-46EA-8AD9-4C899D1513C8}" type="pres">
      <dgm:prSet presAssocID="{9FC47098-FDCC-4CB4-9BCD-3DEBB43AB370}" presName="Name25" presStyleLbl="parChTrans1D1" presStyleIdx="1" presStyleCnt="3"/>
      <dgm:spPr/>
      <dgm:t>
        <a:bodyPr/>
        <a:lstStyle/>
        <a:p>
          <a:endParaRPr lang="en-US"/>
        </a:p>
      </dgm:t>
    </dgm:pt>
    <dgm:pt modelId="{7D9A5AD5-8D0D-4E73-B92C-FF56F153F9E6}" type="pres">
      <dgm:prSet presAssocID="{0AD1FE96-FB8D-439F-A00E-78A7E2A5C55B}" presName="node" presStyleCnt="0"/>
      <dgm:spPr/>
    </dgm:pt>
    <dgm:pt modelId="{6EF96457-0A49-4E6C-AFAE-509DD687D9BA}" type="pres">
      <dgm:prSet presAssocID="{0AD1FE96-FB8D-439F-A00E-78A7E2A5C55B}" presName="parentNode" presStyleLbl="node1" presStyleIdx="2" presStyleCnt="4" custScaleX="102075">
        <dgm:presLayoutVars>
          <dgm:chMax val="1"/>
          <dgm:bulletEnabled val="1"/>
        </dgm:presLayoutVars>
      </dgm:prSet>
      <dgm:spPr/>
      <dgm:t>
        <a:bodyPr/>
        <a:lstStyle/>
        <a:p>
          <a:endParaRPr lang="en-US"/>
        </a:p>
      </dgm:t>
    </dgm:pt>
    <dgm:pt modelId="{A8E234A1-8A2A-4164-BEFD-D8109111BB72}" type="pres">
      <dgm:prSet presAssocID="{0AD1FE96-FB8D-439F-A00E-78A7E2A5C55B}" presName="childNode" presStyleLbl="revTx" presStyleIdx="1" presStyleCnt="3">
        <dgm:presLayoutVars>
          <dgm:bulletEnabled val="1"/>
        </dgm:presLayoutVars>
      </dgm:prSet>
      <dgm:spPr/>
      <dgm:t>
        <a:bodyPr/>
        <a:lstStyle/>
        <a:p>
          <a:endParaRPr lang="en-US"/>
        </a:p>
      </dgm:t>
    </dgm:pt>
    <dgm:pt modelId="{2C1EF090-0DE5-492B-ADE2-6B47AFA19723}" type="pres">
      <dgm:prSet presAssocID="{328E2AEF-1F9E-4017-8F09-63801D5CF415}" presName="Name25" presStyleLbl="parChTrans1D1" presStyleIdx="2" presStyleCnt="3"/>
      <dgm:spPr/>
      <dgm:t>
        <a:bodyPr/>
        <a:lstStyle/>
        <a:p>
          <a:endParaRPr lang="en-US"/>
        </a:p>
      </dgm:t>
    </dgm:pt>
    <dgm:pt modelId="{D7A7A431-D007-4024-9BFD-35F861619E48}" type="pres">
      <dgm:prSet presAssocID="{47F61A05-AEED-408C-8580-5FF979C34F4A}" presName="node" presStyleCnt="0"/>
      <dgm:spPr/>
    </dgm:pt>
    <dgm:pt modelId="{2AC18AAE-8082-43F2-8C9C-AC5ADE856893}" type="pres">
      <dgm:prSet presAssocID="{47F61A05-AEED-408C-8580-5FF979C34F4A}" presName="parentNode" presStyleLbl="node1" presStyleIdx="3" presStyleCnt="4" custScaleY="100956" custLinFactNeighborX="2414" custLinFactNeighborY="-1464">
        <dgm:presLayoutVars>
          <dgm:chMax val="1"/>
          <dgm:bulletEnabled val="1"/>
        </dgm:presLayoutVars>
      </dgm:prSet>
      <dgm:spPr/>
      <dgm:t>
        <a:bodyPr/>
        <a:lstStyle/>
        <a:p>
          <a:endParaRPr lang="en-US"/>
        </a:p>
      </dgm:t>
    </dgm:pt>
    <dgm:pt modelId="{BB59A574-598E-4B1E-886E-B8BBC6739B83}" type="pres">
      <dgm:prSet presAssocID="{47F61A05-AEED-408C-8580-5FF979C34F4A}" presName="childNode" presStyleLbl="revTx" presStyleIdx="2" presStyleCnt="3">
        <dgm:presLayoutVars>
          <dgm:bulletEnabled val="1"/>
        </dgm:presLayoutVars>
      </dgm:prSet>
      <dgm:spPr/>
      <dgm:t>
        <a:bodyPr/>
        <a:lstStyle/>
        <a:p>
          <a:endParaRPr lang="en-US"/>
        </a:p>
      </dgm:t>
    </dgm:pt>
  </dgm:ptLst>
  <dgm:cxnLst>
    <dgm:cxn modelId="{6B063132-FCDD-40B7-A6A5-65EDA38AB957}" type="presOf" srcId="{47F61A05-AEED-408C-8580-5FF979C34F4A}" destId="{2AC18AAE-8082-43F2-8C9C-AC5ADE856893}" srcOrd="0" destOrd="0" presId="urn:microsoft.com/office/officeart/2005/8/layout/radial2"/>
    <dgm:cxn modelId="{3393C57C-F429-4F7C-A8F7-88B3E079FA25}" srcId="{0AD1FE96-FB8D-439F-A00E-78A7E2A5C55B}" destId="{4AF98031-A806-4E83-9803-BD0B9EF27FFA}" srcOrd="0" destOrd="0" parTransId="{262C1F6B-C39C-4624-85AE-6C6AD526B1E8}" sibTransId="{B0BA9C80-F98E-4E17-9748-87321E3D2B09}"/>
    <dgm:cxn modelId="{0F67B8E7-D80D-4424-9C04-07809F1750F9}" srcId="{47F61A05-AEED-408C-8580-5FF979C34F4A}" destId="{14AA9BD3-EDAE-47CF-86E8-065578FC7462}" srcOrd="0" destOrd="0" parTransId="{6A8195DA-8300-4598-BEE5-F4BE870736A1}" sibTransId="{F144D51F-3261-483D-8853-CA0B796D52D2}"/>
    <dgm:cxn modelId="{6C794BBC-B571-4BA2-AD8B-78C4F79155D0}" type="presOf" srcId="{328E2AEF-1F9E-4017-8F09-63801D5CF415}" destId="{2C1EF090-0DE5-492B-ADE2-6B47AFA19723}" srcOrd="0" destOrd="0" presId="urn:microsoft.com/office/officeart/2005/8/layout/radial2"/>
    <dgm:cxn modelId="{C3DF8D1C-B24B-433E-9F93-B6F979020C98}" srcId="{8F75FBA2-D9DB-4EF7-BB2E-1108109CCA96}" destId="{4C217F94-63A1-4229-AC56-BEC51B5B0B96}" srcOrd="0" destOrd="0" parTransId="{169DBD9E-87E9-4CE0-971A-3214A1242224}" sibTransId="{F257A140-FE43-4E95-BD65-DD9AFBD22C88}"/>
    <dgm:cxn modelId="{594E2E01-A1BE-4342-B10A-7F3425BD6696}" srcId="{4C217F94-63A1-4229-AC56-BEC51B5B0B96}" destId="{CBC2DE35-8400-4B87-A55E-ABD4B62C2EA6}" srcOrd="0" destOrd="0" parTransId="{39A16CFD-38A1-4C21-9508-B7487E809767}" sibTransId="{EBD9F54A-1EF0-4EA0-9A8B-1BE69AEA9CE5}"/>
    <dgm:cxn modelId="{B53688ED-432F-4D8E-B7CA-F665315BFC68}" type="presOf" srcId="{14AA9BD3-EDAE-47CF-86E8-065578FC7462}" destId="{BB59A574-598E-4B1E-886E-B8BBC6739B83}" srcOrd="0" destOrd="0" presId="urn:microsoft.com/office/officeart/2005/8/layout/radial2"/>
    <dgm:cxn modelId="{5C860F86-DF74-49E0-942D-CB308A792993}" type="presOf" srcId="{4AF98031-A806-4E83-9803-BD0B9EF27FFA}" destId="{A8E234A1-8A2A-4164-BEFD-D8109111BB72}" srcOrd="0" destOrd="0" presId="urn:microsoft.com/office/officeart/2005/8/layout/radial2"/>
    <dgm:cxn modelId="{22005305-7E1D-44B6-A732-F1B7E39047E1}" srcId="{8F75FBA2-D9DB-4EF7-BB2E-1108109CCA96}" destId="{0AD1FE96-FB8D-439F-A00E-78A7E2A5C55B}" srcOrd="1" destOrd="0" parTransId="{9FC47098-FDCC-4CB4-9BCD-3DEBB43AB370}" sibTransId="{EF54AFE4-3686-43D5-8DD5-0104B910857E}"/>
    <dgm:cxn modelId="{D74F518B-E85C-4D1E-9096-2BE44CD6CC5B}" type="presOf" srcId="{8F75FBA2-D9DB-4EF7-BB2E-1108109CCA96}" destId="{85DBEF9C-8A35-4B25-A5BA-4DEBE7015CE2}" srcOrd="0" destOrd="0" presId="urn:microsoft.com/office/officeart/2005/8/layout/radial2"/>
    <dgm:cxn modelId="{DCD41E55-ED90-472A-AC7A-80F5D2199036}" type="presOf" srcId="{4C217F94-63A1-4229-AC56-BEC51B5B0B96}" destId="{EE289573-8DA4-4AD9-8CE0-A3DACE725D28}" srcOrd="0" destOrd="0" presId="urn:microsoft.com/office/officeart/2005/8/layout/radial2"/>
    <dgm:cxn modelId="{65E01EEF-61D8-4EC1-8A38-1DB3B899C126}" type="presOf" srcId="{55BAF7AB-8B0E-42FA-8729-58E88913CB40}" destId="{A8E234A1-8A2A-4164-BEFD-D8109111BB72}" srcOrd="0" destOrd="1" presId="urn:microsoft.com/office/officeart/2005/8/layout/radial2"/>
    <dgm:cxn modelId="{D6906F96-5758-4021-9E09-BD50E87FA37B}" srcId="{47F61A05-AEED-408C-8580-5FF979C34F4A}" destId="{2D812A47-3415-4E20-A52F-913CB8326604}" srcOrd="1" destOrd="0" parTransId="{B5B204A3-BC60-4AC4-A3C1-8D0054551AC0}" sibTransId="{BCBD17D6-56BC-444E-BA89-6A14AE529AB8}"/>
    <dgm:cxn modelId="{7DFA702C-CFB0-434F-B6E4-C221413B86E6}" srcId="{8F75FBA2-D9DB-4EF7-BB2E-1108109CCA96}" destId="{47F61A05-AEED-408C-8580-5FF979C34F4A}" srcOrd="2" destOrd="0" parTransId="{328E2AEF-1F9E-4017-8F09-63801D5CF415}" sibTransId="{EA2D3677-51F6-423C-B685-0314389BFE93}"/>
    <dgm:cxn modelId="{97DF88C9-D0DB-450A-9AC8-A65C690BEB30}" type="presOf" srcId="{169DBD9E-87E9-4CE0-971A-3214A1242224}" destId="{00E56170-9573-4A41-B51D-B419B8C3B4BB}" srcOrd="0" destOrd="0" presId="urn:microsoft.com/office/officeart/2005/8/layout/radial2"/>
    <dgm:cxn modelId="{1A6A5B5E-7324-4681-A322-58CF72B68836}" srcId="{4C217F94-63A1-4229-AC56-BEC51B5B0B96}" destId="{32F7876A-CF2E-4E29-8306-017089B27071}" srcOrd="1" destOrd="0" parTransId="{9EFD9FEA-9162-44A8-AB2A-E629F91B2A07}" sibTransId="{005AAEC4-18AF-4C04-BB3A-5E8FF0407E91}"/>
    <dgm:cxn modelId="{CA6405DF-964C-467E-85D4-3871EBF88A61}" type="presOf" srcId="{0AD1FE96-FB8D-439F-A00E-78A7E2A5C55B}" destId="{6EF96457-0A49-4E6C-AFAE-509DD687D9BA}" srcOrd="0" destOrd="0" presId="urn:microsoft.com/office/officeart/2005/8/layout/radial2"/>
    <dgm:cxn modelId="{F4BEB04B-B769-4DA3-AD21-317D57412409}" type="presOf" srcId="{CBC2DE35-8400-4B87-A55E-ABD4B62C2EA6}" destId="{8CCC334F-D5DE-4F5A-ACF9-9D7E6C8CE161}" srcOrd="0" destOrd="0" presId="urn:microsoft.com/office/officeart/2005/8/layout/radial2"/>
    <dgm:cxn modelId="{1A4EB38A-87A8-4028-88CD-54FCB6007651}" type="presOf" srcId="{2D812A47-3415-4E20-A52F-913CB8326604}" destId="{BB59A574-598E-4B1E-886E-B8BBC6739B83}" srcOrd="0" destOrd="1" presId="urn:microsoft.com/office/officeart/2005/8/layout/radial2"/>
    <dgm:cxn modelId="{D380778E-0550-4F40-8D2B-C2B99F8F6EF3}" srcId="{0AD1FE96-FB8D-439F-A00E-78A7E2A5C55B}" destId="{55BAF7AB-8B0E-42FA-8729-58E88913CB40}" srcOrd="1" destOrd="0" parTransId="{4619F476-CB6F-4C13-9B36-5D74CE041564}" sibTransId="{BB6AD34E-978F-475F-8578-A491194684AC}"/>
    <dgm:cxn modelId="{1B4CFCCE-7016-4DAC-9094-AFA01ACE3A89}" type="presOf" srcId="{32F7876A-CF2E-4E29-8306-017089B27071}" destId="{8CCC334F-D5DE-4F5A-ACF9-9D7E6C8CE161}" srcOrd="0" destOrd="1" presId="urn:microsoft.com/office/officeart/2005/8/layout/radial2"/>
    <dgm:cxn modelId="{0B7ECD19-9266-4D9F-9BF0-269D695B5506}" type="presOf" srcId="{9FC47098-FDCC-4CB4-9BCD-3DEBB43AB370}" destId="{A2B2728F-A14E-46EA-8AD9-4C899D1513C8}" srcOrd="0" destOrd="0" presId="urn:microsoft.com/office/officeart/2005/8/layout/radial2"/>
    <dgm:cxn modelId="{743F6456-7757-4FBF-88D5-1E04FD3D8100}" type="presParOf" srcId="{85DBEF9C-8A35-4B25-A5BA-4DEBE7015CE2}" destId="{EC83990C-DAD3-42AF-AF34-3829E585EC16}" srcOrd="0" destOrd="0" presId="urn:microsoft.com/office/officeart/2005/8/layout/radial2"/>
    <dgm:cxn modelId="{778D70F4-6066-46D5-8A7B-08322F8E6BF0}" type="presParOf" srcId="{EC83990C-DAD3-42AF-AF34-3829E585EC16}" destId="{6858E8E6-1636-4E75-B473-5AC936A8BD25}" srcOrd="0" destOrd="0" presId="urn:microsoft.com/office/officeart/2005/8/layout/radial2"/>
    <dgm:cxn modelId="{F3C45CD2-B708-477F-A694-491EAC4048DD}" type="presParOf" srcId="{6858E8E6-1636-4E75-B473-5AC936A8BD25}" destId="{47AF6661-04CE-43E3-A07F-457658B86819}" srcOrd="0" destOrd="0" presId="urn:microsoft.com/office/officeart/2005/8/layout/radial2"/>
    <dgm:cxn modelId="{29AB6C1F-B558-4371-960C-857C426714AD}" type="presParOf" srcId="{6858E8E6-1636-4E75-B473-5AC936A8BD25}" destId="{19D53CFC-A120-449C-B385-ECDAB71CDB3C}" srcOrd="1" destOrd="0" presId="urn:microsoft.com/office/officeart/2005/8/layout/radial2"/>
    <dgm:cxn modelId="{CF91FE9D-C8A8-45CA-B7C2-40CB24B01406}" type="presParOf" srcId="{EC83990C-DAD3-42AF-AF34-3829E585EC16}" destId="{00E56170-9573-4A41-B51D-B419B8C3B4BB}" srcOrd="1" destOrd="0" presId="urn:microsoft.com/office/officeart/2005/8/layout/radial2"/>
    <dgm:cxn modelId="{40872718-FDD3-4106-A1A8-5989740F4856}" type="presParOf" srcId="{EC83990C-DAD3-42AF-AF34-3829E585EC16}" destId="{2DB9810C-0314-4F6D-9A30-ECFF2D71BF45}" srcOrd="2" destOrd="0" presId="urn:microsoft.com/office/officeart/2005/8/layout/radial2"/>
    <dgm:cxn modelId="{3EA99093-F295-4F97-8E03-14DF86D6DEDA}" type="presParOf" srcId="{2DB9810C-0314-4F6D-9A30-ECFF2D71BF45}" destId="{EE289573-8DA4-4AD9-8CE0-A3DACE725D28}" srcOrd="0" destOrd="0" presId="urn:microsoft.com/office/officeart/2005/8/layout/radial2"/>
    <dgm:cxn modelId="{1EB0696A-9E3A-4B7E-8ABF-0846EF639350}" type="presParOf" srcId="{2DB9810C-0314-4F6D-9A30-ECFF2D71BF45}" destId="{8CCC334F-D5DE-4F5A-ACF9-9D7E6C8CE161}" srcOrd="1" destOrd="0" presId="urn:microsoft.com/office/officeart/2005/8/layout/radial2"/>
    <dgm:cxn modelId="{7F7B5926-E2A1-4653-A310-C61B49973EF5}" type="presParOf" srcId="{EC83990C-DAD3-42AF-AF34-3829E585EC16}" destId="{A2B2728F-A14E-46EA-8AD9-4C899D1513C8}" srcOrd="3" destOrd="0" presId="urn:microsoft.com/office/officeart/2005/8/layout/radial2"/>
    <dgm:cxn modelId="{8A3E9E61-151D-441E-BD28-352198CC9583}" type="presParOf" srcId="{EC83990C-DAD3-42AF-AF34-3829E585EC16}" destId="{7D9A5AD5-8D0D-4E73-B92C-FF56F153F9E6}" srcOrd="4" destOrd="0" presId="urn:microsoft.com/office/officeart/2005/8/layout/radial2"/>
    <dgm:cxn modelId="{26685B2E-2B9B-42B1-A0EC-194EEBE6EF40}" type="presParOf" srcId="{7D9A5AD5-8D0D-4E73-B92C-FF56F153F9E6}" destId="{6EF96457-0A49-4E6C-AFAE-509DD687D9BA}" srcOrd="0" destOrd="0" presId="urn:microsoft.com/office/officeart/2005/8/layout/radial2"/>
    <dgm:cxn modelId="{07169713-D974-4D2A-A61A-750E2FC45003}" type="presParOf" srcId="{7D9A5AD5-8D0D-4E73-B92C-FF56F153F9E6}" destId="{A8E234A1-8A2A-4164-BEFD-D8109111BB72}" srcOrd="1" destOrd="0" presId="urn:microsoft.com/office/officeart/2005/8/layout/radial2"/>
    <dgm:cxn modelId="{B2BB15B5-7257-43B7-9AD0-3E519AF2768F}" type="presParOf" srcId="{EC83990C-DAD3-42AF-AF34-3829E585EC16}" destId="{2C1EF090-0DE5-492B-ADE2-6B47AFA19723}" srcOrd="5" destOrd="0" presId="urn:microsoft.com/office/officeart/2005/8/layout/radial2"/>
    <dgm:cxn modelId="{0FE679A8-AF96-4726-B4F6-CC92D8AC3756}" type="presParOf" srcId="{EC83990C-DAD3-42AF-AF34-3829E585EC16}" destId="{D7A7A431-D007-4024-9BFD-35F861619E48}" srcOrd="6" destOrd="0" presId="urn:microsoft.com/office/officeart/2005/8/layout/radial2"/>
    <dgm:cxn modelId="{98B95926-4129-4298-97CB-BBF3C468B863}" type="presParOf" srcId="{D7A7A431-D007-4024-9BFD-35F861619E48}" destId="{2AC18AAE-8082-43F2-8C9C-AC5ADE856893}" srcOrd="0" destOrd="0" presId="urn:microsoft.com/office/officeart/2005/8/layout/radial2"/>
    <dgm:cxn modelId="{4401AB61-6CF1-4455-BFD3-AAC7D860E7D1}" type="presParOf" srcId="{D7A7A431-D007-4024-9BFD-35F861619E48}" destId="{BB59A574-598E-4B1E-886E-B8BBC6739B83}"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B0C84747-D591-4329-85BB-740DF7475208}" type="doc">
      <dgm:prSet loTypeId="urn:microsoft.com/office/officeart/2005/8/layout/hierarchy3" loCatId="list" qsTypeId="urn:microsoft.com/office/officeart/2005/8/quickstyle/3d2" qsCatId="3D" csTypeId="urn:microsoft.com/office/officeart/2005/8/colors/colorful4" csCatId="colorful" phldr="1"/>
      <dgm:spPr/>
      <dgm:t>
        <a:bodyPr/>
        <a:lstStyle/>
        <a:p>
          <a:endParaRPr lang="en-US"/>
        </a:p>
      </dgm:t>
    </dgm:pt>
    <dgm:pt modelId="{570BD611-05A7-4DB6-A01D-ABB9BE63D754}">
      <dgm:prSet phldrT="[Text]" custT="1"/>
      <dgm:spPr>
        <a:xfrm>
          <a:off x="19385" y="911943"/>
          <a:ext cx="2774005" cy="503627"/>
        </a:xfrm>
        <a:solidFill>
          <a:srgbClr val="FDB9F2"/>
        </a:solidFill>
        <a:ln>
          <a:noFill/>
        </a:ln>
        <a:effectLst/>
        <a:scene3d>
          <a:camera prst="orthographicFront"/>
          <a:lightRig rig="threePt" dir="t">
            <a:rot lat="0" lon="0" rev="7500000"/>
          </a:lightRig>
        </a:scene3d>
        <a:sp3d prstMaterial="plastic">
          <a:bevelT w="127000" h="25400" prst="relaxedInset"/>
        </a:sp3d>
      </dgm:spPr>
      <dgm:t>
        <a:bodyPr/>
        <a:lstStyle/>
        <a:p>
          <a:r>
            <a:rPr lang="en-US" sz="3600" b="1" dirty="0">
              <a:solidFill>
                <a:sysClr val="windowText" lastClr="000000"/>
              </a:solidFill>
              <a:latin typeface="Perpetua" panose="02020502060401020303" pitchFamily="18" charset="0"/>
              <a:ea typeface="+mn-ea"/>
              <a:cs typeface="+mn-cs"/>
            </a:rPr>
            <a:t>FFY - </a:t>
          </a:r>
          <a:r>
            <a:rPr lang="en-US" sz="3600" b="1" dirty="0" smtClean="0">
              <a:solidFill>
                <a:sysClr val="windowText" lastClr="000000"/>
              </a:solidFill>
              <a:latin typeface="Perpetua" panose="02020502060401020303" pitchFamily="18" charset="0"/>
              <a:ea typeface="+mn-ea"/>
              <a:cs typeface="+mn-cs"/>
            </a:rPr>
            <a:t>2020</a:t>
          </a:r>
          <a:endParaRPr lang="en-US" sz="3600" b="1" dirty="0">
            <a:solidFill>
              <a:sysClr val="windowText" lastClr="000000"/>
            </a:solidFill>
            <a:latin typeface="Perpetua" panose="02020502060401020303" pitchFamily="18" charset="0"/>
            <a:ea typeface="+mn-ea"/>
            <a:cs typeface="+mn-cs"/>
          </a:endParaRPr>
        </a:p>
      </dgm:t>
    </dgm:pt>
    <dgm:pt modelId="{EA599778-9374-4966-9409-5528467B5F9A}" type="parTrans" cxnId="{4FCE00C4-BB86-4345-867C-8C92DA3796CE}">
      <dgm:prSet/>
      <dgm:spPr/>
      <dgm:t>
        <a:bodyPr/>
        <a:lstStyle/>
        <a:p>
          <a:endParaRPr lang="en-US">
            <a:latin typeface="Garamond" panose="02020404030301010803" pitchFamily="18" charset="0"/>
          </a:endParaRPr>
        </a:p>
      </dgm:t>
    </dgm:pt>
    <dgm:pt modelId="{182C3132-357D-46A4-9984-7E1A278439D5}" type="sibTrans" cxnId="{4FCE00C4-BB86-4345-867C-8C92DA3796CE}">
      <dgm:prSet/>
      <dgm:spPr/>
      <dgm:t>
        <a:bodyPr/>
        <a:lstStyle/>
        <a:p>
          <a:endParaRPr lang="en-US">
            <a:latin typeface="Garamond" panose="02020404030301010803" pitchFamily="18" charset="0"/>
          </a:endParaRPr>
        </a:p>
      </dgm:t>
    </dgm:pt>
    <dgm:pt modelId="{240766B1-3D9C-4F9A-A46A-8F4FEE07171F}">
      <dgm:prSet phldrT="[Text]"/>
      <dgm:spPr>
        <a:xfrm>
          <a:off x="0" y="1415290"/>
          <a:ext cx="2805931" cy="1618330"/>
        </a:xfrm>
        <a:solidFill>
          <a:srgbClr val="F7D7F9">
            <a:alpha val="89804"/>
          </a:srgbClr>
        </a:solidFill>
        <a:ln w="6350" cap="flat" cmpd="sng" algn="ctr">
          <a:solidFill>
            <a:srgbClr val="FFC000">
              <a:tint val="40000"/>
              <a:alpha val="90000"/>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gm:spPr>
      <dgm:t>
        <a:bodyPr/>
        <a:lstStyle/>
        <a:p>
          <a:r>
            <a:rPr lang="en-US" b="1" dirty="0" smtClean="0">
              <a:solidFill>
                <a:sysClr val="windowText" lastClr="000000">
                  <a:hueOff val="0"/>
                  <a:satOff val="0"/>
                  <a:lumOff val="0"/>
                  <a:alphaOff val="0"/>
                </a:sysClr>
              </a:solidFill>
              <a:latin typeface="Perpetua" panose="02020502060401020303" pitchFamily="18" charset="0"/>
              <a:ea typeface="+mn-ea"/>
              <a:cs typeface="Adobe Arabic" panose="02040503050201020203" pitchFamily="18" charset="-78"/>
            </a:rPr>
            <a:t>18 </a:t>
          </a:r>
          <a:r>
            <a:rPr lang="en-US" b="1" dirty="0">
              <a:solidFill>
                <a:sysClr val="windowText" lastClr="000000">
                  <a:hueOff val="0"/>
                  <a:satOff val="0"/>
                  <a:lumOff val="0"/>
                  <a:alphaOff val="0"/>
                </a:sysClr>
              </a:solidFill>
              <a:latin typeface="Perpetua" panose="02020502060401020303" pitchFamily="18" charset="0"/>
              <a:ea typeface="+mn-ea"/>
              <a:cs typeface="Adobe Arabic" panose="02040503050201020203" pitchFamily="18" charset="-78"/>
            </a:rPr>
            <a:t>Recertification</a:t>
          </a:r>
        </a:p>
      </dgm:t>
    </dgm:pt>
    <dgm:pt modelId="{FEDF61FC-67AA-4C13-BB11-9CDB28431B13}" type="parTrans" cxnId="{5D8A7DBD-602C-40DC-871B-8B77C2EF7979}">
      <dgm:prSet/>
      <dgm:spPr/>
      <dgm:t>
        <a:bodyPr/>
        <a:lstStyle/>
        <a:p>
          <a:endParaRPr lang="en-US">
            <a:latin typeface="Garamond" panose="02020404030301010803" pitchFamily="18" charset="0"/>
          </a:endParaRPr>
        </a:p>
      </dgm:t>
    </dgm:pt>
    <dgm:pt modelId="{97ACBA34-2318-4257-8370-4FE169C8969D}" type="sibTrans" cxnId="{5D8A7DBD-602C-40DC-871B-8B77C2EF7979}">
      <dgm:prSet/>
      <dgm:spPr/>
      <dgm:t>
        <a:bodyPr/>
        <a:lstStyle/>
        <a:p>
          <a:endParaRPr lang="en-US">
            <a:latin typeface="Garamond" panose="02020404030301010803" pitchFamily="18" charset="0"/>
          </a:endParaRPr>
        </a:p>
      </dgm:t>
    </dgm:pt>
    <dgm:pt modelId="{4758DE5B-C68A-44A2-A4E0-DC2DC281E818}">
      <dgm:prSet phldrT="[Text]" custT="1"/>
      <dgm:spPr>
        <a:xfrm>
          <a:off x="3062737" y="911943"/>
          <a:ext cx="2774005" cy="503627"/>
        </a:xfrm>
        <a:gradFill rotWithShape="0">
          <a:gsLst>
            <a:gs pos="0">
              <a:srgbClr val="FFC000">
                <a:hueOff val="5197846"/>
                <a:satOff val="-23984"/>
                <a:lumOff val="883"/>
                <a:alphaOff val="0"/>
                <a:satMod val="103000"/>
                <a:lumMod val="102000"/>
                <a:tint val="94000"/>
              </a:srgbClr>
            </a:gs>
            <a:gs pos="50000">
              <a:srgbClr val="FFC000">
                <a:hueOff val="5197846"/>
                <a:satOff val="-23984"/>
                <a:lumOff val="883"/>
                <a:alphaOff val="0"/>
                <a:satMod val="110000"/>
                <a:lumMod val="100000"/>
                <a:shade val="100000"/>
              </a:srgbClr>
            </a:gs>
            <a:gs pos="100000">
              <a:srgbClr val="FFC000">
                <a:hueOff val="5197846"/>
                <a:satOff val="-23984"/>
                <a:lumOff val="883"/>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r>
            <a:rPr lang="en-US" sz="3600" b="1" dirty="0">
              <a:solidFill>
                <a:sysClr val="windowText" lastClr="000000"/>
              </a:solidFill>
              <a:latin typeface="Perpetua" panose="02020502060401020303" pitchFamily="18" charset="0"/>
              <a:ea typeface="+mn-ea"/>
              <a:cs typeface="+mn-cs"/>
            </a:rPr>
            <a:t>FFY - </a:t>
          </a:r>
          <a:r>
            <a:rPr lang="en-US" sz="3600" b="1" dirty="0" smtClean="0">
              <a:solidFill>
                <a:sysClr val="windowText" lastClr="000000"/>
              </a:solidFill>
              <a:latin typeface="Perpetua" panose="02020502060401020303" pitchFamily="18" charset="0"/>
              <a:ea typeface="+mn-ea"/>
              <a:cs typeface="+mn-cs"/>
            </a:rPr>
            <a:t>2021</a:t>
          </a:r>
          <a:endParaRPr lang="en-US" sz="3600" b="1" dirty="0">
            <a:solidFill>
              <a:sysClr val="windowText" lastClr="000000"/>
            </a:solidFill>
            <a:latin typeface="Perpetua" panose="02020502060401020303" pitchFamily="18" charset="0"/>
            <a:ea typeface="+mn-ea"/>
            <a:cs typeface="+mn-cs"/>
          </a:endParaRPr>
        </a:p>
      </dgm:t>
    </dgm:pt>
    <dgm:pt modelId="{8DC02782-6D04-465A-B8DB-8FD22FB5D604}" type="parTrans" cxnId="{C4DC63C8-10A8-4BE8-903B-2ED4C2E9C8BC}">
      <dgm:prSet/>
      <dgm:spPr/>
      <dgm:t>
        <a:bodyPr/>
        <a:lstStyle/>
        <a:p>
          <a:endParaRPr lang="en-US">
            <a:latin typeface="Garamond" panose="02020404030301010803" pitchFamily="18" charset="0"/>
          </a:endParaRPr>
        </a:p>
      </dgm:t>
    </dgm:pt>
    <dgm:pt modelId="{C8CF498D-DEA5-4E71-9B9F-B326003488AA}" type="sibTrans" cxnId="{C4DC63C8-10A8-4BE8-903B-2ED4C2E9C8BC}">
      <dgm:prSet/>
      <dgm:spPr/>
      <dgm:t>
        <a:bodyPr/>
        <a:lstStyle/>
        <a:p>
          <a:endParaRPr lang="en-US">
            <a:latin typeface="Garamond" panose="02020404030301010803" pitchFamily="18" charset="0"/>
          </a:endParaRPr>
        </a:p>
      </dgm:t>
    </dgm:pt>
    <dgm:pt modelId="{B3DBC047-8BA6-4583-838D-1B03EA595357}">
      <dgm:prSet phldrT="[Text]" custT="1"/>
      <dgm:spPr>
        <a:xfrm>
          <a:off x="6090126" y="911943"/>
          <a:ext cx="2774005" cy="503627"/>
        </a:xfrm>
        <a:solidFill>
          <a:srgbClr val="00FFFF"/>
        </a:solidFill>
        <a:ln>
          <a:noFill/>
        </a:ln>
        <a:effectLst/>
        <a:scene3d>
          <a:camera prst="orthographicFront"/>
          <a:lightRig rig="threePt" dir="t">
            <a:rot lat="0" lon="0" rev="7500000"/>
          </a:lightRig>
        </a:scene3d>
        <a:sp3d prstMaterial="plastic">
          <a:bevelT w="127000" h="25400" prst="relaxedInset"/>
        </a:sp3d>
      </dgm:spPr>
      <dgm:t>
        <a:bodyPr/>
        <a:lstStyle/>
        <a:p>
          <a:r>
            <a:rPr lang="en-US" sz="3600" b="1" dirty="0">
              <a:solidFill>
                <a:sysClr val="windowText" lastClr="000000"/>
              </a:solidFill>
              <a:latin typeface="Perpetua" panose="02020502060401020303" pitchFamily="18" charset="0"/>
              <a:ea typeface="+mn-ea"/>
              <a:cs typeface="+mn-cs"/>
            </a:rPr>
            <a:t>FFY - </a:t>
          </a:r>
          <a:r>
            <a:rPr lang="en-US" sz="3600" b="1" dirty="0" smtClean="0">
              <a:solidFill>
                <a:sysClr val="windowText" lastClr="000000"/>
              </a:solidFill>
              <a:latin typeface="Perpetua" panose="02020502060401020303" pitchFamily="18" charset="0"/>
              <a:ea typeface="+mn-ea"/>
              <a:cs typeface="+mn-cs"/>
            </a:rPr>
            <a:t>2022</a:t>
          </a:r>
          <a:endParaRPr lang="en-US" sz="3600" b="1" dirty="0">
            <a:solidFill>
              <a:sysClr val="windowText" lastClr="000000"/>
            </a:solidFill>
            <a:latin typeface="Perpetua" panose="02020502060401020303" pitchFamily="18" charset="0"/>
            <a:ea typeface="+mn-ea"/>
            <a:cs typeface="+mn-cs"/>
          </a:endParaRPr>
        </a:p>
      </dgm:t>
    </dgm:pt>
    <dgm:pt modelId="{CDC4F32C-6C90-4DE0-B348-A6455B0B1076}" type="parTrans" cxnId="{16E99CE0-C143-458D-9036-B596F14B576B}">
      <dgm:prSet/>
      <dgm:spPr/>
      <dgm:t>
        <a:bodyPr/>
        <a:lstStyle/>
        <a:p>
          <a:endParaRPr lang="en-US">
            <a:latin typeface="Garamond" panose="02020404030301010803" pitchFamily="18" charset="0"/>
          </a:endParaRPr>
        </a:p>
      </dgm:t>
    </dgm:pt>
    <dgm:pt modelId="{8CC12EF8-8020-451A-8F06-4E3686B9820F}" type="sibTrans" cxnId="{16E99CE0-C143-458D-9036-B596F14B576B}">
      <dgm:prSet/>
      <dgm:spPr/>
      <dgm:t>
        <a:bodyPr/>
        <a:lstStyle/>
        <a:p>
          <a:endParaRPr lang="en-US">
            <a:latin typeface="Garamond" panose="02020404030301010803" pitchFamily="18" charset="0"/>
          </a:endParaRPr>
        </a:p>
      </dgm:t>
    </dgm:pt>
    <dgm:pt modelId="{7C314117-D566-4C58-B1FC-C6611EAC28D0}">
      <dgm:prSet phldrT="[Text]"/>
      <dgm:spPr>
        <a:xfrm>
          <a:off x="6106597" y="1399548"/>
          <a:ext cx="2760956" cy="1618330"/>
        </a:xfrm>
        <a:solidFill>
          <a:srgbClr val="CCFFFF">
            <a:alpha val="89804"/>
          </a:srgbClr>
        </a:solidFill>
        <a:ln w="6350" cap="flat" cmpd="sng" algn="ctr">
          <a:solidFill>
            <a:srgbClr val="FFC000">
              <a:tint val="40000"/>
              <a:alpha val="90000"/>
              <a:hueOff val="11513918"/>
              <a:satOff val="-61261"/>
              <a:lumOff val="-3490"/>
              <a:alphaOff val="0"/>
            </a:srgb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gm:spPr>
      <dgm:t>
        <a:bodyPr/>
        <a:lstStyle/>
        <a:p>
          <a:r>
            <a:rPr lang="en-US" b="1" dirty="0" smtClean="0">
              <a:solidFill>
                <a:sysClr val="windowText" lastClr="000000">
                  <a:hueOff val="0"/>
                  <a:satOff val="0"/>
                  <a:lumOff val="0"/>
                  <a:alphaOff val="0"/>
                </a:sysClr>
              </a:solidFill>
              <a:latin typeface="Perpetua" panose="02020502060401020303" pitchFamily="18" charset="0"/>
              <a:ea typeface="+mn-ea"/>
              <a:cs typeface="Adobe Arabic" panose="02040503050201020203" pitchFamily="18" charset="-78"/>
            </a:rPr>
            <a:t>23 </a:t>
          </a:r>
          <a:r>
            <a:rPr lang="en-US" b="1" dirty="0">
              <a:solidFill>
                <a:sysClr val="windowText" lastClr="000000">
                  <a:hueOff val="0"/>
                  <a:satOff val="0"/>
                  <a:lumOff val="0"/>
                  <a:alphaOff val="0"/>
                </a:sysClr>
              </a:solidFill>
              <a:latin typeface="Perpetua" panose="02020502060401020303" pitchFamily="18" charset="0"/>
              <a:ea typeface="+mn-ea"/>
              <a:cs typeface="Adobe Arabic" panose="02040503050201020203" pitchFamily="18" charset="-78"/>
            </a:rPr>
            <a:t>Recertification</a:t>
          </a:r>
        </a:p>
      </dgm:t>
    </dgm:pt>
    <dgm:pt modelId="{62E3AAF2-A02D-467A-801D-E9E23A5B52C0}" type="parTrans" cxnId="{D0954257-582C-428F-9383-4F70F2AB1C4D}">
      <dgm:prSet/>
      <dgm:spPr/>
      <dgm:t>
        <a:bodyPr/>
        <a:lstStyle/>
        <a:p>
          <a:endParaRPr lang="en-US">
            <a:latin typeface="Garamond" panose="02020404030301010803" pitchFamily="18" charset="0"/>
          </a:endParaRPr>
        </a:p>
      </dgm:t>
    </dgm:pt>
    <dgm:pt modelId="{78CEC0F4-B1D9-42DC-8824-9D236C0FE59A}" type="sibTrans" cxnId="{D0954257-582C-428F-9383-4F70F2AB1C4D}">
      <dgm:prSet/>
      <dgm:spPr/>
      <dgm:t>
        <a:bodyPr/>
        <a:lstStyle/>
        <a:p>
          <a:endParaRPr lang="en-US">
            <a:latin typeface="Garamond" panose="02020404030301010803" pitchFamily="18" charset="0"/>
          </a:endParaRPr>
        </a:p>
      </dgm:t>
    </dgm:pt>
    <dgm:pt modelId="{837ED427-BC25-4B5F-A3E4-DEB61480F800}">
      <dgm:prSet phldrT="[Text]"/>
      <dgm:spPr>
        <a:xfrm>
          <a:off x="6106597" y="1399548"/>
          <a:ext cx="2760956" cy="1618330"/>
        </a:xfrm>
        <a:solidFill>
          <a:srgbClr val="CCFFFF">
            <a:alpha val="89804"/>
          </a:srgbClr>
        </a:solidFill>
        <a:ln w="6350" cap="flat" cmpd="sng" algn="ctr">
          <a:solidFill>
            <a:srgbClr val="FFC000">
              <a:tint val="40000"/>
              <a:alpha val="90000"/>
              <a:hueOff val="11513918"/>
              <a:satOff val="-61261"/>
              <a:lumOff val="-3490"/>
              <a:alphaOff val="0"/>
            </a:srgb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gm:spPr>
      <dgm:t>
        <a:bodyPr/>
        <a:lstStyle/>
        <a:p>
          <a:r>
            <a:rPr lang="en-US" b="1" dirty="0" smtClean="0">
              <a:solidFill>
                <a:sysClr val="windowText" lastClr="000000">
                  <a:hueOff val="0"/>
                  <a:satOff val="0"/>
                  <a:lumOff val="0"/>
                  <a:alphaOff val="0"/>
                </a:sysClr>
              </a:solidFill>
              <a:latin typeface="Perpetua" panose="02020502060401020303" pitchFamily="18" charset="0"/>
              <a:ea typeface="+mn-ea"/>
              <a:cs typeface="Adobe Arabic" panose="02040503050201020203" pitchFamily="18" charset="-78"/>
            </a:rPr>
            <a:t>8 </a:t>
          </a:r>
          <a:r>
            <a:rPr lang="en-US" b="1" dirty="0">
              <a:solidFill>
                <a:sysClr val="windowText" lastClr="000000">
                  <a:hueOff val="0"/>
                  <a:satOff val="0"/>
                  <a:lumOff val="0"/>
                  <a:alphaOff val="0"/>
                </a:sysClr>
              </a:solidFill>
              <a:latin typeface="Perpetua" panose="02020502060401020303" pitchFamily="18" charset="0"/>
              <a:ea typeface="+mn-ea"/>
              <a:cs typeface="Adobe Arabic" panose="02040503050201020203" pitchFamily="18" charset="-78"/>
            </a:rPr>
            <a:t>Follow up Surveys</a:t>
          </a:r>
        </a:p>
      </dgm:t>
    </dgm:pt>
    <dgm:pt modelId="{733ED5BB-5990-4A6F-8A45-1461B297C0B5}" type="parTrans" cxnId="{DD3B24BD-70CB-4E30-817E-5CFD487E8929}">
      <dgm:prSet/>
      <dgm:spPr/>
      <dgm:t>
        <a:bodyPr/>
        <a:lstStyle/>
        <a:p>
          <a:endParaRPr lang="en-US">
            <a:latin typeface="Garamond" panose="02020404030301010803" pitchFamily="18" charset="0"/>
          </a:endParaRPr>
        </a:p>
      </dgm:t>
    </dgm:pt>
    <dgm:pt modelId="{DB48461C-A9F6-4325-B5B3-120F95419776}" type="sibTrans" cxnId="{DD3B24BD-70CB-4E30-817E-5CFD487E8929}">
      <dgm:prSet/>
      <dgm:spPr/>
      <dgm:t>
        <a:bodyPr/>
        <a:lstStyle/>
        <a:p>
          <a:endParaRPr lang="en-US">
            <a:latin typeface="Garamond" panose="02020404030301010803" pitchFamily="18" charset="0"/>
          </a:endParaRPr>
        </a:p>
      </dgm:t>
    </dgm:pt>
    <dgm:pt modelId="{E0793CEF-A1BA-4D84-80EA-A32119AA9900}">
      <dgm:prSet phldrT="[Text]"/>
      <dgm:spPr>
        <a:xfrm>
          <a:off x="3107830" y="1427261"/>
          <a:ext cx="2743979" cy="1618330"/>
        </a:xfrm>
        <a:solidFill>
          <a:srgbClr val="FFC000">
            <a:tint val="40000"/>
            <a:alpha val="90000"/>
            <a:hueOff val="5756959"/>
            <a:satOff val="-30630"/>
            <a:lumOff val="-1745"/>
            <a:alphaOff val="0"/>
          </a:srgbClr>
        </a:solidFill>
        <a:ln w="6350" cap="flat" cmpd="sng" algn="ctr">
          <a:solidFill>
            <a:srgbClr val="FFC000">
              <a:tint val="40000"/>
              <a:alpha val="90000"/>
              <a:hueOff val="5756959"/>
              <a:satOff val="-30630"/>
              <a:lumOff val="-1745"/>
              <a:alphaOff val="0"/>
            </a:srgb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gm:spPr>
      <dgm:t>
        <a:bodyPr/>
        <a:lstStyle/>
        <a:p>
          <a:r>
            <a:rPr lang="en-US" b="1" dirty="0" smtClean="0">
              <a:solidFill>
                <a:sysClr val="windowText" lastClr="000000">
                  <a:hueOff val="0"/>
                  <a:satOff val="0"/>
                  <a:lumOff val="0"/>
                  <a:alphaOff val="0"/>
                </a:sysClr>
              </a:solidFill>
              <a:latin typeface="Perpetua" panose="02020502060401020303" pitchFamily="18" charset="0"/>
              <a:ea typeface="+mn-ea"/>
              <a:cs typeface="Adobe Arabic" panose="02040503050201020203" pitchFamily="18" charset="-78"/>
            </a:rPr>
            <a:t>26 </a:t>
          </a:r>
          <a:r>
            <a:rPr lang="en-US" b="1" dirty="0">
              <a:solidFill>
                <a:sysClr val="windowText" lastClr="000000">
                  <a:hueOff val="0"/>
                  <a:satOff val="0"/>
                  <a:lumOff val="0"/>
                  <a:alphaOff val="0"/>
                </a:sysClr>
              </a:solidFill>
              <a:latin typeface="Perpetua" panose="02020502060401020303" pitchFamily="18" charset="0"/>
              <a:ea typeface="+mn-ea"/>
              <a:cs typeface="Adobe Arabic" panose="02040503050201020203" pitchFamily="18" charset="-78"/>
            </a:rPr>
            <a:t>Recertification</a:t>
          </a:r>
        </a:p>
      </dgm:t>
    </dgm:pt>
    <dgm:pt modelId="{A484A2C9-EBC6-47D6-B6CE-163ED676EE2A}" type="sibTrans" cxnId="{F021B4CB-51FE-4E82-BA0F-1DFE0F784931}">
      <dgm:prSet/>
      <dgm:spPr/>
      <dgm:t>
        <a:bodyPr/>
        <a:lstStyle/>
        <a:p>
          <a:endParaRPr lang="en-US">
            <a:latin typeface="Garamond" panose="02020404030301010803" pitchFamily="18" charset="0"/>
          </a:endParaRPr>
        </a:p>
      </dgm:t>
    </dgm:pt>
    <dgm:pt modelId="{D4E45413-564B-4F67-86A0-BE834A9773B1}" type="parTrans" cxnId="{F021B4CB-51FE-4E82-BA0F-1DFE0F784931}">
      <dgm:prSet/>
      <dgm:spPr/>
      <dgm:t>
        <a:bodyPr/>
        <a:lstStyle/>
        <a:p>
          <a:endParaRPr lang="en-US">
            <a:latin typeface="Garamond" panose="02020404030301010803" pitchFamily="18" charset="0"/>
          </a:endParaRPr>
        </a:p>
      </dgm:t>
    </dgm:pt>
    <dgm:pt modelId="{248D7FFF-3E9D-4CE2-8C76-1119A19CFCB5}">
      <dgm:prSet phldrT="[Text]"/>
      <dgm:spPr>
        <a:xfrm>
          <a:off x="3107830" y="1427261"/>
          <a:ext cx="2743979" cy="1618330"/>
        </a:xfrm>
        <a:solidFill>
          <a:srgbClr val="FFC000">
            <a:tint val="40000"/>
            <a:alpha val="90000"/>
            <a:hueOff val="5756959"/>
            <a:satOff val="-30630"/>
            <a:lumOff val="-1745"/>
            <a:alphaOff val="0"/>
          </a:srgbClr>
        </a:solidFill>
        <a:ln w="6350" cap="flat" cmpd="sng" algn="ctr">
          <a:solidFill>
            <a:srgbClr val="FFC000">
              <a:tint val="40000"/>
              <a:alpha val="90000"/>
              <a:hueOff val="5756959"/>
              <a:satOff val="-30630"/>
              <a:lumOff val="-1745"/>
              <a:alphaOff val="0"/>
            </a:srgb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gm:spPr>
      <dgm:t>
        <a:bodyPr/>
        <a:lstStyle/>
        <a:p>
          <a:r>
            <a:rPr lang="en-US" b="1" dirty="0" smtClean="0">
              <a:solidFill>
                <a:sysClr val="windowText" lastClr="000000">
                  <a:hueOff val="0"/>
                  <a:satOff val="0"/>
                  <a:lumOff val="0"/>
                  <a:alphaOff val="0"/>
                </a:sysClr>
              </a:solidFill>
              <a:latin typeface="Perpetua" panose="02020502060401020303" pitchFamily="18" charset="0"/>
              <a:ea typeface="+mn-ea"/>
              <a:cs typeface="Adobe Arabic" panose="02040503050201020203" pitchFamily="18" charset="-78"/>
            </a:rPr>
            <a:t>9 </a:t>
          </a:r>
          <a:r>
            <a:rPr lang="en-US" b="1" dirty="0">
              <a:solidFill>
                <a:sysClr val="windowText" lastClr="000000">
                  <a:hueOff val="0"/>
                  <a:satOff val="0"/>
                  <a:lumOff val="0"/>
                  <a:alphaOff val="0"/>
                </a:sysClr>
              </a:solidFill>
              <a:latin typeface="Perpetua" panose="02020502060401020303" pitchFamily="18" charset="0"/>
              <a:ea typeface="+mn-ea"/>
              <a:cs typeface="Adobe Arabic" panose="02040503050201020203" pitchFamily="18" charset="-78"/>
            </a:rPr>
            <a:t>Follow up Surveys</a:t>
          </a:r>
        </a:p>
      </dgm:t>
    </dgm:pt>
    <dgm:pt modelId="{A480CE94-E4D7-4A90-B753-072DDE9502C9}" type="sibTrans" cxnId="{2B936CE9-D0BF-4C9C-9980-6EDF388A724B}">
      <dgm:prSet/>
      <dgm:spPr/>
      <dgm:t>
        <a:bodyPr/>
        <a:lstStyle/>
        <a:p>
          <a:endParaRPr lang="en-US">
            <a:latin typeface="Garamond" panose="02020404030301010803" pitchFamily="18" charset="0"/>
          </a:endParaRPr>
        </a:p>
      </dgm:t>
    </dgm:pt>
    <dgm:pt modelId="{4AB9A8CA-764A-468C-B411-76CC1173BCD2}" type="parTrans" cxnId="{2B936CE9-D0BF-4C9C-9980-6EDF388A724B}">
      <dgm:prSet/>
      <dgm:spPr/>
      <dgm:t>
        <a:bodyPr/>
        <a:lstStyle/>
        <a:p>
          <a:endParaRPr lang="en-US">
            <a:latin typeface="Garamond" panose="02020404030301010803" pitchFamily="18" charset="0"/>
          </a:endParaRPr>
        </a:p>
      </dgm:t>
    </dgm:pt>
    <dgm:pt modelId="{BCBFF29F-C9AA-40AE-A707-51CBD0931511}">
      <dgm:prSet phldrT="[Text]"/>
      <dgm:spPr>
        <a:xfrm>
          <a:off x="0" y="1415290"/>
          <a:ext cx="2805931" cy="1618330"/>
        </a:xfrm>
        <a:solidFill>
          <a:srgbClr val="F7D7F9">
            <a:alpha val="89804"/>
          </a:srgbClr>
        </a:solidFill>
        <a:ln w="6350" cap="flat" cmpd="sng" algn="ctr">
          <a:solidFill>
            <a:srgbClr val="FFC000">
              <a:tint val="40000"/>
              <a:alpha val="90000"/>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gm:spPr>
      <dgm:t>
        <a:bodyPr/>
        <a:lstStyle/>
        <a:p>
          <a:r>
            <a:rPr lang="en-US" b="1" dirty="0" smtClean="0">
              <a:solidFill>
                <a:sysClr val="windowText" lastClr="000000">
                  <a:hueOff val="0"/>
                  <a:satOff val="0"/>
                  <a:lumOff val="0"/>
                  <a:alphaOff val="0"/>
                </a:sysClr>
              </a:solidFill>
              <a:latin typeface="Perpetua" panose="02020502060401020303" pitchFamily="18" charset="0"/>
              <a:ea typeface="+mn-ea"/>
              <a:cs typeface="Adobe Arabic" panose="02040503050201020203" pitchFamily="18" charset="-78"/>
            </a:rPr>
            <a:t>7 </a:t>
          </a:r>
          <a:r>
            <a:rPr lang="en-US" b="1" dirty="0">
              <a:solidFill>
                <a:sysClr val="windowText" lastClr="000000">
                  <a:hueOff val="0"/>
                  <a:satOff val="0"/>
                  <a:lumOff val="0"/>
                  <a:alphaOff val="0"/>
                </a:sysClr>
              </a:solidFill>
              <a:latin typeface="Perpetua" panose="02020502060401020303" pitchFamily="18" charset="0"/>
              <a:ea typeface="+mn-ea"/>
              <a:cs typeface="Adobe Arabic" panose="02040503050201020203" pitchFamily="18" charset="-78"/>
            </a:rPr>
            <a:t>Follow up Surveys</a:t>
          </a:r>
        </a:p>
      </dgm:t>
    </dgm:pt>
    <dgm:pt modelId="{B3BBBCBE-A72F-41C1-BDF1-FBEF50FA4025}" type="parTrans" cxnId="{3D5B324A-5860-4181-B44D-C016497CA7DA}">
      <dgm:prSet/>
      <dgm:spPr/>
      <dgm:t>
        <a:bodyPr/>
        <a:lstStyle/>
        <a:p>
          <a:endParaRPr lang="en-US">
            <a:latin typeface="Garamond" panose="02020404030301010803" pitchFamily="18" charset="0"/>
          </a:endParaRPr>
        </a:p>
      </dgm:t>
    </dgm:pt>
    <dgm:pt modelId="{BB58B41A-EAE7-4464-BF4F-8197EBA8085E}" type="sibTrans" cxnId="{3D5B324A-5860-4181-B44D-C016497CA7DA}">
      <dgm:prSet/>
      <dgm:spPr/>
      <dgm:t>
        <a:bodyPr/>
        <a:lstStyle/>
        <a:p>
          <a:endParaRPr lang="en-US">
            <a:latin typeface="Garamond" panose="02020404030301010803" pitchFamily="18" charset="0"/>
          </a:endParaRPr>
        </a:p>
      </dgm:t>
    </dgm:pt>
    <dgm:pt modelId="{C5E99B2A-6698-46DC-8854-E1F6B789B682}" type="pres">
      <dgm:prSet presAssocID="{B0C84747-D591-4329-85BB-740DF7475208}" presName="diagram" presStyleCnt="0">
        <dgm:presLayoutVars>
          <dgm:chPref val="1"/>
          <dgm:dir/>
          <dgm:animOne val="branch"/>
          <dgm:animLvl val="lvl"/>
          <dgm:resizeHandles/>
        </dgm:presLayoutVars>
      </dgm:prSet>
      <dgm:spPr/>
      <dgm:t>
        <a:bodyPr/>
        <a:lstStyle/>
        <a:p>
          <a:endParaRPr lang="en-US"/>
        </a:p>
      </dgm:t>
    </dgm:pt>
    <dgm:pt modelId="{CAF2034E-3EC6-4D39-9AF9-D9E9F53386AC}" type="pres">
      <dgm:prSet presAssocID="{570BD611-05A7-4DB6-A01D-ABB9BE63D754}" presName="root" presStyleCnt="0"/>
      <dgm:spPr/>
    </dgm:pt>
    <dgm:pt modelId="{B3E0F782-CBA8-4618-999D-1BECB4A548A0}" type="pres">
      <dgm:prSet presAssocID="{570BD611-05A7-4DB6-A01D-ABB9BE63D754}" presName="rootComposite" presStyleCnt="0"/>
      <dgm:spPr/>
    </dgm:pt>
    <dgm:pt modelId="{A4A30B7F-16BF-4C68-B48F-C2C87A6F9CDF}" type="pres">
      <dgm:prSet presAssocID="{570BD611-05A7-4DB6-A01D-ABB9BE63D754}" presName="rootText" presStyleLbl="node1" presStyleIdx="0" presStyleCnt="3"/>
      <dgm:spPr/>
      <dgm:t>
        <a:bodyPr/>
        <a:lstStyle/>
        <a:p>
          <a:endParaRPr lang="en-US"/>
        </a:p>
      </dgm:t>
    </dgm:pt>
    <dgm:pt modelId="{17AE4D5C-A9B8-4391-8738-722821AFE2FB}" type="pres">
      <dgm:prSet presAssocID="{570BD611-05A7-4DB6-A01D-ABB9BE63D754}" presName="rootConnector" presStyleLbl="node1" presStyleIdx="0" presStyleCnt="3"/>
      <dgm:spPr/>
      <dgm:t>
        <a:bodyPr/>
        <a:lstStyle/>
        <a:p>
          <a:endParaRPr lang="en-US"/>
        </a:p>
      </dgm:t>
    </dgm:pt>
    <dgm:pt modelId="{20E7F832-D236-47D9-86E4-9F8F5CA54983}" type="pres">
      <dgm:prSet presAssocID="{570BD611-05A7-4DB6-A01D-ABB9BE63D754}" presName="childShape" presStyleCnt="0"/>
      <dgm:spPr/>
    </dgm:pt>
    <dgm:pt modelId="{6520A77E-6701-4834-9827-A03FC02D5682}" type="pres">
      <dgm:prSet presAssocID="{FEDF61FC-67AA-4C13-BB11-9CDB28431B13}" presName="Name13" presStyleLbl="parChTrans1D2" presStyleIdx="0" presStyleCnt="3"/>
      <dgm:spPr/>
      <dgm:t>
        <a:bodyPr/>
        <a:lstStyle/>
        <a:p>
          <a:endParaRPr lang="en-US"/>
        </a:p>
      </dgm:t>
    </dgm:pt>
    <dgm:pt modelId="{D81F063E-3FF9-452D-A61B-D8CCA3FA7F69}" type="pres">
      <dgm:prSet presAssocID="{240766B1-3D9C-4F9A-A46A-8F4FEE07171F}" presName="childText" presStyleLbl="bgAcc1" presStyleIdx="0" presStyleCnt="3" custScaleY="112449">
        <dgm:presLayoutVars>
          <dgm:bulletEnabled val="1"/>
        </dgm:presLayoutVars>
      </dgm:prSet>
      <dgm:spPr/>
      <dgm:t>
        <a:bodyPr/>
        <a:lstStyle/>
        <a:p>
          <a:endParaRPr lang="en-US"/>
        </a:p>
      </dgm:t>
    </dgm:pt>
    <dgm:pt modelId="{AABDE754-2462-4E97-BBA4-355CD2662BEC}" type="pres">
      <dgm:prSet presAssocID="{4758DE5B-C68A-44A2-A4E0-DC2DC281E818}" presName="root" presStyleCnt="0"/>
      <dgm:spPr/>
    </dgm:pt>
    <dgm:pt modelId="{DEAB061B-8ABD-4FF2-B719-4BCC5D915BCD}" type="pres">
      <dgm:prSet presAssocID="{4758DE5B-C68A-44A2-A4E0-DC2DC281E818}" presName="rootComposite" presStyleCnt="0"/>
      <dgm:spPr/>
    </dgm:pt>
    <dgm:pt modelId="{FC0B79FA-F34C-4DEC-932A-52281F3F07FC}" type="pres">
      <dgm:prSet presAssocID="{4758DE5B-C68A-44A2-A4E0-DC2DC281E818}" presName="rootText" presStyleLbl="node1" presStyleIdx="1" presStyleCnt="3"/>
      <dgm:spPr/>
      <dgm:t>
        <a:bodyPr/>
        <a:lstStyle/>
        <a:p>
          <a:endParaRPr lang="en-US"/>
        </a:p>
      </dgm:t>
    </dgm:pt>
    <dgm:pt modelId="{E9BADCDB-3161-462D-B42B-FAD50CAAAE45}" type="pres">
      <dgm:prSet presAssocID="{4758DE5B-C68A-44A2-A4E0-DC2DC281E818}" presName="rootConnector" presStyleLbl="node1" presStyleIdx="1" presStyleCnt="3"/>
      <dgm:spPr/>
      <dgm:t>
        <a:bodyPr/>
        <a:lstStyle/>
        <a:p>
          <a:endParaRPr lang="en-US"/>
        </a:p>
      </dgm:t>
    </dgm:pt>
    <dgm:pt modelId="{9B90110B-A8C4-4743-94DB-850C23A36791}" type="pres">
      <dgm:prSet presAssocID="{4758DE5B-C68A-44A2-A4E0-DC2DC281E818}" presName="childShape" presStyleCnt="0"/>
      <dgm:spPr/>
    </dgm:pt>
    <dgm:pt modelId="{4EE9DED5-EFF5-44B9-B470-57FEF17A5C29}" type="pres">
      <dgm:prSet presAssocID="{D4E45413-564B-4F67-86A0-BE834A9773B1}" presName="Name13" presStyleLbl="parChTrans1D2" presStyleIdx="1" presStyleCnt="3"/>
      <dgm:spPr/>
      <dgm:t>
        <a:bodyPr/>
        <a:lstStyle/>
        <a:p>
          <a:endParaRPr lang="en-US"/>
        </a:p>
      </dgm:t>
    </dgm:pt>
    <dgm:pt modelId="{791C7962-883A-4565-AAAB-5F6DE8C60DAE}" type="pres">
      <dgm:prSet presAssocID="{E0793CEF-A1BA-4D84-80EA-A32119AA9900}" presName="childText" presStyleLbl="bgAcc1" presStyleIdx="1" presStyleCnt="3" custScaleY="112449">
        <dgm:presLayoutVars>
          <dgm:bulletEnabled val="1"/>
        </dgm:presLayoutVars>
      </dgm:prSet>
      <dgm:spPr/>
      <dgm:t>
        <a:bodyPr/>
        <a:lstStyle/>
        <a:p>
          <a:endParaRPr lang="en-US"/>
        </a:p>
      </dgm:t>
    </dgm:pt>
    <dgm:pt modelId="{1FABC20C-F06C-4E95-8BE1-9A7B4155743B}" type="pres">
      <dgm:prSet presAssocID="{B3DBC047-8BA6-4583-838D-1B03EA595357}" presName="root" presStyleCnt="0"/>
      <dgm:spPr/>
    </dgm:pt>
    <dgm:pt modelId="{8D8FC7E2-3073-4016-8716-2275919483DE}" type="pres">
      <dgm:prSet presAssocID="{B3DBC047-8BA6-4583-838D-1B03EA595357}" presName="rootComposite" presStyleCnt="0"/>
      <dgm:spPr/>
    </dgm:pt>
    <dgm:pt modelId="{72329D28-4205-4B46-81D1-0270676E0536}" type="pres">
      <dgm:prSet presAssocID="{B3DBC047-8BA6-4583-838D-1B03EA595357}" presName="rootText" presStyleLbl="node1" presStyleIdx="2" presStyleCnt="3"/>
      <dgm:spPr/>
      <dgm:t>
        <a:bodyPr/>
        <a:lstStyle/>
        <a:p>
          <a:endParaRPr lang="en-US"/>
        </a:p>
      </dgm:t>
    </dgm:pt>
    <dgm:pt modelId="{A1F41873-CB92-48F0-850A-9C690EB703B9}" type="pres">
      <dgm:prSet presAssocID="{B3DBC047-8BA6-4583-838D-1B03EA595357}" presName="rootConnector" presStyleLbl="node1" presStyleIdx="2" presStyleCnt="3"/>
      <dgm:spPr/>
      <dgm:t>
        <a:bodyPr/>
        <a:lstStyle/>
        <a:p>
          <a:endParaRPr lang="en-US"/>
        </a:p>
      </dgm:t>
    </dgm:pt>
    <dgm:pt modelId="{05644E92-EC16-435B-920F-CFD27EFC6AE7}" type="pres">
      <dgm:prSet presAssocID="{B3DBC047-8BA6-4583-838D-1B03EA595357}" presName="childShape" presStyleCnt="0"/>
      <dgm:spPr/>
    </dgm:pt>
    <dgm:pt modelId="{1EC02AA1-B2E5-4943-A4CB-28712DDDDEAE}" type="pres">
      <dgm:prSet presAssocID="{62E3AAF2-A02D-467A-801D-E9E23A5B52C0}" presName="Name13" presStyleLbl="parChTrans1D2" presStyleIdx="2" presStyleCnt="3"/>
      <dgm:spPr/>
      <dgm:t>
        <a:bodyPr/>
        <a:lstStyle/>
        <a:p>
          <a:endParaRPr lang="en-US"/>
        </a:p>
      </dgm:t>
    </dgm:pt>
    <dgm:pt modelId="{373A8D9F-356A-4C40-8200-3D728F0E3B0F}" type="pres">
      <dgm:prSet presAssocID="{7C314117-D566-4C58-B1FC-C6611EAC28D0}" presName="childText" presStyleLbl="bgAcc1" presStyleIdx="2" presStyleCnt="3" custScaleY="112449">
        <dgm:presLayoutVars>
          <dgm:bulletEnabled val="1"/>
        </dgm:presLayoutVars>
      </dgm:prSet>
      <dgm:spPr/>
      <dgm:t>
        <a:bodyPr/>
        <a:lstStyle/>
        <a:p>
          <a:endParaRPr lang="en-US"/>
        </a:p>
      </dgm:t>
    </dgm:pt>
  </dgm:ptLst>
  <dgm:cxnLst>
    <dgm:cxn modelId="{3741222C-15B3-4AB2-B3DA-00CDD897C3A3}" type="presOf" srcId="{FEDF61FC-67AA-4C13-BB11-9CDB28431B13}" destId="{6520A77E-6701-4834-9827-A03FC02D5682}" srcOrd="0" destOrd="0" presId="urn:microsoft.com/office/officeart/2005/8/layout/hierarchy3"/>
    <dgm:cxn modelId="{2B936CE9-D0BF-4C9C-9980-6EDF388A724B}" srcId="{E0793CEF-A1BA-4D84-80EA-A32119AA9900}" destId="{248D7FFF-3E9D-4CE2-8C76-1119A19CFCB5}" srcOrd="0" destOrd="0" parTransId="{4AB9A8CA-764A-468C-B411-76CC1173BCD2}" sibTransId="{A480CE94-E4D7-4A90-B753-072DDE9502C9}"/>
    <dgm:cxn modelId="{F021B4CB-51FE-4E82-BA0F-1DFE0F784931}" srcId="{4758DE5B-C68A-44A2-A4E0-DC2DC281E818}" destId="{E0793CEF-A1BA-4D84-80EA-A32119AA9900}" srcOrd="0" destOrd="0" parTransId="{D4E45413-564B-4F67-86A0-BE834A9773B1}" sibTransId="{A484A2C9-EBC6-47D6-B6CE-163ED676EE2A}"/>
    <dgm:cxn modelId="{16E99CE0-C143-458D-9036-B596F14B576B}" srcId="{B0C84747-D591-4329-85BB-740DF7475208}" destId="{B3DBC047-8BA6-4583-838D-1B03EA595357}" srcOrd="2" destOrd="0" parTransId="{CDC4F32C-6C90-4DE0-B348-A6455B0B1076}" sibTransId="{8CC12EF8-8020-451A-8F06-4E3686B9820F}"/>
    <dgm:cxn modelId="{2F926104-027A-4981-8F2C-4603B1F611BE}" type="presOf" srcId="{837ED427-BC25-4B5F-A3E4-DEB61480F800}" destId="{373A8D9F-356A-4C40-8200-3D728F0E3B0F}" srcOrd="0" destOrd="1" presId="urn:microsoft.com/office/officeart/2005/8/layout/hierarchy3"/>
    <dgm:cxn modelId="{BDF37D13-546A-4885-9A53-5DCBF649AEFB}" type="presOf" srcId="{D4E45413-564B-4F67-86A0-BE834A9773B1}" destId="{4EE9DED5-EFF5-44B9-B470-57FEF17A5C29}" srcOrd="0" destOrd="0" presId="urn:microsoft.com/office/officeart/2005/8/layout/hierarchy3"/>
    <dgm:cxn modelId="{19350E5B-7126-42B9-8E42-05E1C8B18D95}" type="presOf" srcId="{B3DBC047-8BA6-4583-838D-1B03EA595357}" destId="{A1F41873-CB92-48F0-850A-9C690EB703B9}" srcOrd="1" destOrd="0" presId="urn:microsoft.com/office/officeart/2005/8/layout/hierarchy3"/>
    <dgm:cxn modelId="{38BADE94-20F1-4DC8-A328-398287D470FF}" type="presOf" srcId="{62E3AAF2-A02D-467A-801D-E9E23A5B52C0}" destId="{1EC02AA1-B2E5-4943-A4CB-28712DDDDEAE}" srcOrd="0" destOrd="0" presId="urn:microsoft.com/office/officeart/2005/8/layout/hierarchy3"/>
    <dgm:cxn modelId="{192825FA-D933-4F51-A028-0D8EDF4C6DBF}" type="presOf" srcId="{570BD611-05A7-4DB6-A01D-ABB9BE63D754}" destId="{A4A30B7F-16BF-4C68-B48F-C2C87A6F9CDF}" srcOrd="0" destOrd="0" presId="urn:microsoft.com/office/officeart/2005/8/layout/hierarchy3"/>
    <dgm:cxn modelId="{4940232B-38F6-4A25-AA8E-61BD7A77F2A3}" type="presOf" srcId="{B3DBC047-8BA6-4583-838D-1B03EA595357}" destId="{72329D28-4205-4B46-81D1-0270676E0536}" srcOrd="0" destOrd="0" presId="urn:microsoft.com/office/officeart/2005/8/layout/hierarchy3"/>
    <dgm:cxn modelId="{DD3B24BD-70CB-4E30-817E-5CFD487E8929}" srcId="{7C314117-D566-4C58-B1FC-C6611EAC28D0}" destId="{837ED427-BC25-4B5F-A3E4-DEB61480F800}" srcOrd="0" destOrd="0" parTransId="{733ED5BB-5990-4A6F-8A45-1461B297C0B5}" sibTransId="{DB48461C-A9F6-4325-B5B3-120F95419776}"/>
    <dgm:cxn modelId="{31B474D9-A812-48DD-BE60-3ED658D60303}" type="presOf" srcId="{7C314117-D566-4C58-B1FC-C6611EAC28D0}" destId="{373A8D9F-356A-4C40-8200-3D728F0E3B0F}" srcOrd="0" destOrd="0" presId="urn:microsoft.com/office/officeart/2005/8/layout/hierarchy3"/>
    <dgm:cxn modelId="{5D8A7DBD-602C-40DC-871B-8B77C2EF7979}" srcId="{570BD611-05A7-4DB6-A01D-ABB9BE63D754}" destId="{240766B1-3D9C-4F9A-A46A-8F4FEE07171F}" srcOrd="0" destOrd="0" parTransId="{FEDF61FC-67AA-4C13-BB11-9CDB28431B13}" sibTransId="{97ACBA34-2318-4257-8370-4FE169C8969D}"/>
    <dgm:cxn modelId="{CF0C97F6-0E8F-4777-898A-B78766CBE62A}" type="presOf" srcId="{E0793CEF-A1BA-4D84-80EA-A32119AA9900}" destId="{791C7962-883A-4565-AAAB-5F6DE8C60DAE}" srcOrd="0" destOrd="0" presId="urn:microsoft.com/office/officeart/2005/8/layout/hierarchy3"/>
    <dgm:cxn modelId="{C18AFC7D-AD1B-44F5-A76F-675B252C0718}" type="presOf" srcId="{4758DE5B-C68A-44A2-A4E0-DC2DC281E818}" destId="{E9BADCDB-3161-462D-B42B-FAD50CAAAE45}" srcOrd="1" destOrd="0" presId="urn:microsoft.com/office/officeart/2005/8/layout/hierarchy3"/>
    <dgm:cxn modelId="{0D288BD6-E161-4A82-8CC1-75CD69474BB7}" type="presOf" srcId="{BCBFF29F-C9AA-40AE-A707-51CBD0931511}" destId="{D81F063E-3FF9-452D-A61B-D8CCA3FA7F69}" srcOrd="0" destOrd="1" presId="urn:microsoft.com/office/officeart/2005/8/layout/hierarchy3"/>
    <dgm:cxn modelId="{33CE891D-AAA7-4B48-97B6-23F152E19D84}" type="presOf" srcId="{4758DE5B-C68A-44A2-A4E0-DC2DC281E818}" destId="{FC0B79FA-F34C-4DEC-932A-52281F3F07FC}" srcOrd="0" destOrd="0" presId="urn:microsoft.com/office/officeart/2005/8/layout/hierarchy3"/>
    <dgm:cxn modelId="{A57662F6-3AC1-44FB-B47A-F9AC324718F7}" type="presOf" srcId="{B0C84747-D591-4329-85BB-740DF7475208}" destId="{C5E99B2A-6698-46DC-8854-E1F6B789B682}" srcOrd="0" destOrd="0" presId="urn:microsoft.com/office/officeart/2005/8/layout/hierarchy3"/>
    <dgm:cxn modelId="{EDE4657B-26E4-4D00-9628-B3FFBEAA4786}" type="presOf" srcId="{248D7FFF-3E9D-4CE2-8C76-1119A19CFCB5}" destId="{791C7962-883A-4565-AAAB-5F6DE8C60DAE}" srcOrd="0" destOrd="1" presId="urn:microsoft.com/office/officeart/2005/8/layout/hierarchy3"/>
    <dgm:cxn modelId="{470336D1-67E9-4720-B8C4-267C700D6FF1}" type="presOf" srcId="{240766B1-3D9C-4F9A-A46A-8F4FEE07171F}" destId="{D81F063E-3FF9-452D-A61B-D8CCA3FA7F69}" srcOrd="0" destOrd="0" presId="urn:microsoft.com/office/officeart/2005/8/layout/hierarchy3"/>
    <dgm:cxn modelId="{7CCD8A8F-5594-4EC3-BADA-D940C8D3CB46}" type="presOf" srcId="{570BD611-05A7-4DB6-A01D-ABB9BE63D754}" destId="{17AE4D5C-A9B8-4391-8738-722821AFE2FB}" srcOrd="1" destOrd="0" presId="urn:microsoft.com/office/officeart/2005/8/layout/hierarchy3"/>
    <dgm:cxn modelId="{4FCE00C4-BB86-4345-867C-8C92DA3796CE}" srcId="{B0C84747-D591-4329-85BB-740DF7475208}" destId="{570BD611-05A7-4DB6-A01D-ABB9BE63D754}" srcOrd="0" destOrd="0" parTransId="{EA599778-9374-4966-9409-5528467B5F9A}" sibTransId="{182C3132-357D-46A4-9984-7E1A278439D5}"/>
    <dgm:cxn modelId="{C4DC63C8-10A8-4BE8-903B-2ED4C2E9C8BC}" srcId="{B0C84747-D591-4329-85BB-740DF7475208}" destId="{4758DE5B-C68A-44A2-A4E0-DC2DC281E818}" srcOrd="1" destOrd="0" parTransId="{8DC02782-6D04-465A-B8DB-8FD22FB5D604}" sibTransId="{C8CF498D-DEA5-4E71-9B9F-B326003488AA}"/>
    <dgm:cxn modelId="{D0954257-582C-428F-9383-4F70F2AB1C4D}" srcId="{B3DBC047-8BA6-4583-838D-1B03EA595357}" destId="{7C314117-D566-4C58-B1FC-C6611EAC28D0}" srcOrd="0" destOrd="0" parTransId="{62E3AAF2-A02D-467A-801D-E9E23A5B52C0}" sibTransId="{78CEC0F4-B1D9-42DC-8824-9D236C0FE59A}"/>
    <dgm:cxn modelId="{3D5B324A-5860-4181-B44D-C016497CA7DA}" srcId="{240766B1-3D9C-4F9A-A46A-8F4FEE07171F}" destId="{BCBFF29F-C9AA-40AE-A707-51CBD0931511}" srcOrd="0" destOrd="0" parTransId="{B3BBBCBE-A72F-41C1-BDF1-FBEF50FA4025}" sibTransId="{BB58B41A-EAE7-4464-BF4F-8197EBA8085E}"/>
    <dgm:cxn modelId="{47F7D634-3424-4DEC-A8E5-2EC9DCF2A411}" type="presParOf" srcId="{C5E99B2A-6698-46DC-8854-E1F6B789B682}" destId="{CAF2034E-3EC6-4D39-9AF9-D9E9F53386AC}" srcOrd="0" destOrd="0" presId="urn:microsoft.com/office/officeart/2005/8/layout/hierarchy3"/>
    <dgm:cxn modelId="{32F670C5-2908-4BE9-8F98-196C941E1E33}" type="presParOf" srcId="{CAF2034E-3EC6-4D39-9AF9-D9E9F53386AC}" destId="{B3E0F782-CBA8-4618-999D-1BECB4A548A0}" srcOrd="0" destOrd="0" presId="urn:microsoft.com/office/officeart/2005/8/layout/hierarchy3"/>
    <dgm:cxn modelId="{A0841273-3BEE-489E-807E-D05088AAE87F}" type="presParOf" srcId="{B3E0F782-CBA8-4618-999D-1BECB4A548A0}" destId="{A4A30B7F-16BF-4C68-B48F-C2C87A6F9CDF}" srcOrd="0" destOrd="0" presId="urn:microsoft.com/office/officeart/2005/8/layout/hierarchy3"/>
    <dgm:cxn modelId="{3C023972-5AAC-45C8-9F44-76DBB8C0FA7B}" type="presParOf" srcId="{B3E0F782-CBA8-4618-999D-1BECB4A548A0}" destId="{17AE4D5C-A9B8-4391-8738-722821AFE2FB}" srcOrd="1" destOrd="0" presId="urn:microsoft.com/office/officeart/2005/8/layout/hierarchy3"/>
    <dgm:cxn modelId="{4B7FA943-7B15-4D7B-86B5-1154D1BE7BF9}" type="presParOf" srcId="{CAF2034E-3EC6-4D39-9AF9-D9E9F53386AC}" destId="{20E7F832-D236-47D9-86E4-9F8F5CA54983}" srcOrd="1" destOrd="0" presId="urn:microsoft.com/office/officeart/2005/8/layout/hierarchy3"/>
    <dgm:cxn modelId="{7D6ABEA3-FFEE-4E20-BAD1-2BFB068AD7B6}" type="presParOf" srcId="{20E7F832-D236-47D9-86E4-9F8F5CA54983}" destId="{6520A77E-6701-4834-9827-A03FC02D5682}" srcOrd="0" destOrd="0" presId="urn:microsoft.com/office/officeart/2005/8/layout/hierarchy3"/>
    <dgm:cxn modelId="{E95F9D23-4291-42A4-B280-1BC6997713B5}" type="presParOf" srcId="{20E7F832-D236-47D9-86E4-9F8F5CA54983}" destId="{D81F063E-3FF9-452D-A61B-D8CCA3FA7F69}" srcOrd="1" destOrd="0" presId="urn:microsoft.com/office/officeart/2005/8/layout/hierarchy3"/>
    <dgm:cxn modelId="{F2E04B22-8D72-4C70-9703-053F26626BB1}" type="presParOf" srcId="{C5E99B2A-6698-46DC-8854-E1F6B789B682}" destId="{AABDE754-2462-4E97-BBA4-355CD2662BEC}" srcOrd="1" destOrd="0" presId="urn:microsoft.com/office/officeart/2005/8/layout/hierarchy3"/>
    <dgm:cxn modelId="{5E0A3174-43EB-47CE-99F9-0B6B0DBE20FA}" type="presParOf" srcId="{AABDE754-2462-4E97-BBA4-355CD2662BEC}" destId="{DEAB061B-8ABD-4FF2-B719-4BCC5D915BCD}" srcOrd="0" destOrd="0" presId="urn:microsoft.com/office/officeart/2005/8/layout/hierarchy3"/>
    <dgm:cxn modelId="{2291A3CE-CDF3-4805-9741-25C20B5BC626}" type="presParOf" srcId="{DEAB061B-8ABD-4FF2-B719-4BCC5D915BCD}" destId="{FC0B79FA-F34C-4DEC-932A-52281F3F07FC}" srcOrd="0" destOrd="0" presId="urn:microsoft.com/office/officeart/2005/8/layout/hierarchy3"/>
    <dgm:cxn modelId="{0A1C4DC8-3D9B-466B-BBA8-0FA959D1F385}" type="presParOf" srcId="{DEAB061B-8ABD-4FF2-B719-4BCC5D915BCD}" destId="{E9BADCDB-3161-462D-B42B-FAD50CAAAE45}" srcOrd="1" destOrd="0" presId="urn:microsoft.com/office/officeart/2005/8/layout/hierarchy3"/>
    <dgm:cxn modelId="{69EE6DF1-B21F-42D7-A919-B7626E50CA7C}" type="presParOf" srcId="{AABDE754-2462-4E97-BBA4-355CD2662BEC}" destId="{9B90110B-A8C4-4743-94DB-850C23A36791}" srcOrd="1" destOrd="0" presId="urn:microsoft.com/office/officeart/2005/8/layout/hierarchy3"/>
    <dgm:cxn modelId="{897C9DEB-5224-4CA1-91EC-CF43F4E5ADE9}" type="presParOf" srcId="{9B90110B-A8C4-4743-94DB-850C23A36791}" destId="{4EE9DED5-EFF5-44B9-B470-57FEF17A5C29}" srcOrd="0" destOrd="0" presId="urn:microsoft.com/office/officeart/2005/8/layout/hierarchy3"/>
    <dgm:cxn modelId="{3E86C6A5-9B49-4E71-AFB8-7D1EB37D27A0}" type="presParOf" srcId="{9B90110B-A8C4-4743-94DB-850C23A36791}" destId="{791C7962-883A-4565-AAAB-5F6DE8C60DAE}" srcOrd="1" destOrd="0" presId="urn:microsoft.com/office/officeart/2005/8/layout/hierarchy3"/>
    <dgm:cxn modelId="{5C92941B-A239-402B-B397-D424D385ABE1}" type="presParOf" srcId="{C5E99B2A-6698-46DC-8854-E1F6B789B682}" destId="{1FABC20C-F06C-4E95-8BE1-9A7B4155743B}" srcOrd="2" destOrd="0" presId="urn:microsoft.com/office/officeart/2005/8/layout/hierarchy3"/>
    <dgm:cxn modelId="{4E5571B1-7A86-4F6C-B478-B72567E711E8}" type="presParOf" srcId="{1FABC20C-F06C-4E95-8BE1-9A7B4155743B}" destId="{8D8FC7E2-3073-4016-8716-2275919483DE}" srcOrd="0" destOrd="0" presId="urn:microsoft.com/office/officeart/2005/8/layout/hierarchy3"/>
    <dgm:cxn modelId="{9E0E0A69-C736-4C9B-ABD4-CBB53D8BACE1}" type="presParOf" srcId="{8D8FC7E2-3073-4016-8716-2275919483DE}" destId="{72329D28-4205-4B46-81D1-0270676E0536}" srcOrd="0" destOrd="0" presId="urn:microsoft.com/office/officeart/2005/8/layout/hierarchy3"/>
    <dgm:cxn modelId="{92910438-CCD3-43EE-933A-394405D8889D}" type="presParOf" srcId="{8D8FC7E2-3073-4016-8716-2275919483DE}" destId="{A1F41873-CB92-48F0-850A-9C690EB703B9}" srcOrd="1" destOrd="0" presId="urn:microsoft.com/office/officeart/2005/8/layout/hierarchy3"/>
    <dgm:cxn modelId="{2585CDC2-E47D-420D-A234-7A9C2BF21BF8}" type="presParOf" srcId="{1FABC20C-F06C-4E95-8BE1-9A7B4155743B}" destId="{05644E92-EC16-435B-920F-CFD27EFC6AE7}" srcOrd="1" destOrd="0" presId="urn:microsoft.com/office/officeart/2005/8/layout/hierarchy3"/>
    <dgm:cxn modelId="{A736AE75-3C6E-41B4-818D-331E11C22C2E}" type="presParOf" srcId="{05644E92-EC16-435B-920F-CFD27EFC6AE7}" destId="{1EC02AA1-B2E5-4943-A4CB-28712DDDDEAE}" srcOrd="0" destOrd="0" presId="urn:microsoft.com/office/officeart/2005/8/layout/hierarchy3"/>
    <dgm:cxn modelId="{B78ADA94-AC57-4F85-8CFA-0B43DBD4D262}" type="presParOf" srcId="{05644E92-EC16-435B-920F-CFD27EFC6AE7}" destId="{373A8D9F-356A-4C40-8200-3D728F0E3B0F}"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EA2A1-F251-42E1-BC02-1EA6F25621AD}">
      <dsp:nvSpPr>
        <dsp:cNvPr id="0" name=""/>
        <dsp:cNvSpPr/>
      </dsp:nvSpPr>
      <dsp:spPr>
        <a:xfrm rot="5400000">
          <a:off x="5273135" y="-2187201"/>
          <a:ext cx="749617" cy="5315712"/>
        </a:xfrm>
        <a:prstGeom prst="round2SameRect">
          <a:avLst/>
        </a:prstGeom>
        <a:solidFill>
          <a:srgbClr val="6DB6FF"/>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b="1" kern="1200" dirty="0" smtClean="0">
              <a:latin typeface="Perpetua" panose="02020502060401020303" pitchFamily="18" charset="0"/>
            </a:rPr>
            <a:t>42 CFR 418.56(c) Standard: Content of the Plan of Care </a:t>
          </a:r>
          <a:endParaRPr lang="en-US" sz="2100" kern="1200" dirty="0">
            <a:solidFill>
              <a:sysClr val="windowText" lastClr="000000">
                <a:hueOff val="0"/>
                <a:satOff val="0"/>
                <a:lumOff val="0"/>
                <a:alphaOff val="0"/>
              </a:sysClr>
            </a:solidFill>
            <a:latin typeface="Calibri"/>
            <a:ea typeface="+mn-ea"/>
            <a:cs typeface="+mn-cs"/>
          </a:endParaRPr>
        </a:p>
      </dsp:txBody>
      <dsp:txXfrm rot="-5400000">
        <a:off x="2990088" y="132439"/>
        <a:ext cx="5279119" cy="676431"/>
      </dsp:txXfrm>
    </dsp:sp>
    <dsp:sp modelId="{1B061247-A8C2-4089-9BC8-6A5FDB9A4FA8}">
      <dsp:nvSpPr>
        <dsp:cNvPr id="0" name=""/>
        <dsp:cNvSpPr/>
      </dsp:nvSpPr>
      <dsp:spPr>
        <a:xfrm>
          <a:off x="0" y="2143"/>
          <a:ext cx="2990088" cy="937021"/>
        </a:xfrm>
        <a:prstGeom prst="roundRect">
          <a:avLst/>
        </a:prstGeom>
        <a:solidFill>
          <a:srgbClr val="00B0F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a:lnSpc>
              <a:spcPct val="90000"/>
            </a:lnSpc>
            <a:spcBef>
              <a:spcPct val="0"/>
            </a:spcBef>
            <a:spcAft>
              <a:spcPct val="35000"/>
            </a:spcAft>
          </a:pPr>
          <a:r>
            <a:rPr lang="en-US" sz="4800" b="1" kern="1200" dirty="0" smtClean="0">
              <a:solidFill>
                <a:sysClr val="window" lastClr="FFFFFF"/>
              </a:solidFill>
              <a:latin typeface="Perpetua" panose="02020502060401020303" pitchFamily="18" charset="0"/>
              <a:ea typeface="+mn-ea"/>
              <a:cs typeface="+mn-cs"/>
            </a:rPr>
            <a:t>L545</a:t>
          </a:r>
          <a:endParaRPr lang="en-US" sz="4800" b="1" kern="1200" dirty="0">
            <a:solidFill>
              <a:sysClr val="window" lastClr="FFFFFF"/>
            </a:solidFill>
            <a:latin typeface="Perpetua" panose="02020502060401020303" pitchFamily="18" charset="0"/>
            <a:ea typeface="+mn-ea"/>
            <a:cs typeface="+mn-cs"/>
          </a:endParaRPr>
        </a:p>
      </dsp:txBody>
      <dsp:txXfrm>
        <a:off x="45742" y="47885"/>
        <a:ext cx="2898604" cy="845537"/>
      </dsp:txXfrm>
    </dsp:sp>
    <dsp:sp modelId="{48DB1F58-FBA2-4A18-8333-A2ED93EE8819}">
      <dsp:nvSpPr>
        <dsp:cNvPr id="0" name=""/>
        <dsp:cNvSpPr/>
      </dsp:nvSpPr>
      <dsp:spPr>
        <a:xfrm rot="5400000">
          <a:off x="5273135" y="-1203328"/>
          <a:ext cx="749617" cy="5315712"/>
        </a:xfrm>
        <a:prstGeom prst="round2SameRect">
          <a:avLst/>
        </a:prstGeom>
        <a:solidFill>
          <a:srgbClr val="D8BEEC">
            <a:alpha val="89804"/>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b="1" kern="1200" dirty="0" smtClean="0">
              <a:solidFill>
                <a:sysClr val="windowText" lastClr="000000">
                  <a:hueOff val="0"/>
                  <a:satOff val="0"/>
                  <a:lumOff val="0"/>
                  <a:alphaOff val="0"/>
                </a:sysClr>
              </a:solidFill>
              <a:latin typeface="Perpetua" panose="02020502060401020303" pitchFamily="18" charset="0"/>
              <a:ea typeface="+mn-ea"/>
              <a:cs typeface="+mn-cs"/>
            </a:rPr>
            <a:t>42 CFR 418.54 (c) (6) Drug Profile</a:t>
          </a:r>
          <a:endParaRPr lang="en-US" sz="2100" kern="1200" dirty="0">
            <a:solidFill>
              <a:sysClr val="windowText" lastClr="000000">
                <a:hueOff val="0"/>
                <a:satOff val="0"/>
                <a:lumOff val="0"/>
                <a:alphaOff val="0"/>
              </a:sysClr>
            </a:solidFill>
            <a:latin typeface="Calibri"/>
            <a:ea typeface="+mn-ea"/>
            <a:cs typeface="+mn-cs"/>
          </a:endParaRPr>
        </a:p>
      </dsp:txBody>
      <dsp:txXfrm rot="-5400000">
        <a:off x="2990088" y="1116312"/>
        <a:ext cx="5279119" cy="676431"/>
      </dsp:txXfrm>
    </dsp:sp>
    <dsp:sp modelId="{A612D1EA-444D-4A53-BCFE-7993904BF1FA}">
      <dsp:nvSpPr>
        <dsp:cNvPr id="0" name=""/>
        <dsp:cNvSpPr/>
      </dsp:nvSpPr>
      <dsp:spPr>
        <a:xfrm>
          <a:off x="0" y="986016"/>
          <a:ext cx="2990088" cy="937021"/>
        </a:xfrm>
        <a:prstGeom prst="roundRect">
          <a:avLst/>
        </a:prstGeom>
        <a:solidFill>
          <a:srgbClr val="BF95DF"/>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a:lnSpc>
              <a:spcPct val="90000"/>
            </a:lnSpc>
            <a:spcBef>
              <a:spcPct val="0"/>
            </a:spcBef>
            <a:spcAft>
              <a:spcPct val="35000"/>
            </a:spcAft>
          </a:pPr>
          <a:r>
            <a:rPr lang="en-US" sz="4800" b="1" kern="1200" dirty="0" smtClean="0">
              <a:solidFill>
                <a:sysClr val="window" lastClr="FFFFFF"/>
              </a:solidFill>
              <a:latin typeface="Perpetua" panose="02020502060401020303" pitchFamily="18" charset="0"/>
              <a:ea typeface="+mn-ea"/>
              <a:cs typeface="+mn-cs"/>
            </a:rPr>
            <a:t>L530</a:t>
          </a:r>
          <a:endParaRPr lang="en-US" sz="4800" b="1" kern="1200" dirty="0">
            <a:solidFill>
              <a:sysClr val="window" lastClr="FFFFFF"/>
            </a:solidFill>
            <a:latin typeface="Perpetua" panose="02020502060401020303" pitchFamily="18" charset="0"/>
            <a:ea typeface="+mn-ea"/>
            <a:cs typeface="+mn-cs"/>
          </a:endParaRPr>
        </a:p>
      </dsp:txBody>
      <dsp:txXfrm>
        <a:off x="45742" y="1031758"/>
        <a:ext cx="2898604" cy="845537"/>
      </dsp:txXfrm>
    </dsp:sp>
    <dsp:sp modelId="{C809C043-1726-407E-A9BA-8C84897CD251}">
      <dsp:nvSpPr>
        <dsp:cNvPr id="0" name=""/>
        <dsp:cNvSpPr/>
      </dsp:nvSpPr>
      <dsp:spPr>
        <a:xfrm rot="5400000">
          <a:off x="5273135" y="-219456"/>
          <a:ext cx="749617" cy="5315712"/>
        </a:xfrm>
        <a:prstGeom prst="round2SameRect">
          <a:avLst/>
        </a:prstGeom>
        <a:solidFill>
          <a:srgbClr val="00F26D">
            <a:alpha val="89804"/>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b="1" kern="1200" dirty="0">
              <a:solidFill>
                <a:sysClr val="windowText" lastClr="000000">
                  <a:hueOff val="0"/>
                  <a:satOff val="0"/>
                  <a:lumOff val="0"/>
                  <a:alphaOff val="0"/>
                </a:sysClr>
              </a:solidFill>
              <a:latin typeface="Perpetua" panose="02020502060401020303" pitchFamily="18" charset="0"/>
              <a:ea typeface="+mn-ea"/>
              <a:cs typeface="+mn-cs"/>
            </a:rPr>
            <a:t>42 CFR </a:t>
          </a:r>
          <a:r>
            <a:rPr lang="en-US" sz="2100" b="1" kern="1200" dirty="0" smtClean="0">
              <a:solidFill>
                <a:sysClr val="windowText" lastClr="000000">
                  <a:hueOff val="0"/>
                  <a:satOff val="0"/>
                  <a:lumOff val="0"/>
                  <a:alphaOff val="0"/>
                </a:sysClr>
              </a:solidFill>
              <a:latin typeface="Perpetua" panose="02020502060401020303" pitchFamily="18" charset="0"/>
              <a:ea typeface="+mn-ea"/>
              <a:cs typeface="+mn-cs"/>
            </a:rPr>
            <a:t>418.112 (e)(3) Provide the SNF/NF or ICF/IID with required documentation</a:t>
          </a:r>
          <a:endParaRPr lang="en-US" sz="2100" b="1" kern="1200" dirty="0">
            <a:solidFill>
              <a:sysClr val="windowText" lastClr="000000">
                <a:hueOff val="0"/>
                <a:satOff val="0"/>
                <a:lumOff val="0"/>
                <a:alphaOff val="0"/>
              </a:sysClr>
            </a:solidFill>
            <a:latin typeface="Perpetua" panose="02020502060401020303" pitchFamily="18" charset="0"/>
            <a:ea typeface="+mn-ea"/>
            <a:cs typeface="+mn-cs"/>
          </a:endParaRPr>
        </a:p>
      </dsp:txBody>
      <dsp:txXfrm rot="-5400000">
        <a:off x="2990088" y="2100184"/>
        <a:ext cx="5279119" cy="676431"/>
      </dsp:txXfrm>
    </dsp:sp>
    <dsp:sp modelId="{A2CB7BF8-2B75-4CE9-A4FE-D1EAD58C6427}">
      <dsp:nvSpPr>
        <dsp:cNvPr id="0" name=""/>
        <dsp:cNvSpPr/>
      </dsp:nvSpPr>
      <dsp:spPr>
        <a:xfrm>
          <a:off x="0" y="1969889"/>
          <a:ext cx="2990088" cy="937021"/>
        </a:xfrm>
        <a:prstGeom prst="roundRect">
          <a:avLst/>
        </a:prstGeom>
        <a:solidFill>
          <a:srgbClr val="00B05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a:lnSpc>
              <a:spcPct val="90000"/>
            </a:lnSpc>
            <a:spcBef>
              <a:spcPct val="0"/>
            </a:spcBef>
            <a:spcAft>
              <a:spcPct val="35000"/>
            </a:spcAft>
          </a:pPr>
          <a:r>
            <a:rPr lang="en-US" sz="4800" b="1" kern="1200" dirty="0" smtClean="0">
              <a:solidFill>
                <a:sysClr val="window" lastClr="FFFFFF"/>
              </a:solidFill>
              <a:latin typeface="Perpetua" panose="02020502060401020303" pitchFamily="18" charset="0"/>
              <a:ea typeface="+mn-ea"/>
              <a:cs typeface="+mn-cs"/>
            </a:rPr>
            <a:t>L781</a:t>
          </a:r>
          <a:endParaRPr lang="en-US" sz="4800" b="1" kern="1200" dirty="0">
            <a:solidFill>
              <a:sysClr val="window" lastClr="FFFFFF"/>
            </a:solidFill>
            <a:latin typeface="Perpetua" panose="02020502060401020303" pitchFamily="18" charset="0"/>
            <a:ea typeface="+mn-ea"/>
            <a:cs typeface="+mn-cs"/>
          </a:endParaRPr>
        </a:p>
      </dsp:txBody>
      <dsp:txXfrm>
        <a:off x="45742" y="2015631"/>
        <a:ext cx="2898604" cy="845537"/>
      </dsp:txXfrm>
    </dsp:sp>
    <dsp:sp modelId="{3090D78B-F914-48A8-9E77-707866730DB2}">
      <dsp:nvSpPr>
        <dsp:cNvPr id="0" name=""/>
        <dsp:cNvSpPr/>
      </dsp:nvSpPr>
      <dsp:spPr>
        <a:xfrm rot="5400000">
          <a:off x="5273135" y="764416"/>
          <a:ext cx="749617" cy="5315712"/>
        </a:xfrm>
        <a:prstGeom prst="round2SameRect">
          <a:avLst/>
        </a:prstGeom>
        <a:solidFill>
          <a:srgbClr val="B3EBFF">
            <a:alpha val="9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b="1" kern="1200" dirty="0">
              <a:solidFill>
                <a:sysClr val="windowText" lastClr="000000">
                  <a:hueOff val="0"/>
                  <a:satOff val="0"/>
                  <a:lumOff val="0"/>
                  <a:alphaOff val="0"/>
                </a:sysClr>
              </a:solidFill>
              <a:latin typeface="Perpetua" panose="02020502060401020303" pitchFamily="18" charset="0"/>
              <a:ea typeface="+mn-ea"/>
              <a:cs typeface="+mn-cs"/>
            </a:rPr>
            <a:t>42 CFR </a:t>
          </a:r>
          <a:r>
            <a:rPr lang="en-US" sz="2100" b="1" kern="1200" dirty="0" smtClean="0">
              <a:latin typeface="Perpetua" panose="02020502060401020303" pitchFamily="18" charset="0"/>
            </a:rPr>
            <a:t>418.60(a) Standard: Prevention </a:t>
          </a:r>
          <a:endParaRPr lang="en-US" sz="2100" b="1" kern="1200" dirty="0">
            <a:solidFill>
              <a:sysClr val="windowText" lastClr="000000">
                <a:hueOff val="0"/>
                <a:satOff val="0"/>
                <a:lumOff val="0"/>
                <a:alphaOff val="0"/>
              </a:sysClr>
            </a:solidFill>
            <a:latin typeface="Perpetua" panose="02020502060401020303" pitchFamily="18" charset="0"/>
            <a:ea typeface="+mn-ea"/>
            <a:cs typeface="+mn-cs"/>
          </a:endParaRPr>
        </a:p>
      </dsp:txBody>
      <dsp:txXfrm rot="-5400000">
        <a:off x="2990088" y="3084057"/>
        <a:ext cx="5279119" cy="676431"/>
      </dsp:txXfrm>
    </dsp:sp>
    <dsp:sp modelId="{10CC0736-C362-480F-88AA-7641793EE89F}">
      <dsp:nvSpPr>
        <dsp:cNvPr id="0" name=""/>
        <dsp:cNvSpPr/>
      </dsp:nvSpPr>
      <dsp:spPr>
        <a:xfrm>
          <a:off x="0" y="2953762"/>
          <a:ext cx="2990088" cy="937021"/>
        </a:xfrm>
        <a:prstGeom prst="roundRect">
          <a:avLst/>
        </a:prstGeom>
        <a:solidFill>
          <a:srgbClr val="85DFFF"/>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a:lnSpc>
              <a:spcPct val="90000"/>
            </a:lnSpc>
            <a:spcBef>
              <a:spcPct val="0"/>
            </a:spcBef>
            <a:spcAft>
              <a:spcPct val="35000"/>
            </a:spcAft>
          </a:pPr>
          <a:r>
            <a:rPr lang="en-US" sz="4800" b="1" kern="1200" dirty="0" smtClean="0">
              <a:solidFill>
                <a:sysClr val="window" lastClr="FFFFFF"/>
              </a:solidFill>
              <a:latin typeface="Perpetua" panose="02020502060401020303" pitchFamily="18" charset="0"/>
              <a:ea typeface="+mn-ea"/>
              <a:cs typeface="+mn-cs"/>
            </a:rPr>
            <a:t>L579</a:t>
          </a:r>
          <a:endParaRPr lang="en-US" sz="4800" b="1" kern="1200" dirty="0">
            <a:solidFill>
              <a:sysClr val="window" lastClr="FFFFFF"/>
            </a:solidFill>
            <a:latin typeface="Perpetua" panose="02020502060401020303" pitchFamily="18" charset="0"/>
            <a:ea typeface="+mn-ea"/>
            <a:cs typeface="+mn-cs"/>
          </a:endParaRPr>
        </a:p>
      </dsp:txBody>
      <dsp:txXfrm>
        <a:off x="45742" y="2999504"/>
        <a:ext cx="2898604" cy="845537"/>
      </dsp:txXfrm>
    </dsp:sp>
    <dsp:sp modelId="{C456254E-5F59-4896-9DD9-FA2EA6110D1E}">
      <dsp:nvSpPr>
        <dsp:cNvPr id="0" name=""/>
        <dsp:cNvSpPr/>
      </dsp:nvSpPr>
      <dsp:spPr>
        <a:xfrm rot="5400000">
          <a:off x="5273135" y="1798109"/>
          <a:ext cx="749617" cy="5315712"/>
        </a:xfrm>
        <a:prstGeom prst="round2SameRect">
          <a:avLst/>
        </a:prstGeom>
        <a:solidFill>
          <a:srgbClr val="E75524">
            <a:tint val="40000"/>
            <a:alpha val="90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b="1" kern="1200" dirty="0">
              <a:solidFill>
                <a:sysClr val="windowText" lastClr="000000">
                  <a:hueOff val="0"/>
                  <a:satOff val="0"/>
                  <a:lumOff val="0"/>
                  <a:alphaOff val="0"/>
                </a:sysClr>
              </a:solidFill>
              <a:latin typeface="Perpetua" panose="02020502060401020303" pitchFamily="18" charset="0"/>
              <a:ea typeface="+mn-ea"/>
              <a:cs typeface="+mn-cs"/>
            </a:rPr>
            <a:t>42 </a:t>
          </a:r>
          <a:r>
            <a:rPr lang="en-US" sz="2100" b="1" kern="1200" dirty="0" smtClean="0">
              <a:solidFill>
                <a:sysClr val="windowText" lastClr="000000">
                  <a:hueOff val="0"/>
                  <a:satOff val="0"/>
                  <a:lumOff val="0"/>
                  <a:alphaOff val="0"/>
                </a:sysClr>
              </a:solidFill>
              <a:latin typeface="Perpetua" panose="02020502060401020303" pitchFamily="18" charset="0"/>
              <a:ea typeface="+mn-ea"/>
              <a:cs typeface="+mn-cs"/>
            </a:rPr>
            <a:t>CFR 418.64 (b) (1) Nursing Services</a:t>
          </a:r>
          <a:endParaRPr lang="en-US" sz="2100" kern="1200" dirty="0">
            <a:solidFill>
              <a:sysClr val="windowText" lastClr="000000">
                <a:hueOff val="0"/>
                <a:satOff val="0"/>
                <a:lumOff val="0"/>
                <a:alphaOff val="0"/>
              </a:sysClr>
            </a:solidFill>
            <a:latin typeface="Calibri"/>
            <a:ea typeface="+mn-ea"/>
            <a:cs typeface="+mn-cs"/>
          </a:endParaRPr>
        </a:p>
      </dsp:txBody>
      <dsp:txXfrm rot="-5400000">
        <a:off x="2990088" y="4117750"/>
        <a:ext cx="5279119" cy="676431"/>
      </dsp:txXfrm>
    </dsp:sp>
    <dsp:sp modelId="{06113CD1-F9A9-46A4-B21D-F852A7F0B8AC}">
      <dsp:nvSpPr>
        <dsp:cNvPr id="0" name=""/>
        <dsp:cNvSpPr/>
      </dsp:nvSpPr>
      <dsp:spPr>
        <a:xfrm>
          <a:off x="0" y="3937634"/>
          <a:ext cx="2990088" cy="937021"/>
        </a:xfrm>
        <a:prstGeom prst="roundRect">
          <a:avLst/>
        </a:prstGeom>
        <a:solidFill>
          <a:srgbClr val="F6A186"/>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a:lnSpc>
              <a:spcPct val="90000"/>
            </a:lnSpc>
            <a:spcBef>
              <a:spcPct val="0"/>
            </a:spcBef>
            <a:spcAft>
              <a:spcPct val="35000"/>
            </a:spcAft>
          </a:pPr>
          <a:r>
            <a:rPr lang="en-US" sz="4800" b="1" kern="1200" dirty="0" smtClean="0">
              <a:solidFill>
                <a:sysClr val="window" lastClr="FFFFFF"/>
              </a:solidFill>
              <a:latin typeface="Perpetua" panose="02020502060401020303" pitchFamily="18" charset="0"/>
              <a:ea typeface="+mn-ea"/>
              <a:cs typeface="+mn-cs"/>
            </a:rPr>
            <a:t>L591</a:t>
          </a:r>
          <a:endParaRPr lang="en-US" sz="4800" b="1" kern="1200" dirty="0">
            <a:solidFill>
              <a:sysClr val="window" lastClr="FFFFFF"/>
            </a:solidFill>
            <a:latin typeface="Perpetua" panose="02020502060401020303" pitchFamily="18" charset="0"/>
            <a:ea typeface="+mn-ea"/>
            <a:cs typeface="+mn-cs"/>
          </a:endParaRPr>
        </a:p>
      </dsp:txBody>
      <dsp:txXfrm>
        <a:off x="45742" y="3983376"/>
        <a:ext cx="2898604" cy="8455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A30B7F-16BF-4C68-B48F-C2C87A6F9CDF}">
      <dsp:nvSpPr>
        <dsp:cNvPr id="0" name=""/>
        <dsp:cNvSpPr/>
      </dsp:nvSpPr>
      <dsp:spPr>
        <a:xfrm>
          <a:off x="4196" y="795982"/>
          <a:ext cx="2267248" cy="1133624"/>
        </a:xfrm>
        <a:prstGeom prst="roundRect">
          <a:avLst>
            <a:gd name="adj" fmla="val 10000"/>
          </a:avLst>
        </a:prstGeom>
        <a:solidFill>
          <a:srgbClr val="BF95DF"/>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b="1" kern="1200" dirty="0">
              <a:solidFill>
                <a:sysClr val="windowText" lastClr="000000"/>
              </a:solidFill>
              <a:latin typeface="Garamond" panose="02020404030301010803" pitchFamily="18" charset="0"/>
              <a:ea typeface="+mn-ea"/>
              <a:cs typeface="+mn-cs"/>
            </a:rPr>
            <a:t>FFY - </a:t>
          </a:r>
          <a:r>
            <a:rPr lang="en-US" sz="3600" b="1" kern="1200" dirty="0" smtClean="0">
              <a:solidFill>
                <a:sysClr val="windowText" lastClr="000000"/>
              </a:solidFill>
              <a:latin typeface="Garamond" panose="02020404030301010803" pitchFamily="18" charset="0"/>
              <a:ea typeface="+mn-ea"/>
              <a:cs typeface="+mn-cs"/>
            </a:rPr>
            <a:t>2020</a:t>
          </a:r>
          <a:endParaRPr lang="en-US" sz="3600" b="1" kern="1200" dirty="0">
            <a:solidFill>
              <a:sysClr val="windowText" lastClr="000000"/>
            </a:solidFill>
            <a:latin typeface="Garamond" panose="02020404030301010803" pitchFamily="18" charset="0"/>
            <a:ea typeface="+mn-ea"/>
            <a:cs typeface="+mn-cs"/>
          </a:endParaRPr>
        </a:p>
      </dsp:txBody>
      <dsp:txXfrm>
        <a:off x="37399" y="829185"/>
        <a:ext cx="2200842" cy="1067218"/>
      </dsp:txXfrm>
    </dsp:sp>
    <dsp:sp modelId="{6520A77E-6701-4834-9827-A03FC02D5682}">
      <dsp:nvSpPr>
        <dsp:cNvPr id="0" name=""/>
        <dsp:cNvSpPr/>
      </dsp:nvSpPr>
      <dsp:spPr>
        <a:xfrm>
          <a:off x="230921" y="1929606"/>
          <a:ext cx="263980" cy="969373"/>
        </a:xfrm>
        <a:custGeom>
          <a:avLst/>
          <a:gdLst/>
          <a:ahLst/>
          <a:cxnLst/>
          <a:rect l="0" t="0" r="0" b="0"/>
          <a:pathLst>
            <a:path>
              <a:moveTo>
                <a:pt x="0" y="0"/>
              </a:moveTo>
              <a:lnTo>
                <a:pt x="0" y="969373"/>
              </a:lnTo>
              <a:lnTo>
                <a:pt x="263980" y="969373"/>
              </a:lnTo>
            </a:path>
          </a:pathLst>
        </a:custGeom>
        <a:noFill/>
        <a:ln w="55000" cap="flat" cmpd="thickThin"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81F063E-3FF9-452D-A61B-D8CCA3FA7F69}">
      <dsp:nvSpPr>
        <dsp:cNvPr id="0" name=""/>
        <dsp:cNvSpPr/>
      </dsp:nvSpPr>
      <dsp:spPr>
        <a:xfrm>
          <a:off x="494902" y="2238133"/>
          <a:ext cx="2335193" cy="1321692"/>
        </a:xfrm>
        <a:prstGeom prst="roundRect">
          <a:avLst>
            <a:gd name="adj" fmla="val 10000"/>
          </a:avLst>
        </a:prstGeom>
        <a:solidFill>
          <a:srgbClr val="E4D2F2">
            <a:alpha val="89804"/>
          </a:srgbClr>
        </a:solidFill>
        <a:ln w="6350" cap="flat" cmpd="sng" algn="ctr">
          <a:solidFill>
            <a:srgbClr val="FFC000">
              <a:tint val="40000"/>
              <a:alpha val="90000"/>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sp:spPr>
      <dsp:style>
        <a:lnRef idx="1">
          <a:scrgbClr r="0" g="0" b="0"/>
        </a:lnRef>
        <a:fillRef idx="1">
          <a:scrgbClr r="0" g="0" b="0"/>
        </a:fillRef>
        <a:effectRef idx="0">
          <a:scrgbClr r="0" g="0" b="0"/>
        </a:effectRef>
        <a:fontRef idx="minor"/>
      </dsp:style>
      <dsp:txBody>
        <a:bodyPr spcFirstLastPara="0" vert="horz" wrap="square" lIns="43815" tIns="29210" rIns="43815" bIns="29210" numCol="1" spcCol="1270" anchor="t" anchorCtr="0">
          <a:noAutofit/>
        </a:bodyPr>
        <a:lstStyle/>
        <a:p>
          <a:pPr lvl="0" algn="l" defTabSz="1022350">
            <a:lnSpc>
              <a:spcPct val="90000"/>
            </a:lnSpc>
            <a:spcBef>
              <a:spcPct val="0"/>
            </a:spcBef>
            <a:spcAft>
              <a:spcPct val="35000"/>
            </a:spcAft>
          </a:pPr>
          <a:r>
            <a:rPr lang="en-US" sz="2300" b="1" kern="1200" dirty="0" smtClean="0">
              <a:solidFill>
                <a:sysClr val="windowText" lastClr="000000">
                  <a:hueOff val="0"/>
                  <a:satOff val="0"/>
                  <a:lumOff val="0"/>
                  <a:alphaOff val="0"/>
                </a:sysClr>
              </a:solidFill>
              <a:latin typeface="Garamond" panose="02020404030301010803" pitchFamily="18" charset="0"/>
              <a:ea typeface="+mn-ea"/>
              <a:cs typeface="Adobe Arabic" panose="02040503050201020203" pitchFamily="18" charset="-78"/>
            </a:rPr>
            <a:t>34 </a:t>
          </a:r>
          <a:r>
            <a:rPr lang="en-US" sz="2300" b="1" kern="1200" dirty="0">
              <a:solidFill>
                <a:sysClr val="windowText" lastClr="000000">
                  <a:hueOff val="0"/>
                  <a:satOff val="0"/>
                  <a:lumOff val="0"/>
                  <a:alphaOff val="0"/>
                </a:sysClr>
              </a:solidFill>
              <a:latin typeface="Garamond" panose="02020404030301010803" pitchFamily="18" charset="0"/>
              <a:ea typeface="+mn-ea"/>
              <a:cs typeface="Adobe Arabic" panose="02040503050201020203" pitchFamily="18" charset="-78"/>
            </a:rPr>
            <a:t>Complaints</a:t>
          </a:r>
        </a:p>
        <a:p>
          <a:pPr marL="171450" lvl="1" indent="-171450" algn="l" defTabSz="800100">
            <a:lnSpc>
              <a:spcPct val="90000"/>
            </a:lnSpc>
            <a:spcBef>
              <a:spcPct val="0"/>
            </a:spcBef>
            <a:spcAft>
              <a:spcPct val="15000"/>
            </a:spcAft>
            <a:buChar char="••"/>
          </a:pPr>
          <a:r>
            <a:rPr lang="en-US" sz="1800" b="1" kern="1200" dirty="0" smtClean="0">
              <a:solidFill>
                <a:sysClr val="windowText" lastClr="000000">
                  <a:hueOff val="0"/>
                  <a:satOff val="0"/>
                  <a:lumOff val="0"/>
                  <a:alphaOff val="0"/>
                </a:sysClr>
              </a:solidFill>
              <a:latin typeface="Garamond" panose="02020404030301010803" pitchFamily="18" charset="0"/>
              <a:ea typeface="+mn-ea"/>
              <a:cs typeface="Adobe Arabic" panose="02040503050201020203" pitchFamily="18" charset="-78"/>
            </a:rPr>
            <a:t>25 Substantiated</a:t>
          </a:r>
          <a:endParaRPr lang="en-US" sz="1800" b="1" kern="1200" dirty="0">
            <a:solidFill>
              <a:sysClr val="windowText" lastClr="000000">
                <a:hueOff val="0"/>
                <a:satOff val="0"/>
                <a:lumOff val="0"/>
                <a:alphaOff val="0"/>
              </a:sysClr>
            </a:solidFill>
            <a:latin typeface="Garamond" panose="02020404030301010803" pitchFamily="18" charset="0"/>
            <a:ea typeface="+mn-ea"/>
            <a:cs typeface="Adobe Arabic" panose="02040503050201020203" pitchFamily="18" charset="-78"/>
          </a:endParaRPr>
        </a:p>
        <a:p>
          <a:pPr marL="171450" lvl="1" indent="-171450" algn="l" defTabSz="800100">
            <a:lnSpc>
              <a:spcPct val="90000"/>
            </a:lnSpc>
            <a:spcBef>
              <a:spcPct val="0"/>
            </a:spcBef>
            <a:spcAft>
              <a:spcPct val="15000"/>
            </a:spcAft>
            <a:buChar char="••"/>
          </a:pPr>
          <a:r>
            <a:rPr lang="en-US" sz="1800" b="1" kern="1200" dirty="0" smtClean="0">
              <a:solidFill>
                <a:sysClr val="windowText" lastClr="000000">
                  <a:hueOff val="0"/>
                  <a:satOff val="0"/>
                  <a:lumOff val="0"/>
                  <a:alphaOff val="0"/>
                </a:sysClr>
              </a:solidFill>
              <a:latin typeface="Garamond" panose="02020404030301010803" pitchFamily="18" charset="0"/>
              <a:ea typeface="+mn-ea"/>
              <a:cs typeface="Adobe Arabic" panose="02040503050201020203" pitchFamily="18" charset="-78"/>
            </a:rPr>
            <a:t>9 Unsubstantiated</a:t>
          </a:r>
          <a:endParaRPr lang="en-US" sz="1800" b="1" kern="1200" dirty="0">
            <a:solidFill>
              <a:sysClr val="windowText" lastClr="000000">
                <a:hueOff val="0"/>
                <a:satOff val="0"/>
                <a:lumOff val="0"/>
                <a:alphaOff val="0"/>
              </a:sysClr>
            </a:solidFill>
            <a:latin typeface="Garamond" panose="02020404030301010803" pitchFamily="18" charset="0"/>
            <a:ea typeface="+mn-ea"/>
            <a:cs typeface="Adobe Arabic" panose="02040503050201020203" pitchFamily="18" charset="-78"/>
          </a:endParaRPr>
        </a:p>
      </dsp:txBody>
      <dsp:txXfrm>
        <a:off x="533613" y="2276844"/>
        <a:ext cx="2257771" cy="1244270"/>
      </dsp:txXfrm>
    </dsp:sp>
    <dsp:sp modelId="{FC0B79FA-F34C-4DEC-932A-52281F3F07FC}">
      <dsp:nvSpPr>
        <dsp:cNvPr id="0" name=""/>
        <dsp:cNvSpPr/>
      </dsp:nvSpPr>
      <dsp:spPr>
        <a:xfrm>
          <a:off x="2906202" y="795982"/>
          <a:ext cx="2267248" cy="1133624"/>
        </a:xfrm>
        <a:prstGeom prst="roundRect">
          <a:avLst>
            <a:gd name="adj" fmla="val 10000"/>
          </a:avLst>
        </a:prstGeom>
        <a:gradFill rotWithShape="0">
          <a:gsLst>
            <a:gs pos="0">
              <a:srgbClr val="FFC000">
                <a:hueOff val="5197846"/>
                <a:satOff val="-23984"/>
                <a:lumOff val="883"/>
                <a:alphaOff val="0"/>
                <a:satMod val="103000"/>
                <a:lumMod val="102000"/>
                <a:tint val="94000"/>
              </a:srgbClr>
            </a:gs>
            <a:gs pos="50000">
              <a:srgbClr val="FFC000">
                <a:hueOff val="5197846"/>
                <a:satOff val="-23984"/>
                <a:lumOff val="883"/>
                <a:alphaOff val="0"/>
                <a:satMod val="110000"/>
                <a:lumMod val="100000"/>
                <a:shade val="100000"/>
              </a:srgbClr>
            </a:gs>
            <a:gs pos="100000">
              <a:srgbClr val="FFC000">
                <a:hueOff val="5197846"/>
                <a:satOff val="-23984"/>
                <a:lumOff val="883"/>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b="1" kern="1200" dirty="0">
              <a:solidFill>
                <a:sysClr val="windowText" lastClr="000000"/>
              </a:solidFill>
              <a:latin typeface="Garamond" panose="02020404030301010803" pitchFamily="18" charset="0"/>
              <a:ea typeface="+mn-ea"/>
              <a:cs typeface="+mn-cs"/>
            </a:rPr>
            <a:t>FFY - </a:t>
          </a:r>
          <a:r>
            <a:rPr lang="en-US" sz="3600" b="1" kern="1200" dirty="0" smtClean="0">
              <a:solidFill>
                <a:sysClr val="windowText" lastClr="000000"/>
              </a:solidFill>
              <a:latin typeface="Garamond" panose="02020404030301010803" pitchFamily="18" charset="0"/>
              <a:ea typeface="+mn-ea"/>
              <a:cs typeface="+mn-cs"/>
            </a:rPr>
            <a:t>2021</a:t>
          </a:r>
          <a:endParaRPr lang="en-US" sz="3600" b="1" kern="1200" dirty="0">
            <a:solidFill>
              <a:sysClr val="windowText" lastClr="000000"/>
            </a:solidFill>
            <a:latin typeface="Garamond" panose="02020404030301010803" pitchFamily="18" charset="0"/>
            <a:ea typeface="+mn-ea"/>
            <a:cs typeface="+mn-cs"/>
          </a:endParaRPr>
        </a:p>
      </dsp:txBody>
      <dsp:txXfrm>
        <a:off x="2939405" y="829185"/>
        <a:ext cx="2200842" cy="1067218"/>
      </dsp:txXfrm>
    </dsp:sp>
    <dsp:sp modelId="{4EE9DED5-EFF5-44B9-B470-57FEF17A5C29}">
      <dsp:nvSpPr>
        <dsp:cNvPr id="0" name=""/>
        <dsp:cNvSpPr/>
      </dsp:nvSpPr>
      <dsp:spPr>
        <a:xfrm>
          <a:off x="3132927" y="1929606"/>
          <a:ext cx="226724" cy="944252"/>
        </a:xfrm>
        <a:custGeom>
          <a:avLst/>
          <a:gdLst/>
          <a:ahLst/>
          <a:cxnLst/>
          <a:rect l="0" t="0" r="0" b="0"/>
          <a:pathLst>
            <a:path>
              <a:moveTo>
                <a:pt x="0" y="0"/>
              </a:moveTo>
              <a:lnTo>
                <a:pt x="0" y="944252"/>
              </a:lnTo>
              <a:lnTo>
                <a:pt x="226724" y="944252"/>
              </a:lnTo>
            </a:path>
          </a:pathLst>
        </a:custGeom>
        <a:noFill/>
        <a:ln w="55000" cap="flat" cmpd="thickThin"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91C7962-883A-4565-AAAB-5F6DE8C60DAE}">
      <dsp:nvSpPr>
        <dsp:cNvPr id="0" name=""/>
        <dsp:cNvSpPr/>
      </dsp:nvSpPr>
      <dsp:spPr>
        <a:xfrm>
          <a:off x="3359652" y="2213012"/>
          <a:ext cx="2282593" cy="1321692"/>
        </a:xfrm>
        <a:prstGeom prst="roundRect">
          <a:avLst>
            <a:gd name="adj" fmla="val 10000"/>
          </a:avLst>
        </a:prstGeom>
        <a:solidFill>
          <a:srgbClr val="95F5A7">
            <a:alpha val="89804"/>
          </a:srgbClr>
        </a:solidFill>
        <a:ln w="6350" cap="flat" cmpd="sng" algn="ctr">
          <a:solidFill>
            <a:srgbClr val="FFC000">
              <a:tint val="40000"/>
              <a:alpha val="90000"/>
              <a:hueOff val="5756959"/>
              <a:satOff val="-30630"/>
              <a:lumOff val="-1745"/>
              <a:alphaOff val="0"/>
            </a:srgb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sp:spPr>
      <dsp:style>
        <a:lnRef idx="1">
          <a:scrgbClr r="0" g="0" b="0"/>
        </a:lnRef>
        <a:fillRef idx="1">
          <a:scrgbClr r="0" g="0" b="0"/>
        </a:fillRef>
        <a:effectRef idx="0">
          <a:scrgbClr r="0" g="0" b="0"/>
        </a:effectRef>
        <a:fontRef idx="minor"/>
      </dsp:style>
      <dsp:txBody>
        <a:bodyPr spcFirstLastPara="0" vert="horz" wrap="square" lIns="43815" tIns="29210" rIns="43815" bIns="29210" numCol="1" spcCol="1270" anchor="t" anchorCtr="0">
          <a:noAutofit/>
        </a:bodyPr>
        <a:lstStyle/>
        <a:p>
          <a:pPr lvl="0" algn="l" defTabSz="1022350">
            <a:lnSpc>
              <a:spcPct val="90000"/>
            </a:lnSpc>
            <a:spcBef>
              <a:spcPct val="0"/>
            </a:spcBef>
            <a:spcAft>
              <a:spcPct val="35000"/>
            </a:spcAft>
          </a:pPr>
          <a:r>
            <a:rPr lang="en-US" sz="2300" b="1" kern="1200" dirty="0" smtClean="0">
              <a:solidFill>
                <a:sysClr val="windowText" lastClr="000000">
                  <a:hueOff val="0"/>
                  <a:satOff val="0"/>
                  <a:lumOff val="0"/>
                  <a:alphaOff val="0"/>
                </a:sysClr>
              </a:solidFill>
              <a:latin typeface="Garamond" panose="02020404030301010803" pitchFamily="18" charset="0"/>
              <a:ea typeface="+mn-ea"/>
              <a:cs typeface="Adobe Arabic" panose="02040503050201020203" pitchFamily="18" charset="-78"/>
            </a:rPr>
            <a:t>46 </a:t>
          </a:r>
          <a:r>
            <a:rPr lang="en-US" sz="2300" b="1" kern="1200" dirty="0">
              <a:solidFill>
                <a:sysClr val="windowText" lastClr="000000">
                  <a:hueOff val="0"/>
                  <a:satOff val="0"/>
                  <a:lumOff val="0"/>
                  <a:alphaOff val="0"/>
                </a:sysClr>
              </a:solidFill>
              <a:latin typeface="Garamond" panose="02020404030301010803" pitchFamily="18" charset="0"/>
              <a:ea typeface="+mn-ea"/>
              <a:cs typeface="Adobe Arabic" panose="02040503050201020203" pitchFamily="18" charset="-78"/>
            </a:rPr>
            <a:t>Complaints</a:t>
          </a:r>
        </a:p>
        <a:p>
          <a:pPr marL="171450" lvl="1" indent="-171450" algn="l" defTabSz="800100">
            <a:lnSpc>
              <a:spcPct val="90000"/>
            </a:lnSpc>
            <a:spcBef>
              <a:spcPct val="0"/>
            </a:spcBef>
            <a:spcAft>
              <a:spcPct val="15000"/>
            </a:spcAft>
            <a:buChar char="••"/>
          </a:pPr>
          <a:r>
            <a:rPr lang="en-US" sz="1800" b="1" kern="1200" dirty="0" smtClean="0">
              <a:solidFill>
                <a:sysClr val="windowText" lastClr="000000">
                  <a:hueOff val="0"/>
                  <a:satOff val="0"/>
                  <a:lumOff val="0"/>
                  <a:alphaOff val="0"/>
                </a:sysClr>
              </a:solidFill>
              <a:latin typeface="Garamond" panose="02020404030301010803" pitchFamily="18" charset="0"/>
              <a:ea typeface="+mn-ea"/>
              <a:cs typeface="Adobe Arabic" panose="02040503050201020203" pitchFamily="18" charset="-78"/>
            </a:rPr>
            <a:t>27 </a:t>
          </a:r>
          <a:r>
            <a:rPr lang="en-US" sz="1800" b="1" kern="1200" dirty="0">
              <a:solidFill>
                <a:sysClr val="windowText" lastClr="000000">
                  <a:hueOff val="0"/>
                  <a:satOff val="0"/>
                  <a:lumOff val="0"/>
                  <a:alphaOff val="0"/>
                </a:sysClr>
              </a:solidFill>
              <a:latin typeface="Garamond" panose="02020404030301010803" pitchFamily="18" charset="0"/>
              <a:ea typeface="+mn-ea"/>
              <a:cs typeface="Adobe Arabic" panose="02040503050201020203" pitchFamily="18" charset="-78"/>
            </a:rPr>
            <a:t>Substantiated</a:t>
          </a:r>
        </a:p>
        <a:p>
          <a:pPr marL="171450" lvl="1" indent="-171450" algn="l" defTabSz="800100">
            <a:lnSpc>
              <a:spcPct val="90000"/>
            </a:lnSpc>
            <a:spcBef>
              <a:spcPct val="0"/>
            </a:spcBef>
            <a:spcAft>
              <a:spcPct val="15000"/>
            </a:spcAft>
            <a:buChar char="••"/>
          </a:pPr>
          <a:r>
            <a:rPr lang="en-US" sz="1800" b="1" kern="1200" dirty="0" smtClean="0">
              <a:solidFill>
                <a:sysClr val="windowText" lastClr="000000">
                  <a:hueOff val="0"/>
                  <a:satOff val="0"/>
                  <a:lumOff val="0"/>
                  <a:alphaOff val="0"/>
                </a:sysClr>
              </a:solidFill>
              <a:latin typeface="Garamond" panose="02020404030301010803" pitchFamily="18" charset="0"/>
              <a:ea typeface="+mn-ea"/>
              <a:cs typeface="Adobe Arabic" panose="02040503050201020203" pitchFamily="18" charset="-78"/>
            </a:rPr>
            <a:t>19 </a:t>
          </a:r>
          <a:r>
            <a:rPr lang="en-US" sz="1800" b="1" kern="1200" dirty="0">
              <a:solidFill>
                <a:sysClr val="windowText" lastClr="000000">
                  <a:hueOff val="0"/>
                  <a:satOff val="0"/>
                  <a:lumOff val="0"/>
                  <a:alphaOff val="0"/>
                </a:sysClr>
              </a:solidFill>
              <a:latin typeface="Garamond" panose="02020404030301010803" pitchFamily="18" charset="0"/>
              <a:ea typeface="+mn-ea"/>
              <a:cs typeface="Adobe Arabic" panose="02040503050201020203" pitchFamily="18" charset="-78"/>
            </a:rPr>
            <a:t>Unsubstantiated</a:t>
          </a:r>
        </a:p>
      </dsp:txBody>
      <dsp:txXfrm>
        <a:off x="3398363" y="2251723"/>
        <a:ext cx="2205171" cy="1244270"/>
      </dsp:txXfrm>
    </dsp:sp>
    <dsp:sp modelId="{72329D28-4205-4B46-81D1-0270676E0536}">
      <dsp:nvSpPr>
        <dsp:cNvPr id="0" name=""/>
        <dsp:cNvSpPr/>
      </dsp:nvSpPr>
      <dsp:spPr>
        <a:xfrm>
          <a:off x="5755608" y="795982"/>
          <a:ext cx="2267248" cy="1133624"/>
        </a:xfrm>
        <a:prstGeom prst="roundRect">
          <a:avLst>
            <a:gd name="adj" fmla="val 10000"/>
          </a:avLst>
        </a:prstGeom>
        <a:solidFill>
          <a:srgbClr val="00FFCC"/>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b="1" kern="1200" dirty="0">
              <a:solidFill>
                <a:sysClr val="windowText" lastClr="000000"/>
              </a:solidFill>
              <a:latin typeface="Garamond" panose="02020404030301010803" pitchFamily="18" charset="0"/>
              <a:ea typeface="+mn-ea"/>
              <a:cs typeface="+mn-cs"/>
            </a:rPr>
            <a:t>FFY - </a:t>
          </a:r>
          <a:r>
            <a:rPr lang="en-US" sz="3600" b="1" kern="1200" dirty="0" smtClean="0">
              <a:solidFill>
                <a:sysClr val="windowText" lastClr="000000"/>
              </a:solidFill>
              <a:latin typeface="Garamond" panose="02020404030301010803" pitchFamily="18" charset="0"/>
              <a:ea typeface="+mn-ea"/>
              <a:cs typeface="+mn-cs"/>
            </a:rPr>
            <a:t>2022</a:t>
          </a:r>
          <a:endParaRPr lang="en-US" sz="3600" b="1" kern="1200" dirty="0">
            <a:solidFill>
              <a:sysClr val="windowText" lastClr="000000"/>
            </a:solidFill>
            <a:latin typeface="Garamond" panose="02020404030301010803" pitchFamily="18" charset="0"/>
            <a:ea typeface="+mn-ea"/>
            <a:cs typeface="+mn-cs"/>
          </a:endParaRPr>
        </a:p>
      </dsp:txBody>
      <dsp:txXfrm>
        <a:off x="5788811" y="829185"/>
        <a:ext cx="2200842" cy="1067218"/>
      </dsp:txXfrm>
    </dsp:sp>
    <dsp:sp modelId="{1EC02AA1-B2E5-4943-A4CB-28712DDDDEAE}">
      <dsp:nvSpPr>
        <dsp:cNvPr id="0" name=""/>
        <dsp:cNvSpPr/>
      </dsp:nvSpPr>
      <dsp:spPr>
        <a:xfrm>
          <a:off x="5982333" y="1929606"/>
          <a:ext cx="226724" cy="1026808"/>
        </a:xfrm>
        <a:custGeom>
          <a:avLst/>
          <a:gdLst/>
          <a:ahLst/>
          <a:cxnLst/>
          <a:rect l="0" t="0" r="0" b="0"/>
          <a:pathLst>
            <a:path>
              <a:moveTo>
                <a:pt x="0" y="0"/>
              </a:moveTo>
              <a:lnTo>
                <a:pt x="0" y="1026808"/>
              </a:lnTo>
              <a:lnTo>
                <a:pt x="226724" y="1026808"/>
              </a:lnTo>
            </a:path>
          </a:pathLst>
        </a:custGeom>
        <a:noFill/>
        <a:ln w="55000" cap="flat" cmpd="thickThin"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73A8D9F-356A-4C40-8200-3D728F0E3B0F}">
      <dsp:nvSpPr>
        <dsp:cNvPr id="0" name=""/>
        <dsp:cNvSpPr/>
      </dsp:nvSpPr>
      <dsp:spPr>
        <a:xfrm>
          <a:off x="6209058" y="2213012"/>
          <a:ext cx="2306608" cy="1486805"/>
        </a:xfrm>
        <a:prstGeom prst="roundRect">
          <a:avLst>
            <a:gd name="adj" fmla="val 10000"/>
          </a:avLst>
        </a:prstGeom>
        <a:solidFill>
          <a:srgbClr val="85DFFF">
            <a:alpha val="89804"/>
          </a:srgbClr>
        </a:solidFill>
        <a:ln w="6350" cap="flat" cmpd="sng" algn="ctr">
          <a:solidFill>
            <a:srgbClr val="FFC000">
              <a:tint val="40000"/>
              <a:alpha val="90000"/>
              <a:hueOff val="11513918"/>
              <a:satOff val="-61261"/>
              <a:lumOff val="-3490"/>
              <a:alphaOff val="0"/>
            </a:srgb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sp:spPr>
      <dsp:style>
        <a:lnRef idx="1">
          <a:scrgbClr r="0" g="0" b="0"/>
        </a:lnRef>
        <a:fillRef idx="1">
          <a:scrgbClr r="0" g="0" b="0"/>
        </a:fillRef>
        <a:effectRef idx="0">
          <a:scrgbClr r="0" g="0" b="0"/>
        </a:effectRef>
        <a:fontRef idx="minor"/>
      </dsp:style>
      <dsp:txBody>
        <a:bodyPr spcFirstLastPara="0" vert="horz" wrap="square" lIns="43815" tIns="29210" rIns="43815" bIns="29210" numCol="1" spcCol="1270" anchor="t" anchorCtr="0">
          <a:noAutofit/>
        </a:bodyPr>
        <a:lstStyle/>
        <a:p>
          <a:pPr lvl="0" algn="l" defTabSz="1022350">
            <a:lnSpc>
              <a:spcPct val="90000"/>
            </a:lnSpc>
            <a:spcBef>
              <a:spcPct val="0"/>
            </a:spcBef>
            <a:spcAft>
              <a:spcPct val="35000"/>
            </a:spcAft>
          </a:pPr>
          <a:r>
            <a:rPr lang="en-US" sz="2300" b="1" kern="1200" dirty="0" smtClean="0">
              <a:solidFill>
                <a:sysClr val="windowText" lastClr="000000">
                  <a:hueOff val="0"/>
                  <a:satOff val="0"/>
                  <a:lumOff val="0"/>
                  <a:alphaOff val="0"/>
                </a:sysClr>
              </a:solidFill>
              <a:latin typeface="Garamond" panose="02020404030301010803" pitchFamily="18" charset="0"/>
              <a:ea typeface="+mn-ea"/>
              <a:cs typeface="Adobe Arabic" panose="02040503050201020203" pitchFamily="18" charset="-78"/>
            </a:rPr>
            <a:t>39 </a:t>
          </a:r>
          <a:r>
            <a:rPr lang="en-US" sz="2300" b="1" kern="1200" dirty="0">
              <a:solidFill>
                <a:sysClr val="windowText" lastClr="000000">
                  <a:hueOff val="0"/>
                  <a:satOff val="0"/>
                  <a:lumOff val="0"/>
                  <a:alphaOff val="0"/>
                </a:sysClr>
              </a:solidFill>
              <a:latin typeface="Garamond" panose="02020404030301010803" pitchFamily="18" charset="0"/>
              <a:ea typeface="+mn-ea"/>
              <a:cs typeface="Adobe Arabic" panose="02040503050201020203" pitchFamily="18" charset="-78"/>
            </a:rPr>
            <a:t>Complaints</a:t>
          </a:r>
        </a:p>
        <a:p>
          <a:pPr marL="171450" lvl="1" indent="-171450" algn="l" defTabSz="800100">
            <a:lnSpc>
              <a:spcPct val="90000"/>
            </a:lnSpc>
            <a:spcBef>
              <a:spcPct val="0"/>
            </a:spcBef>
            <a:spcAft>
              <a:spcPct val="15000"/>
            </a:spcAft>
            <a:buChar char="••"/>
          </a:pPr>
          <a:r>
            <a:rPr lang="en-US" sz="1800" b="1" kern="1200" dirty="0" smtClean="0">
              <a:solidFill>
                <a:sysClr val="windowText" lastClr="000000">
                  <a:hueOff val="0"/>
                  <a:satOff val="0"/>
                  <a:lumOff val="0"/>
                  <a:alphaOff val="0"/>
                </a:sysClr>
              </a:solidFill>
              <a:latin typeface="Garamond" panose="02020404030301010803" pitchFamily="18" charset="0"/>
              <a:ea typeface="+mn-ea"/>
              <a:cs typeface="Adobe Arabic" panose="02040503050201020203" pitchFamily="18" charset="-78"/>
            </a:rPr>
            <a:t>24 </a:t>
          </a:r>
          <a:r>
            <a:rPr lang="en-US" sz="1800" b="1" kern="1200" dirty="0">
              <a:solidFill>
                <a:sysClr val="windowText" lastClr="000000">
                  <a:hueOff val="0"/>
                  <a:satOff val="0"/>
                  <a:lumOff val="0"/>
                  <a:alphaOff val="0"/>
                </a:sysClr>
              </a:solidFill>
              <a:latin typeface="Garamond" panose="02020404030301010803" pitchFamily="18" charset="0"/>
              <a:ea typeface="+mn-ea"/>
              <a:cs typeface="Adobe Arabic" panose="02040503050201020203" pitchFamily="18" charset="-78"/>
            </a:rPr>
            <a:t>Substantiated</a:t>
          </a:r>
        </a:p>
        <a:p>
          <a:pPr marL="171450" lvl="1" indent="-171450" algn="l" defTabSz="800100">
            <a:lnSpc>
              <a:spcPct val="90000"/>
            </a:lnSpc>
            <a:spcBef>
              <a:spcPct val="0"/>
            </a:spcBef>
            <a:spcAft>
              <a:spcPct val="15000"/>
            </a:spcAft>
            <a:buChar char="••"/>
          </a:pPr>
          <a:r>
            <a:rPr lang="en-US" sz="1800" b="1" kern="1200" dirty="0" smtClean="0">
              <a:solidFill>
                <a:sysClr val="windowText" lastClr="000000">
                  <a:hueOff val="0"/>
                  <a:satOff val="0"/>
                  <a:lumOff val="0"/>
                  <a:alphaOff val="0"/>
                </a:sysClr>
              </a:solidFill>
              <a:latin typeface="Garamond" panose="02020404030301010803" pitchFamily="18" charset="0"/>
              <a:ea typeface="+mn-ea"/>
              <a:cs typeface="Adobe Arabic" panose="02040503050201020203" pitchFamily="18" charset="-78"/>
            </a:rPr>
            <a:t>15 </a:t>
          </a:r>
          <a:r>
            <a:rPr lang="en-US" sz="1800" b="1" kern="1200" dirty="0">
              <a:solidFill>
                <a:sysClr val="windowText" lastClr="000000">
                  <a:hueOff val="0"/>
                  <a:satOff val="0"/>
                  <a:lumOff val="0"/>
                  <a:alphaOff val="0"/>
                </a:sysClr>
              </a:solidFill>
              <a:latin typeface="Garamond" panose="02020404030301010803" pitchFamily="18" charset="0"/>
              <a:ea typeface="+mn-ea"/>
              <a:cs typeface="Adobe Arabic" panose="02040503050201020203" pitchFamily="18" charset="-78"/>
            </a:rPr>
            <a:t>Unsubstantiated</a:t>
          </a:r>
        </a:p>
      </dsp:txBody>
      <dsp:txXfrm>
        <a:off x="6252605" y="2256559"/>
        <a:ext cx="2219514" cy="13997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D16C25-CD90-4700-B0F1-E250618C4D50}">
      <dsp:nvSpPr>
        <dsp:cNvPr id="0" name=""/>
        <dsp:cNvSpPr/>
      </dsp:nvSpPr>
      <dsp:spPr>
        <a:xfrm rot="2395032">
          <a:off x="3159829" y="3493325"/>
          <a:ext cx="960826" cy="48164"/>
        </a:xfrm>
        <a:custGeom>
          <a:avLst/>
          <a:gdLst/>
          <a:ahLst/>
          <a:cxnLst/>
          <a:rect l="0" t="0" r="0" b="0"/>
          <a:pathLst>
            <a:path>
              <a:moveTo>
                <a:pt x="0" y="22170"/>
              </a:moveTo>
              <a:lnTo>
                <a:pt x="942052" y="22170"/>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A8F0A982-6C25-464C-BC98-5184CE54343F}">
      <dsp:nvSpPr>
        <dsp:cNvPr id="0" name=""/>
        <dsp:cNvSpPr/>
      </dsp:nvSpPr>
      <dsp:spPr>
        <a:xfrm>
          <a:off x="3271779" y="2485438"/>
          <a:ext cx="743901" cy="48164"/>
        </a:xfrm>
        <a:custGeom>
          <a:avLst/>
          <a:gdLst/>
          <a:ahLst/>
          <a:cxnLst/>
          <a:rect l="0" t="0" r="0" b="0"/>
          <a:pathLst>
            <a:path>
              <a:moveTo>
                <a:pt x="0" y="22170"/>
              </a:moveTo>
              <a:lnTo>
                <a:pt x="1048083" y="22170"/>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072DD751-6026-4452-9BCA-02FD41EA9DCA}">
      <dsp:nvSpPr>
        <dsp:cNvPr id="0" name=""/>
        <dsp:cNvSpPr/>
      </dsp:nvSpPr>
      <dsp:spPr>
        <a:xfrm rot="19022515">
          <a:off x="3170918" y="1450465"/>
          <a:ext cx="752282" cy="48164"/>
        </a:xfrm>
        <a:custGeom>
          <a:avLst/>
          <a:gdLst/>
          <a:ahLst/>
          <a:cxnLst/>
          <a:rect l="0" t="0" r="0" b="0"/>
          <a:pathLst>
            <a:path>
              <a:moveTo>
                <a:pt x="0" y="22170"/>
              </a:moveTo>
              <a:lnTo>
                <a:pt x="942052" y="22170"/>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3480D8A-8DBD-448C-AE46-4E3335ECA733}">
      <dsp:nvSpPr>
        <dsp:cNvPr id="0" name=""/>
        <dsp:cNvSpPr/>
      </dsp:nvSpPr>
      <dsp:spPr>
        <a:xfrm>
          <a:off x="675707" y="1083202"/>
          <a:ext cx="2851633" cy="2349709"/>
        </a:xfrm>
        <a:prstGeom prst="ellipse">
          <a:avLst/>
        </a:prstGeom>
        <a:solidFill>
          <a:srgbClr val="FF00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829B47-63F7-4BD6-B184-4E4A22600642}">
      <dsp:nvSpPr>
        <dsp:cNvPr id="0" name=""/>
        <dsp:cNvSpPr/>
      </dsp:nvSpPr>
      <dsp:spPr>
        <a:xfrm>
          <a:off x="3548997" y="151278"/>
          <a:ext cx="1539430" cy="1209490"/>
        </a:xfrm>
        <a:prstGeom prst="ellipse">
          <a:avLst/>
        </a:prstGeom>
        <a:solidFill>
          <a:srgbClr val="0099F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i="0" kern="1200" dirty="0" smtClean="0">
              <a:solidFill>
                <a:sysClr val="window" lastClr="FFFFFF"/>
              </a:solidFill>
              <a:effectLst>
                <a:outerShdw blurRad="38100" dist="38100" dir="2700000" algn="tl">
                  <a:srgbClr val="000000">
                    <a:alpha val="43137"/>
                  </a:srgbClr>
                </a:outerShdw>
              </a:effectLst>
              <a:latin typeface="Garamond" panose="02020404030301010803" pitchFamily="18" charset="0"/>
              <a:ea typeface="+mn-ea"/>
              <a:cs typeface="+mn-cs"/>
            </a:rPr>
            <a:t>FFY-2020</a:t>
          </a:r>
          <a:endParaRPr lang="en-US" sz="2800" b="1" i="0" kern="1200" dirty="0">
            <a:solidFill>
              <a:sysClr val="window" lastClr="FFFFFF"/>
            </a:solidFill>
            <a:effectLst>
              <a:outerShdw blurRad="38100" dist="38100" dir="2700000" algn="tl">
                <a:srgbClr val="000000">
                  <a:alpha val="43137"/>
                </a:srgbClr>
              </a:outerShdw>
            </a:effectLst>
            <a:latin typeface="Garamond" panose="02020404030301010803" pitchFamily="18" charset="0"/>
            <a:ea typeface="+mn-ea"/>
            <a:cs typeface="+mn-cs"/>
          </a:endParaRPr>
        </a:p>
      </dsp:txBody>
      <dsp:txXfrm>
        <a:off x="3774441" y="328404"/>
        <a:ext cx="1088542" cy="855238"/>
      </dsp:txXfrm>
    </dsp:sp>
    <dsp:sp modelId="{2C4EA3FE-CE9A-4F6A-9776-F98CAFD21A3B}">
      <dsp:nvSpPr>
        <dsp:cNvPr id="0" name=""/>
        <dsp:cNvSpPr/>
      </dsp:nvSpPr>
      <dsp:spPr>
        <a:xfrm>
          <a:off x="5099394" y="151278"/>
          <a:ext cx="2309145" cy="1209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1244600">
            <a:lnSpc>
              <a:spcPct val="90000"/>
            </a:lnSpc>
            <a:spcBef>
              <a:spcPct val="0"/>
            </a:spcBef>
            <a:spcAft>
              <a:spcPct val="15000"/>
            </a:spcAft>
            <a:buChar char="••"/>
          </a:pPr>
          <a:r>
            <a:rPr lang="en-US" sz="2800" b="1" i="0" kern="1200" dirty="0">
              <a:solidFill>
                <a:srgbClr val="FFCC66"/>
              </a:solidFill>
              <a:effectLst>
                <a:outerShdw blurRad="38100" dist="38100" dir="2700000" algn="tl">
                  <a:srgbClr val="000000">
                    <a:alpha val="43137"/>
                  </a:srgbClr>
                </a:outerShdw>
              </a:effectLst>
              <a:latin typeface="Garamond" panose="02020404030301010803" pitchFamily="18" charset="0"/>
              <a:ea typeface="+mn-ea"/>
              <a:cs typeface="+mn-cs"/>
            </a:rPr>
            <a:t>Home Health - </a:t>
          </a:r>
          <a:r>
            <a:rPr lang="en-US" sz="2800" b="1" i="0" kern="1200" dirty="0" smtClean="0">
              <a:solidFill>
                <a:srgbClr val="FFCC66"/>
              </a:solidFill>
              <a:effectLst>
                <a:outerShdw blurRad="38100" dist="38100" dir="2700000" algn="tl">
                  <a:srgbClr val="000000">
                    <a:alpha val="43137"/>
                  </a:srgbClr>
                </a:outerShdw>
              </a:effectLst>
              <a:latin typeface="Garamond" panose="02020404030301010803" pitchFamily="18" charset="0"/>
              <a:ea typeface="+mn-ea"/>
              <a:cs typeface="+mn-cs"/>
            </a:rPr>
            <a:t>0</a:t>
          </a:r>
          <a:endParaRPr lang="en-US" sz="2800" b="1" i="0" kern="1200" dirty="0">
            <a:solidFill>
              <a:srgbClr val="FFCC66"/>
            </a:solidFill>
            <a:effectLst>
              <a:outerShdw blurRad="38100" dist="38100" dir="2700000" algn="tl">
                <a:srgbClr val="000000">
                  <a:alpha val="43137"/>
                </a:srgbClr>
              </a:outerShdw>
            </a:effectLst>
            <a:latin typeface="Garamond" panose="02020404030301010803" pitchFamily="18" charset="0"/>
            <a:ea typeface="+mn-ea"/>
            <a:cs typeface="+mn-cs"/>
          </a:endParaRPr>
        </a:p>
        <a:p>
          <a:pPr marL="285750" lvl="1" indent="-285750" algn="l" defTabSz="1244600">
            <a:lnSpc>
              <a:spcPct val="90000"/>
            </a:lnSpc>
            <a:spcBef>
              <a:spcPct val="0"/>
            </a:spcBef>
            <a:spcAft>
              <a:spcPct val="15000"/>
            </a:spcAft>
            <a:buChar char="••"/>
          </a:pPr>
          <a:r>
            <a:rPr lang="en-US" sz="2800" b="1" i="0" kern="1200" dirty="0">
              <a:solidFill>
                <a:srgbClr val="FFCC66"/>
              </a:solidFill>
              <a:effectLst>
                <a:outerShdw blurRad="38100" dist="38100" dir="2700000" algn="tl">
                  <a:srgbClr val="000000">
                    <a:alpha val="43137"/>
                  </a:srgbClr>
                </a:outerShdw>
              </a:effectLst>
              <a:latin typeface="Garamond" panose="02020404030301010803" pitchFamily="18" charset="0"/>
              <a:ea typeface="+mn-ea"/>
              <a:cs typeface="+mn-cs"/>
            </a:rPr>
            <a:t>Hospice - </a:t>
          </a:r>
          <a:r>
            <a:rPr lang="en-US" sz="2800" b="1" i="0" kern="1200" dirty="0" smtClean="0">
              <a:solidFill>
                <a:srgbClr val="FFCC66"/>
              </a:solidFill>
              <a:effectLst>
                <a:outerShdw blurRad="38100" dist="38100" dir="2700000" algn="tl">
                  <a:srgbClr val="000000">
                    <a:alpha val="43137"/>
                  </a:srgbClr>
                </a:outerShdw>
              </a:effectLst>
              <a:latin typeface="Garamond" panose="02020404030301010803" pitchFamily="18" charset="0"/>
              <a:ea typeface="+mn-ea"/>
              <a:cs typeface="+mn-cs"/>
            </a:rPr>
            <a:t>2</a:t>
          </a:r>
          <a:endParaRPr lang="en-US" sz="2800" b="1" i="0" kern="1200" dirty="0">
            <a:solidFill>
              <a:srgbClr val="FFCC66"/>
            </a:solidFill>
            <a:effectLst>
              <a:outerShdw blurRad="38100" dist="38100" dir="2700000" algn="tl">
                <a:srgbClr val="000000">
                  <a:alpha val="43137"/>
                </a:srgbClr>
              </a:outerShdw>
            </a:effectLst>
            <a:latin typeface="Garamond" panose="02020404030301010803" pitchFamily="18" charset="0"/>
            <a:ea typeface="+mn-ea"/>
            <a:cs typeface="+mn-cs"/>
          </a:endParaRPr>
        </a:p>
      </dsp:txBody>
      <dsp:txXfrm>
        <a:off x="5099394" y="151278"/>
        <a:ext cx="2309145" cy="1209490"/>
      </dsp:txXfrm>
    </dsp:sp>
    <dsp:sp modelId="{12407754-4177-4FC6-B2F2-367F3D5658F5}">
      <dsp:nvSpPr>
        <dsp:cNvPr id="0" name=""/>
        <dsp:cNvSpPr/>
      </dsp:nvSpPr>
      <dsp:spPr>
        <a:xfrm>
          <a:off x="4015680" y="1905950"/>
          <a:ext cx="1574651" cy="1207140"/>
        </a:xfrm>
        <a:prstGeom prst="ellipse">
          <a:avLst/>
        </a:prstGeom>
        <a:solidFill>
          <a:srgbClr val="92D05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i="0" kern="1200" dirty="0" smtClean="0">
              <a:solidFill>
                <a:sysClr val="window" lastClr="FFFFFF"/>
              </a:solidFill>
              <a:effectLst>
                <a:outerShdw blurRad="38100" dist="38100" dir="2700000" algn="tl">
                  <a:srgbClr val="000000">
                    <a:alpha val="43137"/>
                  </a:srgbClr>
                </a:outerShdw>
              </a:effectLst>
              <a:latin typeface="Garamond" panose="02020404030301010803" pitchFamily="18" charset="0"/>
              <a:ea typeface="+mn-ea"/>
              <a:cs typeface="+mn-cs"/>
            </a:rPr>
            <a:t>FFY-2021</a:t>
          </a:r>
          <a:endParaRPr lang="en-US" sz="2800" b="1" i="0" kern="1200" dirty="0">
            <a:solidFill>
              <a:sysClr val="window" lastClr="FFFFFF"/>
            </a:solidFill>
            <a:effectLst>
              <a:outerShdw blurRad="38100" dist="38100" dir="2700000" algn="tl">
                <a:srgbClr val="000000">
                  <a:alpha val="43137"/>
                </a:srgbClr>
              </a:outerShdw>
            </a:effectLst>
            <a:latin typeface="Garamond" panose="02020404030301010803" pitchFamily="18" charset="0"/>
            <a:ea typeface="+mn-ea"/>
            <a:cs typeface="+mn-cs"/>
          </a:endParaRPr>
        </a:p>
      </dsp:txBody>
      <dsp:txXfrm>
        <a:off x="4246282" y="2082732"/>
        <a:ext cx="1113447" cy="853576"/>
      </dsp:txXfrm>
    </dsp:sp>
    <dsp:sp modelId="{35CC9715-5489-462D-978B-5F825EE7AAC0}">
      <dsp:nvSpPr>
        <dsp:cNvPr id="0" name=""/>
        <dsp:cNvSpPr/>
      </dsp:nvSpPr>
      <dsp:spPr>
        <a:xfrm>
          <a:off x="5557272" y="1905950"/>
          <a:ext cx="2361977" cy="1207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1244600">
            <a:lnSpc>
              <a:spcPct val="90000"/>
            </a:lnSpc>
            <a:spcBef>
              <a:spcPct val="0"/>
            </a:spcBef>
            <a:spcAft>
              <a:spcPct val="15000"/>
            </a:spcAft>
            <a:buChar char="••"/>
          </a:pPr>
          <a:r>
            <a:rPr lang="en-US" sz="2800" b="1" i="0" kern="1200" dirty="0">
              <a:solidFill>
                <a:srgbClr val="FFCC66"/>
              </a:solidFill>
              <a:effectLst>
                <a:outerShdw blurRad="38100" dist="38100" dir="2700000" algn="tl">
                  <a:srgbClr val="000000">
                    <a:alpha val="43137"/>
                  </a:srgbClr>
                </a:outerShdw>
              </a:effectLst>
              <a:latin typeface="Garamond" panose="02020404030301010803" pitchFamily="18" charset="0"/>
              <a:ea typeface="+mn-ea"/>
              <a:cs typeface="+mn-cs"/>
            </a:rPr>
            <a:t>Home Health - </a:t>
          </a:r>
          <a:r>
            <a:rPr lang="en-US" sz="2800" b="1" i="0" kern="1200" dirty="0" smtClean="0">
              <a:solidFill>
                <a:srgbClr val="FFCC66"/>
              </a:solidFill>
              <a:effectLst>
                <a:outerShdw blurRad="38100" dist="38100" dir="2700000" algn="tl">
                  <a:srgbClr val="000000">
                    <a:alpha val="43137"/>
                  </a:srgbClr>
                </a:outerShdw>
              </a:effectLst>
              <a:latin typeface="Garamond" panose="02020404030301010803" pitchFamily="18" charset="0"/>
              <a:ea typeface="+mn-ea"/>
              <a:cs typeface="+mn-cs"/>
            </a:rPr>
            <a:t>5 </a:t>
          </a:r>
          <a:endParaRPr lang="en-US" sz="2800" b="1" i="0" kern="1200" dirty="0">
            <a:solidFill>
              <a:srgbClr val="FFCC66"/>
            </a:solidFill>
            <a:effectLst>
              <a:outerShdw blurRad="38100" dist="38100" dir="2700000" algn="tl">
                <a:srgbClr val="000000">
                  <a:alpha val="43137"/>
                </a:srgbClr>
              </a:outerShdw>
            </a:effectLst>
            <a:latin typeface="Garamond" panose="02020404030301010803" pitchFamily="18" charset="0"/>
            <a:ea typeface="+mn-ea"/>
            <a:cs typeface="+mn-cs"/>
          </a:endParaRPr>
        </a:p>
        <a:p>
          <a:pPr marL="285750" lvl="1" indent="-285750" algn="l" defTabSz="1244600">
            <a:lnSpc>
              <a:spcPct val="90000"/>
            </a:lnSpc>
            <a:spcBef>
              <a:spcPct val="0"/>
            </a:spcBef>
            <a:spcAft>
              <a:spcPct val="15000"/>
            </a:spcAft>
            <a:buChar char="••"/>
          </a:pPr>
          <a:r>
            <a:rPr lang="en-US" sz="2800" b="1" i="0" kern="1200" dirty="0">
              <a:solidFill>
                <a:srgbClr val="FFCC66"/>
              </a:solidFill>
              <a:effectLst>
                <a:outerShdw blurRad="38100" dist="38100" dir="2700000" algn="tl">
                  <a:srgbClr val="000000">
                    <a:alpha val="43137"/>
                  </a:srgbClr>
                </a:outerShdw>
              </a:effectLst>
              <a:latin typeface="Garamond" panose="02020404030301010803" pitchFamily="18" charset="0"/>
              <a:ea typeface="+mn-ea"/>
              <a:cs typeface="+mn-cs"/>
            </a:rPr>
            <a:t>Hospice - </a:t>
          </a:r>
          <a:r>
            <a:rPr lang="en-US" sz="2800" b="1" i="0" kern="1200" dirty="0" smtClean="0">
              <a:solidFill>
                <a:srgbClr val="FFCC66"/>
              </a:solidFill>
              <a:effectLst>
                <a:outerShdw blurRad="38100" dist="38100" dir="2700000" algn="tl">
                  <a:srgbClr val="000000">
                    <a:alpha val="43137"/>
                  </a:srgbClr>
                </a:outerShdw>
              </a:effectLst>
              <a:latin typeface="Garamond" panose="02020404030301010803" pitchFamily="18" charset="0"/>
              <a:ea typeface="+mn-ea"/>
              <a:cs typeface="+mn-cs"/>
            </a:rPr>
            <a:t>10 </a:t>
          </a:r>
          <a:endParaRPr lang="en-US" sz="2800" b="1" i="0" kern="1200" dirty="0">
            <a:solidFill>
              <a:srgbClr val="FFCC66"/>
            </a:solidFill>
            <a:effectLst>
              <a:outerShdw blurRad="38100" dist="38100" dir="2700000" algn="tl">
                <a:srgbClr val="000000">
                  <a:alpha val="43137"/>
                </a:srgbClr>
              </a:outerShdw>
            </a:effectLst>
            <a:latin typeface="Garamond" panose="02020404030301010803" pitchFamily="18" charset="0"/>
            <a:ea typeface="+mn-ea"/>
            <a:cs typeface="+mn-cs"/>
          </a:endParaRPr>
        </a:p>
      </dsp:txBody>
      <dsp:txXfrm>
        <a:off x="5557272" y="1905950"/>
        <a:ext cx="2361977" cy="1207140"/>
      </dsp:txXfrm>
    </dsp:sp>
    <dsp:sp modelId="{0E4ED5C4-F842-46A7-96CE-0AF42CFE6914}">
      <dsp:nvSpPr>
        <dsp:cNvPr id="0" name=""/>
        <dsp:cNvSpPr/>
      </dsp:nvSpPr>
      <dsp:spPr>
        <a:xfrm>
          <a:off x="3749886" y="3688633"/>
          <a:ext cx="1514988" cy="1108513"/>
        </a:xfrm>
        <a:prstGeom prst="ellipse">
          <a:avLst/>
        </a:prstGeom>
        <a:solidFill>
          <a:srgbClr val="3BCCF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i="0" kern="1200" dirty="0" smtClean="0">
              <a:solidFill>
                <a:sysClr val="window" lastClr="FFFFFF"/>
              </a:solidFill>
              <a:effectLst>
                <a:outerShdw blurRad="38100" dist="38100" dir="2700000" algn="tl">
                  <a:srgbClr val="000000">
                    <a:alpha val="43137"/>
                  </a:srgbClr>
                </a:outerShdw>
              </a:effectLst>
              <a:latin typeface="Garamond" panose="02020404030301010803" pitchFamily="18" charset="0"/>
              <a:ea typeface="+mn-ea"/>
              <a:cs typeface="+mn-cs"/>
            </a:rPr>
            <a:t>FFY-2022</a:t>
          </a:r>
          <a:endParaRPr lang="en-US" sz="2800" b="1" i="0" kern="1200" dirty="0">
            <a:solidFill>
              <a:sysClr val="window" lastClr="FFFFFF"/>
            </a:solidFill>
            <a:effectLst>
              <a:outerShdw blurRad="38100" dist="38100" dir="2700000" algn="tl">
                <a:srgbClr val="000000">
                  <a:alpha val="43137"/>
                </a:srgbClr>
              </a:outerShdw>
            </a:effectLst>
            <a:latin typeface="Garamond" panose="02020404030301010803" pitchFamily="18" charset="0"/>
            <a:ea typeface="+mn-ea"/>
            <a:cs typeface="+mn-cs"/>
          </a:endParaRPr>
        </a:p>
      </dsp:txBody>
      <dsp:txXfrm>
        <a:off x="3971751" y="3850971"/>
        <a:ext cx="1071258" cy="783837"/>
      </dsp:txXfrm>
    </dsp:sp>
    <dsp:sp modelId="{AD029EFA-5EB3-4791-93D2-D59151CCF75E}">
      <dsp:nvSpPr>
        <dsp:cNvPr id="0" name=""/>
        <dsp:cNvSpPr/>
      </dsp:nvSpPr>
      <dsp:spPr>
        <a:xfrm>
          <a:off x="5306393" y="3688633"/>
          <a:ext cx="2272483" cy="1108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1244600">
            <a:lnSpc>
              <a:spcPct val="90000"/>
            </a:lnSpc>
            <a:spcBef>
              <a:spcPct val="0"/>
            </a:spcBef>
            <a:spcAft>
              <a:spcPct val="15000"/>
            </a:spcAft>
            <a:buChar char="••"/>
          </a:pPr>
          <a:r>
            <a:rPr lang="en-US" sz="2800" b="1" i="0" kern="1200" dirty="0">
              <a:solidFill>
                <a:srgbClr val="FFCC66"/>
              </a:solidFill>
              <a:effectLst>
                <a:outerShdw blurRad="38100" dist="38100" dir="2700000" algn="tl">
                  <a:srgbClr val="000000">
                    <a:alpha val="43137"/>
                  </a:srgbClr>
                </a:outerShdw>
              </a:effectLst>
              <a:latin typeface="Garamond" panose="02020404030301010803" pitchFamily="18" charset="0"/>
              <a:ea typeface="+mn-ea"/>
              <a:cs typeface="+mn-cs"/>
            </a:rPr>
            <a:t>Home </a:t>
          </a:r>
          <a:r>
            <a:rPr lang="en-US" sz="2800" b="1" i="0" kern="1200" dirty="0" smtClean="0">
              <a:solidFill>
                <a:srgbClr val="FFCC66"/>
              </a:solidFill>
              <a:effectLst>
                <a:outerShdw blurRad="38100" dist="38100" dir="2700000" algn="tl">
                  <a:srgbClr val="000000">
                    <a:alpha val="43137"/>
                  </a:srgbClr>
                </a:outerShdw>
              </a:effectLst>
              <a:latin typeface="Garamond" panose="02020404030301010803" pitchFamily="18" charset="0"/>
              <a:ea typeface="+mn-ea"/>
              <a:cs typeface="+mn-cs"/>
            </a:rPr>
            <a:t>Health </a:t>
          </a:r>
          <a:r>
            <a:rPr lang="en-US" sz="2800" b="1" i="0" kern="1200" dirty="0">
              <a:solidFill>
                <a:srgbClr val="FFCC66"/>
              </a:solidFill>
              <a:effectLst>
                <a:outerShdw blurRad="38100" dist="38100" dir="2700000" algn="tl">
                  <a:srgbClr val="000000">
                    <a:alpha val="43137"/>
                  </a:srgbClr>
                </a:outerShdw>
              </a:effectLst>
              <a:latin typeface="Garamond" panose="02020404030301010803" pitchFamily="18" charset="0"/>
              <a:ea typeface="+mn-ea"/>
              <a:cs typeface="+mn-cs"/>
            </a:rPr>
            <a:t>- </a:t>
          </a:r>
          <a:r>
            <a:rPr lang="en-US" sz="2800" b="1" i="0" kern="1200" dirty="0" smtClean="0">
              <a:solidFill>
                <a:srgbClr val="FFCC66"/>
              </a:solidFill>
              <a:effectLst>
                <a:outerShdw blurRad="38100" dist="38100" dir="2700000" algn="tl">
                  <a:srgbClr val="000000">
                    <a:alpha val="43137"/>
                  </a:srgbClr>
                </a:outerShdw>
              </a:effectLst>
              <a:latin typeface="Garamond" panose="02020404030301010803" pitchFamily="18" charset="0"/>
              <a:ea typeface="+mn-ea"/>
              <a:cs typeface="+mn-cs"/>
            </a:rPr>
            <a:t>4</a:t>
          </a:r>
          <a:endParaRPr lang="en-US" sz="2800" b="1" i="0" kern="1200" dirty="0">
            <a:solidFill>
              <a:srgbClr val="FFCC66"/>
            </a:solidFill>
            <a:effectLst>
              <a:outerShdw blurRad="38100" dist="38100" dir="2700000" algn="tl">
                <a:srgbClr val="000000">
                  <a:alpha val="43137"/>
                </a:srgbClr>
              </a:outerShdw>
            </a:effectLst>
            <a:latin typeface="Garamond" panose="02020404030301010803" pitchFamily="18" charset="0"/>
            <a:ea typeface="+mn-ea"/>
            <a:cs typeface="+mn-cs"/>
          </a:endParaRPr>
        </a:p>
        <a:p>
          <a:pPr marL="285750" lvl="1" indent="-285750" algn="l" defTabSz="1244600">
            <a:lnSpc>
              <a:spcPct val="90000"/>
            </a:lnSpc>
            <a:spcBef>
              <a:spcPct val="0"/>
            </a:spcBef>
            <a:spcAft>
              <a:spcPct val="15000"/>
            </a:spcAft>
            <a:buChar char="••"/>
          </a:pPr>
          <a:r>
            <a:rPr lang="en-US" sz="2800" b="1" i="0" kern="1200" dirty="0">
              <a:solidFill>
                <a:srgbClr val="FFCC66"/>
              </a:solidFill>
              <a:effectLst>
                <a:outerShdw blurRad="38100" dist="38100" dir="2700000" algn="tl">
                  <a:srgbClr val="000000">
                    <a:alpha val="43137"/>
                  </a:srgbClr>
                </a:outerShdw>
              </a:effectLst>
              <a:latin typeface="Garamond" panose="02020404030301010803" pitchFamily="18" charset="0"/>
              <a:ea typeface="+mn-ea"/>
              <a:cs typeface="+mn-cs"/>
            </a:rPr>
            <a:t>Hospice – </a:t>
          </a:r>
          <a:r>
            <a:rPr lang="en-US" sz="2800" b="1" i="0" kern="1200" dirty="0" smtClean="0">
              <a:solidFill>
                <a:srgbClr val="FFCC66"/>
              </a:solidFill>
              <a:effectLst>
                <a:outerShdw blurRad="38100" dist="38100" dir="2700000" algn="tl">
                  <a:srgbClr val="000000">
                    <a:alpha val="43137"/>
                  </a:srgbClr>
                </a:outerShdw>
              </a:effectLst>
              <a:latin typeface="Garamond" panose="02020404030301010803" pitchFamily="18" charset="0"/>
              <a:ea typeface="+mn-ea"/>
              <a:cs typeface="+mn-cs"/>
            </a:rPr>
            <a:t>10 </a:t>
          </a:r>
          <a:endParaRPr lang="en-US" sz="2800" b="1" i="0" kern="1200" dirty="0">
            <a:solidFill>
              <a:srgbClr val="FFCC66"/>
            </a:solidFill>
            <a:effectLst>
              <a:outerShdw blurRad="38100" dist="38100" dir="2700000" algn="tl">
                <a:srgbClr val="000000">
                  <a:alpha val="43137"/>
                </a:srgbClr>
              </a:outerShdw>
            </a:effectLst>
            <a:latin typeface="Garamond" panose="02020404030301010803" pitchFamily="18" charset="0"/>
            <a:ea typeface="+mn-ea"/>
            <a:cs typeface="+mn-cs"/>
          </a:endParaRPr>
        </a:p>
      </dsp:txBody>
      <dsp:txXfrm>
        <a:off x="5306393" y="3688633"/>
        <a:ext cx="2272483" cy="11085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0721D2-C922-4078-9E6C-486C2F517BEA}">
      <dsp:nvSpPr>
        <dsp:cNvPr id="0" name=""/>
        <dsp:cNvSpPr/>
      </dsp:nvSpPr>
      <dsp:spPr>
        <a:xfrm>
          <a:off x="7233" y="2133480"/>
          <a:ext cx="2161877" cy="1297126"/>
        </a:xfrm>
        <a:prstGeom prst="roundRect">
          <a:avLst>
            <a:gd name="adj" fmla="val 10000"/>
          </a:avLst>
        </a:prstGeom>
        <a:solidFill>
          <a:srgbClr val="99CC0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kern="1200" dirty="0" smtClean="0">
              <a:latin typeface="Garamond" panose="02020404030301010803" pitchFamily="18" charset="0"/>
            </a:rPr>
            <a:t>29% Cancer Diagnosis</a:t>
          </a:r>
          <a:endParaRPr lang="en-US" sz="2900" b="1" kern="1200" dirty="0">
            <a:latin typeface="Garamond" panose="02020404030301010803" pitchFamily="18" charset="0"/>
          </a:endParaRPr>
        </a:p>
      </dsp:txBody>
      <dsp:txXfrm>
        <a:off x="45225" y="2171472"/>
        <a:ext cx="2085893" cy="1221142"/>
      </dsp:txXfrm>
    </dsp:sp>
    <dsp:sp modelId="{1FA03F05-DB54-4785-B8EA-79BBC8DC4043}">
      <dsp:nvSpPr>
        <dsp:cNvPr id="0" name=""/>
        <dsp:cNvSpPr/>
      </dsp:nvSpPr>
      <dsp:spPr>
        <a:xfrm>
          <a:off x="2385298" y="2513971"/>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1" kern="1200" dirty="0">
            <a:latin typeface="Palatino Linotype" panose="02040502050505030304" pitchFamily="18" charset="0"/>
          </a:endParaRPr>
        </a:p>
      </dsp:txBody>
      <dsp:txXfrm>
        <a:off x="2385298" y="2621200"/>
        <a:ext cx="320822" cy="321687"/>
      </dsp:txXfrm>
    </dsp:sp>
    <dsp:sp modelId="{8C822144-DB33-44AA-B239-4EDB0299BC0C}">
      <dsp:nvSpPr>
        <dsp:cNvPr id="0" name=""/>
        <dsp:cNvSpPr/>
      </dsp:nvSpPr>
      <dsp:spPr>
        <a:xfrm>
          <a:off x="3033861" y="2133480"/>
          <a:ext cx="2161877" cy="1297126"/>
        </a:xfrm>
        <a:prstGeom prst="roundRect">
          <a:avLst>
            <a:gd name="adj" fmla="val 10000"/>
          </a:avLst>
        </a:prstGeom>
        <a:solidFill>
          <a:srgbClr val="FF3B3B"/>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kern="1200" dirty="0" smtClean="0">
              <a:latin typeface="Garamond" panose="02020404030301010803" pitchFamily="18" charset="0"/>
            </a:rPr>
            <a:t>19% Heart Diagnosis</a:t>
          </a:r>
          <a:endParaRPr lang="en-US" sz="2900" b="1" kern="1200" dirty="0">
            <a:latin typeface="Garamond" panose="02020404030301010803" pitchFamily="18" charset="0"/>
          </a:endParaRPr>
        </a:p>
      </dsp:txBody>
      <dsp:txXfrm>
        <a:off x="3071853" y="2171472"/>
        <a:ext cx="2085893" cy="1221142"/>
      </dsp:txXfrm>
    </dsp:sp>
    <dsp:sp modelId="{9F3A0FB5-6024-4AD6-8FF4-02FEE46B5D1C}">
      <dsp:nvSpPr>
        <dsp:cNvPr id="0" name=""/>
        <dsp:cNvSpPr/>
      </dsp:nvSpPr>
      <dsp:spPr>
        <a:xfrm>
          <a:off x="5411926" y="2513971"/>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1" kern="1200" dirty="0">
            <a:latin typeface="Palatino Linotype" panose="02040502050505030304" pitchFamily="18" charset="0"/>
          </a:endParaRPr>
        </a:p>
      </dsp:txBody>
      <dsp:txXfrm>
        <a:off x="5411926" y="2621200"/>
        <a:ext cx="320822" cy="321687"/>
      </dsp:txXfrm>
    </dsp:sp>
    <dsp:sp modelId="{8DF49123-EB0B-49E7-8934-D59EF2ADE06F}">
      <dsp:nvSpPr>
        <dsp:cNvPr id="0" name=""/>
        <dsp:cNvSpPr/>
      </dsp:nvSpPr>
      <dsp:spPr>
        <a:xfrm>
          <a:off x="6060489" y="2133480"/>
          <a:ext cx="2161877" cy="1297126"/>
        </a:xfrm>
        <a:prstGeom prst="roundRect">
          <a:avLst>
            <a:gd name="adj" fmla="val 10000"/>
          </a:avLst>
        </a:prstGeom>
        <a:solidFill>
          <a:srgbClr val="0B8EE7"/>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kern="1200" dirty="0" smtClean="0">
              <a:latin typeface="Garamond" panose="02020404030301010803" pitchFamily="18" charset="0"/>
            </a:rPr>
            <a:t>13% Other Diagnosis</a:t>
          </a:r>
          <a:endParaRPr lang="en-US" sz="2900" b="1" kern="1200" dirty="0">
            <a:latin typeface="Garamond" panose="02020404030301010803" pitchFamily="18" charset="0"/>
          </a:endParaRPr>
        </a:p>
      </dsp:txBody>
      <dsp:txXfrm>
        <a:off x="6098481" y="2171472"/>
        <a:ext cx="2085893" cy="12211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A30B7F-16BF-4C68-B48F-C2C87A6F9CDF}">
      <dsp:nvSpPr>
        <dsp:cNvPr id="0" name=""/>
        <dsp:cNvSpPr/>
      </dsp:nvSpPr>
      <dsp:spPr>
        <a:xfrm>
          <a:off x="1542" y="952494"/>
          <a:ext cx="1773021" cy="886510"/>
        </a:xfrm>
        <a:prstGeom prst="roundRect">
          <a:avLst>
            <a:gd name="adj" fmla="val 10000"/>
          </a:avLst>
        </a:prstGeom>
        <a:solidFill>
          <a:srgbClr val="BF95DF"/>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b="1" kern="1200" dirty="0" smtClean="0">
              <a:solidFill>
                <a:sysClr val="windowText" lastClr="000000"/>
              </a:solidFill>
              <a:latin typeface="Garamond" panose="02020404030301010803" pitchFamily="18" charset="0"/>
              <a:ea typeface="+mn-ea"/>
              <a:cs typeface="+mn-cs"/>
            </a:rPr>
            <a:t>85 Plus</a:t>
          </a:r>
          <a:endParaRPr lang="en-US" sz="3600" b="1" kern="1200" dirty="0">
            <a:solidFill>
              <a:sysClr val="windowText" lastClr="000000"/>
            </a:solidFill>
            <a:latin typeface="Garamond" panose="02020404030301010803" pitchFamily="18" charset="0"/>
            <a:ea typeface="+mn-ea"/>
            <a:cs typeface="+mn-cs"/>
          </a:endParaRPr>
        </a:p>
      </dsp:txBody>
      <dsp:txXfrm>
        <a:off x="27507" y="978459"/>
        <a:ext cx="1721091" cy="834580"/>
      </dsp:txXfrm>
    </dsp:sp>
    <dsp:sp modelId="{6520A77E-6701-4834-9827-A03FC02D5682}">
      <dsp:nvSpPr>
        <dsp:cNvPr id="0" name=""/>
        <dsp:cNvSpPr/>
      </dsp:nvSpPr>
      <dsp:spPr>
        <a:xfrm>
          <a:off x="178844" y="1839005"/>
          <a:ext cx="231712" cy="725755"/>
        </a:xfrm>
        <a:custGeom>
          <a:avLst/>
          <a:gdLst/>
          <a:ahLst/>
          <a:cxnLst/>
          <a:rect l="0" t="0" r="0" b="0"/>
          <a:pathLst>
            <a:path>
              <a:moveTo>
                <a:pt x="0" y="0"/>
              </a:moveTo>
              <a:lnTo>
                <a:pt x="0" y="725755"/>
              </a:lnTo>
              <a:lnTo>
                <a:pt x="231712" y="725755"/>
              </a:lnTo>
            </a:path>
          </a:pathLst>
        </a:custGeom>
        <a:noFill/>
        <a:ln w="55000" cap="flat" cmpd="thickThin"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81F063E-3FF9-452D-A61B-D8CCA3FA7F69}">
      <dsp:nvSpPr>
        <dsp:cNvPr id="0" name=""/>
        <dsp:cNvSpPr/>
      </dsp:nvSpPr>
      <dsp:spPr>
        <a:xfrm>
          <a:off x="410557" y="2066324"/>
          <a:ext cx="1418416" cy="996872"/>
        </a:xfrm>
        <a:prstGeom prst="roundRect">
          <a:avLst>
            <a:gd name="adj" fmla="val 10000"/>
          </a:avLst>
        </a:prstGeom>
        <a:solidFill>
          <a:srgbClr val="E8D8F4">
            <a:alpha val="89804"/>
          </a:srgbClr>
        </a:solidFill>
        <a:ln w="6350" cap="flat" cmpd="sng" algn="ctr">
          <a:solidFill>
            <a:srgbClr val="FFC000">
              <a:tint val="40000"/>
              <a:alpha val="90000"/>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n-US" sz="4000" b="1" kern="1200" dirty="0" smtClean="0">
              <a:solidFill>
                <a:sysClr val="windowText" lastClr="000000">
                  <a:hueOff val="0"/>
                  <a:satOff val="0"/>
                  <a:lumOff val="0"/>
                  <a:alphaOff val="0"/>
                </a:sysClr>
              </a:solidFill>
              <a:latin typeface="Garamond" panose="02020404030301010803" pitchFamily="18" charset="0"/>
              <a:ea typeface="+mn-ea"/>
              <a:cs typeface="Adobe Arabic" panose="02040503050201020203" pitchFamily="18" charset="-78"/>
            </a:rPr>
            <a:t>38%</a:t>
          </a:r>
          <a:endParaRPr lang="en-US" sz="4000" b="1" kern="1200" dirty="0">
            <a:solidFill>
              <a:sysClr val="windowText" lastClr="000000">
                <a:hueOff val="0"/>
                <a:satOff val="0"/>
                <a:lumOff val="0"/>
                <a:alphaOff val="0"/>
              </a:sysClr>
            </a:solidFill>
            <a:latin typeface="Garamond" panose="02020404030301010803" pitchFamily="18" charset="0"/>
            <a:ea typeface="+mn-ea"/>
            <a:cs typeface="Adobe Arabic" panose="02040503050201020203" pitchFamily="18" charset="-78"/>
          </a:endParaRPr>
        </a:p>
      </dsp:txBody>
      <dsp:txXfrm>
        <a:off x="439754" y="2095521"/>
        <a:ext cx="1360022" cy="938478"/>
      </dsp:txXfrm>
    </dsp:sp>
    <dsp:sp modelId="{FC0B79FA-F34C-4DEC-932A-52281F3F07FC}">
      <dsp:nvSpPr>
        <dsp:cNvPr id="0" name=""/>
        <dsp:cNvSpPr/>
      </dsp:nvSpPr>
      <dsp:spPr>
        <a:xfrm>
          <a:off x="2217819" y="952494"/>
          <a:ext cx="1773021" cy="886510"/>
        </a:xfrm>
        <a:prstGeom prst="roundRect">
          <a:avLst>
            <a:gd name="adj" fmla="val 10000"/>
          </a:avLst>
        </a:prstGeom>
        <a:solidFill>
          <a:srgbClr val="CCFF33"/>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b="1" kern="1200" dirty="0" smtClean="0">
              <a:solidFill>
                <a:sysClr val="windowText" lastClr="000000"/>
              </a:solidFill>
              <a:latin typeface="Garamond" panose="02020404030301010803" pitchFamily="18" charset="0"/>
              <a:ea typeface="+mn-ea"/>
              <a:cs typeface="+mn-cs"/>
            </a:rPr>
            <a:t>75-84</a:t>
          </a:r>
          <a:endParaRPr lang="en-US" sz="3600" b="1" kern="1200" dirty="0">
            <a:solidFill>
              <a:sysClr val="windowText" lastClr="000000"/>
            </a:solidFill>
            <a:latin typeface="Garamond" panose="02020404030301010803" pitchFamily="18" charset="0"/>
            <a:ea typeface="+mn-ea"/>
            <a:cs typeface="+mn-cs"/>
          </a:endParaRPr>
        </a:p>
      </dsp:txBody>
      <dsp:txXfrm>
        <a:off x="2243784" y="978459"/>
        <a:ext cx="1721091" cy="834580"/>
      </dsp:txXfrm>
    </dsp:sp>
    <dsp:sp modelId="{4EE9DED5-EFF5-44B9-B470-57FEF17A5C29}">
      <dsp:nvSpPr>
        <dsp:cNvPr id="0" name=""/>
        <dsp:cNvSpPr/>
      </dsp:nvSpPr>
      <dsp:spPr>
        <a:xfrm>
          <a:off x="2395121" y="1839005"/>
          <a:ext cx="177302" cy="720063"/>
        </a:xfrm>
        <a:custGeom>
          <a:avLst/>
          <a:gdLst/>
          <a:ahLst/>
          <a:cxnLst/>
          <a:rect l="0" t="0" r="0" b="0"/>
          <a:pathLst>
            <a:path>
              <a:moveTo>
                <a:pt x="0" y="0"/>
              </a:moveTo>
              <a:lnTo>
                <a:pt x="0" y="720063"/>
              </a:lnTo>
              <a:lnTo>
                <a:pt x="177302" y="720063"/>
              </a:lnTo>
            </a:path>
          </a:pathLst>
        </a:custGeom>
        <a:noFill/>
        <a:ln w="55000" cap="flat" cmpd="thickThin"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91C7962-883A-4565-AAAB-5F6DE8C60DAE}">
      <dsp:nvSpPr>
        <dsp:cNvPr id="0" name=""/>
        <dsp:cNvSpPr/>
      </dsp:nvSpPr>
      <dsp:spPr>
        <a:xfrm>
          <a:off x="2572423" y="2060632"/>
          <a:ext cx="1418416" cy="996872"/>
        </a:xfrm>
        <a:prstGeom prst="roundRect">
          <a:avLst>
            <a:gd name="adj" fmla="val 10000"/>
          </a:avLst>
        </a:prstGeom>
        <a:solidFill>
          <a:srgbClr val="D1FF4F">
            <a:alpha val="75000"/>
          </a:srgbClr>
        </a:solidFill>
        <a:ln w="6350" cap="flat" cmpd="sng" algn="ctr">
          <a:solidFill>
            <a:srgbClr val="FFC000">
              <a:tint val="40000"/>
              <a:alpha val="90000"/>
              <a:hueOff val="5756959"/>
              <a:satOff val="-30630"/>
              <a:lumOff val="-1745"/>
              <a:alphaOff val="0"/>
            </a:srgb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n-US" sz="4000" b="1" kern="1200" dirty="0" smtClean="0">
              <a:solidFill>
                <a:sysClr val="windowText" lastClr="000000">
                  <a:hueOff val="0"/>
                  <a:satOff val="0"/>
                  <a:lumOff val="0"/>
                  <a:alphaOff val="0"/>
                </a:sysClr>
              </a:solidFill>
              <a:latin typeface="Garamond" panose="02020404030301010803" pitchFamily="18" charset="0"/>
              <a:ea typeface="+mn-ea"/>
              <a:cs typeface="Adobe Arabic" panose="02040503050201020203" pitchFamily="18" charset="-78"/>
            </a:rPr>
            <a:t>29%</a:t>
          </a:r>
          <a:endParaRPr lang="en-US" sz="4000" b="1" kern="1200" dirty="0">
            <a:solidFill>
              <a:sysClr val="windowText" lastClr="000000">
                <a:hueOff val="0"/>
                <a:satOff val="0"/>
                <a:lumOff val="0"/>
                <a:alphaOff val="0"/>
              </a:sysClr>
            </a:solidFill>
            <a:latin typeface="Garamond" panose="02020404030301010803" pitchFamily="18" charset="0"/>
            <a:ea typeface="+mn-ea"/>
            <a:cs typeface="Adobe Arabic" panose="02040503050201020203" pitchFamily="18" charset="-78"/>
          </a:endParaRPr>
        </a:p>
      </dsp:txBody>
      <dsp:txXfrm>
        <a:off x="2601620" y="2089829"/>
        <a:ext cx="1360022" cy="938478"/>
      </dsp:txXfrm>
    </dsp:sp>
    <dsp:sp modelId="{72329D28-4205-4B46-81D1-0270676E0536}">
      <dsp:nvSpPr>
        <dsp:cNvPr id="0" name=""/>
        <dsp:cNvSpPr/>
      </dsp:nvSpPr>
      <dsp:spPr>
        <a:xfrm>
          <a:off x="4434095" y="952494"/>
          <a:ext cx="1773021" cy="886510"/>
        </a:xfrm>
        <a:prstGeom prst="roundRect">
          <a:avLst>
            <a:gd name="adj" fmla="val 10000"/>
          </a:avLst>
        </a:prstGeom>
        <a:solidFill>
          <a:srgbClr val="0B8EE7"/>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b="1" kern="1200" dirty="0" smtClean="0">
              <a:solidFill>
                <a:sysClr val="windowText" lastClr="000000"/>
              </a:solidFill>
              <a:latin typeface="Garamond" panose="02020404030301010803" pitchFamily="18" charset="0"/>
              <a:ea typeface="+mn-ea"/>
              <a:cs typeface="+mn-cs"/>
            </a:rPr>
            <a:t>65-74</a:t>
          </a:r>
          <a:endParaRPr lang="en-US" sz="3600" b="1" kern="1200" dirty="0">
            <a:solidFill>
              <a:sysClr val="windowText" lastClr="000000"/>
            </a:solidFill>
            <a:latin typeface="Garamond" panose="02020404030301010803" pitchFamily="18" charset="0"/>
            <a:ea typeface="+mn-ea"/>
            <a:cs typeface="+mn-cs"/>
          </a:endParaRPr>
        </a:p>
      </dsp:txBody>
      <dsp:txXfrm>
        <a:off x="4460060" y="978459"/>
        <a:ext cx="1721091" cy="834580"/>
      </dsp:txXfrm>
    </dsp:sp>
    <dsp:sp modelId="{1EC02AA1-B2E5-4943-A4CB-28712DDDDEAE}">
      <dsp:nvSpPr>
        <dsp:cNvPr id="0" name=""/>
        <dsp:cNvSpPr/>
      </dsp:nvSpPr>
      <dsp:spPr>
        <a:xfrm>
          <a:off x="4611397" y="1839005"/>
          <a:ext cx="177302" cy="720063"/>
        </a:xfrm>
        <a:custGeom>
          <a:avLst/>
          <a:gdLst/>
          <a:ahLst/>
          <a:cxnLst/>
          <a:rect l="0" t="0" r="0" b="0"/>
          <a:pathLst>
            <a:path>
              <a:moveTo>
                <a:pt x="0" y="0"/>
              </a:moveTo>
              <a:lnTo>
                <a:pt x="0" y="720063"/>
              </a:lnTo>
              <a:lnTo>
                <a:pt x="177302" y="720063"/>
              </a:lnTo>
            </a:path>
          </a:pathLst>
        </a:custGeom>
        <a:noFill/>
        <a:ln w="55000" cap="flat" cmpd="thickThin"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73A8D9F-356A-4C40-8200-3D728F0E3B0F}">
      <dsp:nvSpPr>
        <dsp:cNvPr id="0" name=""/>
        <dsp:cNvSpPr/>
      </dsp:nvSpPr>
      <dsp:spPr>
        <a:xfrm>
          <a:off x="4788699" y="2060632"/>
          <a:ext cx="1418416" cy="996872"/>
        </a:xfrm>
        <a:prstGeom prst="roundRect">
          <a:avLst>
            <a:gd name="adj" fmla="val 10000"/>
          </a:avLst>
        </a:prstGeom>
        <a:solidFill>
          <a:srgbClr val="00B0F0">
            <a:alpha val="38000"/>
          </a:srgbClr>
        </a:solidFill>
        <a:ln w="6350" cap="flat" cmpd="sng" algn="ctr">
          <a:solidFill>
            <a:srgbClr val="FFC000">
              <a:tint val="40000"/>
              <a:alpha val="90000"/>
              <a:hueOff val="11513918"/>
              <a:satOff val="-61261"/>
              <a:lumOff val="-3490"/>
              <a:alphaOff val="0"/>
            </a:srgb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n-US" sz="4000" b="1" kern="1200" dirty="0" smtClean="0">
              <a:solidFill>
                <a:sysClr val="windowText" lastClr="000000">
                  <a:hueOff val="0"/>
                  <a:satOff val="0"/>
                  <a:lumOff val="0"/>
                  <a:alphaOff val="0"/>
                </a:sysClr>
              </a:solidFill>
              <a:latin typeface="Garamond" panose="02020404030301010803" pitchFamily="18" charset="0"/>
              <a:ea typeface="+mn-ea"/>
              <a:cs typeface="Adobe Arabic" panose="02040503050201020203" pitchFamily="18" charset="-78"/>
            </a:rPr>
            <a:t>19%</a:t>
          </a:r>
          <a:endParaRPr lang="en-US" sz="4000" b="1" kern="1200" dirty="0">
            <a:solidFill>
              <a:sysClr val="windowText" lastClr="000000">
                <a:hueOff val="0"/>
                <a:satOff val="0"/>
                <a:lumOff val="0"/>
                <a:alphaOff val="0"/>
              </a:sysClr>
            </a:solidFill>
            <a:latin typeface="Garamond" panose="02020404030301010803" pitchFamily="18" charset="0"/>
            <a:ea typeface="+mn-ea"/>
            <a:cs typeface="Adobe Arabic" panose="02040503050201020203" pitchFamily="18" charset="-78"/>
          </a:endParaRPr>
        </a:p>
      </dsp:txBody>
      <dsp:txXfrm>
        <a:off x="4817896" y="2089829"/>
        <a:ext cx="1360022" cy="938478"/>
      </dsp:txXfrm>
    </dsp:sp>
    <dsp:sp modelId="{7FA01D59-DC8C-4B11-9E1C-3B951216EBB9}">
      <dsp:nvSpPr>
        <dsp:cNvPr id="0" name=""/>
        <dsp:cNvSpPr/>
      </dsp:nvSpPr>
      <dsp:spPr>
        <a:xfrm>
          <a:off x="6650372" y="952494"/>
          <a:ext cx="1773021" cy="886510"/>
        </a:xfrm>
        <a:prstGeom prst="roundRect">
          <a:avLst>
            <a:gd name="adj" fmla="val 10000"/>
          </a:avLst>
        </a:prstGeom>
        <a:solidFill>
          <a:srgbClr val="EC128F">
            <a:alpha val="37647"/>
          </a:srgbClr>
        </a:solidFill>
        <a:ln w="6350" cap="flat" cmpd="sng" algn="ctr">
          <a:solidFill>
            <a:srgbClr val="FFC000">
              <a:tint val="40000"/>
              <a:alpha val="90000"/>
              <a:hueOff val="11513918"/>
              <a:satOff val="-61261"/>
              <a:lumOff val="-3490"/>
              <a:alphaOff val="0"/>
            </a:srgb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n-US" sz="4000" b="1" kern="1200" dirty="0" smtClean="0">
              <a:solidFill>
                <a:sysClr val="windowText" lastClr="000000">
                  <a:hueOff val="0"/>
                  <a:satOff val="0"/>
                  <a:lumOff val="0"/>
                  <a:alphaOff val="0"/>
                </a:sysClr>
              </a:solidFill>
              <a:latin typeface="Garamond" panose="02020404030301010803" pitchFamily="18" charset="0"/>
              <a:ea typeface="+mn-ea"/>
              <a:cs typeface="Adobe Arabic" panose="02040503050201020203" pitchFamily="18" charset="-78"/>
            </a:rPr>
            <a:t>64-0</a:t>
          </a:r>
          <a:endParaRPr lang="en-US" sz="4000" b="1" kern="1200" dirty="0">
            <a:solidFill>
              <a:sysClr val="windowText" lastClr="000000">
                <a:hueOff val="0"/>
                <a:satOff val="0"/>
                <a:lumOff val="0"/>
                <a:alphaOff val="0"/>
              </a:sysClr>
            </a:solidFill>
            <a:latin typeface="Garamond" panose="02020404030301010803" pitchFamily="18" charset="0"/>
            <a:ea typeface="+mn-ea"/>
            <a:cs typeface="Adobe Arabic" panose="02040503050201020203" pitchFamily="18" charset="-78"/>
          </a:endParaRPr>
        </a:p>
      </dsp:txBody>
      <dsp:txXfrm>
        <a:off x="6676337" y="978459"/>
        <a:ext cx="1721091" cy="834580"/>
      </dsp:txXfrm>
    </dsp:sp>
    <dsp:sp modelId="{C93AD61B-2F02-43E0-BBCB-9DC1E6EE7D77}">
      <dsp:nvSpPr>
        <dsp:cNvPr id="0" name=""/>
        <dsp:cNvSpPr/>
      </dsp:nvSpPr>
      <dsp:spPr>
        <a:xfrm>
          <a:off x="6827674" y="1839005"/>
          <a:ext cx="177302" cy="664882"/>
        </a:xfrm>
        <a:custGeom>
          <a:avLst/>
          <a:gdLst/>
          <a:ahLst/>
          <a:cxnLst/>
          <a:rect l="0" t="0" r="0" b="0"/>
          <a:pathLst>
            <a:path>
              <a:moveTo>
                <a:pt x="0" y="0"/>
              </a:moveTo>
              <a:lnTo>
                <a:pt x="0" y="664882"/>
              </a:lnTo>
              <a:lnTo>
                <a:pt x="177302" y="664882"/>
              </a:lnTo>
            </a:path>
          </a:pathLst>
        </a:custGeom>
        <a:noFill/>
        <a:ln w="55000" cap="flat" cmpd="thickThin"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7E543E7-EA5D-49C4-B39A-A3734779DFE9}">
      <dsp:nvSpPr>
        <dsp:cNvPr id="0" name=""/>
        <dsp:cNvSpPr/>
      </dsp:nvSpPr>
      <dsp:spPr>
        <a:xfrm>
          <a:off x="7004976" y="2060632"/>
          <a:ext cx="1418416" cy="886510"/>
        </a:xfrm>
        <a:prstGeom prst="roundRect">
          <a:avLst>
            <a:gd name="adj" fmla="val 10000"/>
          </a:avLst>
        </a:prstGeom>
        <a:solidFill>
          <a:srgbClr val="FCAAF6">
            <a:alpha val="37647"/>
          </a:srgbClr>
        </a:solidFill>
        <a:ln w="6350" cap="flat" cmpd="sng" algn="ctr">
          <a:solidFill>
            <a:srgbClr val="FFC000">
              <a:tint val="40000"/>
              <a:alpha val="90000"/>
              <a:hueOff val="11513918"/>
              <a:satOff val="-61261"/>
              <a:lumOff val="-3490"/>
              <a:alphaOff val="0"/>
            </a:srgb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n-US" sz="4000" b="1" kern="1200" dirty="0" smtClean="0">
              <a:solidFill>
                <a:sysClr val="windowText" lastClr="000000">
                  <a:hueOff val="0"/>
                  <a:satOff val="0"/>
                  <a:lumOff val="0"/>
                  <a:alphaOff val="0"/>
                </a:sysClr>
              </a:solidFill>
              <a:latin typeface="Garamond" panose="02020404030301010803" pitchFamily="18" charset="0"/>
              <a:ea typeface="+mn-ea"/>
              <a:cs typeface="Adobe Arabic" panose="02040503050201020203" pitchFamily="18" charset="-78"/>
            </a:rPr>
            <a:t>14%</a:t>
          </a:r>
          <a:endParaRPr lang="en-US" sz="4000" b="1" kern="1200" dirty="0">
            <a:solidFill>
              <a:sysClr val="windowText" lastClr="000000">
                <a:hueOff val="0"/>
                <a:satOff val="0"/>
                <a:lumOff val="0"/>
                <a:alphaOff val="0"/>
              </a:sysClr>
            </a:solidFill>
            <a:latin typeface="Garamond" panose="02020404030301010803" pitchFamily="18" charset="0"/>
            <a:ea typeface="+mn-ea"/>
            <a:cs typeface="Adobe Arabic" panose="02040503050201020203" pitchFamily="18" charset="-78"/>
          </a:endParaRPr>
        </a:p>
      </dsp:txBody>
      <dsp:txXfrm>
        <a:off x="7030941" y="2086597"/>
        <a:ext cx="1366486" cy="8345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DC7B2D-258F-4087-B75F-1E0555939EFD}">
      <dsp:nvSpPr>
        <dsp:cNvPr id="0" name=""/>
        <dsp:cNvSpPr/>
      </dsp:nvSpPr>
      <dsp:spPr>
        <a:xfrm>
          <a:off x="7214" y="1441299"/>
          <a:ext cx="2156442" cy="1293865"/>
        </a:xfrm>
        <a:prstGeom prst="roundRect">
          <a:avLst>
            <a:gd name="adj" fmla="val 10000"/>
          </a:avLst>
        </a:prstGeom>
        <a:solidFill>
          <a:srgbClr val="16E03C"/>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latin typeface="Perpetua" panose="02020502060401020303" pitchFamily="18" charset="0"/>
            </a:rPr>
            <a:t>ACHC - 5</a:t>
          </a:r>
          <a:endParaRPr lang="en-US" sz="3600" b="1" kern="1200" dirty="0">
            <a:latin typeface="Perpetua" panose="02020502060401020303" pitchFamily="18" charset="0"/>
          </a:endParaRPr>
        </a:p>
      </dsp:txBody>
      <dsp:txXfrm>
        <a:off x="45110" y="1479195"/>
        <a:ext cx="2080650" cy="1218073"/>
      </dsp:txXfrm>
    </dsp:sp>
    <dsp:sp modelId="{5CA5BA18-3001-41BA-BE9D-B58661E27C08}">
      <dsp:nvSpPr>
        <dsp:cNvPr id="0" name=""/>
        <dsp:cNvSpPr/>
      </dsp:nvSpPr>
      <dsp:spPr>
        <a:xfrm>
          <a:off x="2379301" y="1820833"/>
          <a:ext cx="457165" cy="5347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b="1" kern="1200" dirty="0">
            <a:latin typeface="Garamond" panose="02020404030301010803" pitchFamily="18" charset="0"/>
          </a:endParaRPr>
        </a:p>
      </dsp:txBody>
      <dsp:txXfrm>
        <a:off x="2379301" y="1927792"/>
        <a:ext cx="320016" cy="320879"/>
      </dsp:txXfrm>
    </dsp:sp>
    <dsp:sp modelId="{4747A02C-5E6D-4A59-973D-34587DA67D38}">
      <dsp:nvSpPr>
        <dsp:cNvPr id="0" name=""/>
        <dsp:cNvSpPr/>
      </dsp:nvSpPr>
      <dsp:spPr>
        <a:xfrm>
          <a:off x="3026234" y="1441299"/>
          <a:ext cx="2156442" cy="1293865"/>
        </a:xfrm>
        <a:prstGeom prst="roundRect">
          <a:avLst>
            <a:gd name="adj" fmla="val 10000"/>
          </a:avLst>
        </a:prstGeom>
        <a:solidFill>
          <a:srgbClr val="00B0F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latin typeface="Perpetua" panose="02020502060401020303" pitchFamily="18" charset="0"/>
            </a:rPr>
            <a:t>CHAP - 2</a:t>
          </a:r>
          <a:endParaRPr lang="en-US" sz="3600" b="1" kern="1200" dirty="0">
            <a:latin typeface="Perpetua" panose="02020502060401020303" pitchFamily="18" charset="0"/>
          </a:endParaRPr>
        </a:p>
      </dsp:txBody>
      <dsp:txXfrm>
        <a:off x="3064130" y="1479195"/>
        <a:ext cx="2080650" cy="1218073"/>
      </dsp:txXfrm>
    </dsp:sp>
    <dsp:sp modelId="{1E5D1A0A-312D-48FB-9E6A-F20FC9A678D4}">
      <dsp:nvSpPr>
        <dsp:cNvPr id="0" name=""/>
        <dsp:cNvSpPr/>
      </dsp:nvSpPr>
      <dsp:spPr>
        <a:xfrm>
          <a:off x="5398321" y="1820833"/>
          <a:ext cx="457165" cy="5347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b="1" kern="1200" dirty="0">
            <a:latin typeface="Garamond" panose="02020404030301010803" pitchFamily="18" charset="0"/>
          </a:endParaRPr>
        </a:p>
      </dsp:txBody>
      <dsp:txXfrm>
        <a:off x="5398321" y="1927792"/>
        <a:ext cx="320016" cy="320879"/>
      </dsp:txXfrm>
    </dsp:sp>
    <dsp:sp modelId="{D06F45B8-090D-452D-B64A-1FF1EF294739}">
      <dsp:nvSpPr>
        <dsp:cNvPr id="0" name=""/>
        <dsp:cNvSpPr/>
      </dsp:nvSpPr>
      <dsp:spPr>
        <a:xfrm>
          <a:off x="6045254" y="1441299"/>
          <a:ext cx="2156442" cy="1293865"/>
        </a:xfrm>
        <a:prstGeom prst="roundRect">
          <a:avLst>
            <a:gd name="adj" fmla="val 10000"/>
          </a:avLst>
        </a:prstGeom>
        <a:solidFill>
          <a:srgbClr val="FF505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latin typeface="Perpetua" panose="02020502060401020303" pitchFamily="18" charset="0"/>
            </a:rPr>
            <a:t>TJC - 1</a:t>
          </a:r>
          <a:endParaRPr lang="en-US" sz="3600" b="1" kern="1200" dirty="0">
            <a:latin typeface="Perpetua" panose="02020502060401020303" pitchFamily="18" charset="0"/>
          </a:endParaRPr>
        </a:p>
      </dsp:txBody>
      <dsp:txXfrm>
        <a:off x="6083150" y="1479195"/>
        <a:ext cx="2080650" cy="121807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1EF090-0DE5-492B-ADE2-6B47AFA19723}">
      <dsp:nvSpPr>
        <dsp:cNvPr id="0" name=""/>
        <dsp:cNvSpPr/>
      </dsp:nvSpPr>
      <dsp:spPr>
        <a:xfrm rot="2511112">
          <a:off x="3162845" y="3559876"/>
          <a:ext cx="797462" cy="48691"/>
        </a:xfrm>
        <a:custGeom>
          <a:avLst/>
          <a:gdLst/>
          <a:ahLst/>
          <a:cxnLst/>
          <a:rect l="0" t="0" r="0" b="0"/>
          <a:pathLst>
            <a:path>
              <a:moveTo>
                <a:pt x="0" y="24345"/>
              </a:moveTo>
              <a:lnTo>
                <a:pt x="797462" y="24345"/>
              </a:lnTo>
            </a:path>
          </a:pathLst>
        </a:custGeom>
        <a:noFill/>
        <a:ln w="55000" cap="flat" cmpd="thickThin"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B2728F-A14E-46EA-8AD9-4C899D1513C8}">
      <dsp:nvSpPr>
        <dsp:cNvPr id="0" name=""/>
        <dsp:cNvSpPr/>
      </dsp:nvSpPr>
      <dsp:spPr>
        <a:xfrm>
          <a:off x="3264572" y="2524836"/>
          <a:ext cx="840474" cy="48691"/>
        </a:xfrm>
        <a:custGeom>
          <a:avLst/>
          <a:gdLst/>
          <a:ahLst/>
          <a:cxnLst/>
          <a:rect l="0" t="0" r="0" b="0"/>
          <a:pathLst>
            <a:path>
              <a:moveTo>
                <a:pt x="0" y="24345"/>
              </a:moveTo>
              <a:lnTo>
                <a:pt x="840474" y="24345"/>
              </a:lnTo>
            </a:path>
          </a:pathLst>
        </a:custGeom>
        <a:noFill/>
        <a:ln w="55000" cap="flat" cmpd="thickThin"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E56170-9573-4A41-B51D-B419B8C3B4BB}">
      <dsp:nvSpPr>
        <dsp:cNvPr id="0" name=""/>
        <dsp:cNvSpPr/>
      </dsp:nvSpPr>
      <dsp:spPr>
        <a:xfrm rot="19032800">
          <a:off x="3164101" y="1473752"/>
          <a:ext cx="755099" cy="48691"/>
        </a:xfrm>
        <a:custGeom>
          <a:avLst/>
          <a:gdLst/>
          <a:ahLst/>
          <a:cxnLst/>
          <a:rect l="0" t="0" r="0" b="0"/>
          <a:pathLst>
            <a:path>
              <a:moveTo>
                <a:pt x="0" y="24345"/>
              </a:moveTo>
              <a:lnTo>
                <a:pt x="755099" y="24345"/>
              </a:lnTo>
            </a:path>
          </a:pathLst>
        </a:custGeom>
        <a:noFill/>
        <a:ln w="55000" cap="flat" cmpd="thickThin"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D53CFC-A120-449C-B385-ECDAB71CDB3C}">
      <dsp:nvSpPr>
        <dsp:cNvPr id="0" name=""/>
        <dsp:cNvSpPr/>
      </dsp:nvSpPr>
      <dsp:spPr>
        <a:xfrm>
          <a:off x="1098039" y="1219202"/>
          <a:ext cx="2616029" cy="2659960"/>
        </a:xfrm>
        <a:prstGeom prst="flowChartProcess">
          <a:avLst/>
        </a:prstGeom>
        <a:blipFill>
          <a:blip xmlns:r="http://schemas.openxmlformats.org/officeDocument/2006/relationships" r:embed="rId1">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289573-8DA4-4AD9-8CE0-A3DACE725D28}">
      <dsp:nvSpPr>
        <dsp:cNvPr id="0" name=""/>
        <dsp:cNvSpPr/>
      </dsp:nvSpPr>
      <dsp:spPr>
        <a:xfrm>
          <a:off x="3608732" y="-2365"/>
          <a:ext cx="1517974" cy="1471746"/>
        </a:xfrm>
        <a:prstGeom prst="ellipse">
          <a:avLst/>
        </a:prstGeom>
        <a:solidFill>
          <a:srgbClr val="49AF0A">
            <a:hueOff val="0"/>
            <a:satOff val="0"/>
            <a:lumOff val="0"/>
            <a:alphaOff val="0"/>
          </a:srgbClr>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b="1" kern="1200" dirty="0">
              <a:solidFill>
                <a:sysClr val="window" lastClr="FFFFFF"/>
              </a:solidFill>
              <a:latin typeface="Perpetua" panose="02020502060401020303" pitchFamily="18" charset="0"/>
              <a:ea typeface="+mn-ea"/>
              <a:cs typeface="Adobe Devanagari" panose="02040503050201020203" pitchFamily="18" charset="0"/>
            </a:rPr>
            <a:t>FFY </a:t>
          </a:r>
          <a:r>
            <a:rPr lang="en-US" sz="3600" b="1" kern="1200" dirty="0" smtClean="0">
              <a:solidFill>
                <a:sysClr val="window" lastClr="FFFFFF"/>
              </a:solidFill>
              <a:latin typeface="Perpetua" panose="02020502060401020303" pitchFamily="18" charset="0"/>
              <a:ea typeface="+mn-ea"/>
              <a:cs typeface="Adobe Devanagari" panose="02040503050201020203" pitchFamily="18" charset="0"/>
            </a:rPr>
            <a:t>2020</a:t>
          </a:r>
          <a:endParaRPr lang="en-US" sz="3600" b="1" kern="1200" dirty="0">
            <a:solidFill>
              <a:sysClr val="window" lastClr="FFFFFF"/>
            </a:solidFill>
            <a:latin typeface="Perpetua" panose="02020502060401020303" pitchFamily="18" charset="0"/>
            <a:ea typeface="+mn-ea"/>
            <a:cs typeface="Adobe Devanagari" panose="02040503050201020203" pitchFamily="18" charset="0"/>
          </a:endParaRPr>
        </a:p>
      </dsp:txBody>
      <dsp:txXfrm>
        <a:off x="3831034" y="213167"/>
        <a:ext cx="1073370" cy="1040682"/>
      </dsp:txXfrm>
    </dsp:sp>
    <dsp:sp modelId="{8CCC334F-D5DE-4F5A-ACF9-9D7E6C8CE161}">
      <dsp:nvSpPr>
        <dsp:cNvPr id="0" name=""/>
        <dsp:cNvSpPr/>
      </dsp:nvSpPr>
      <dsp:spPr>
        <a:xfrm>
          <a:off x="5216096" y="-2365"/>
          <a:ext cx="2276961" cy="1471746"/>
        </a:xfrm>
        <a:prstGeom prst="rect">
          <a:avLst/>
        </a:prstGeom>
        <a:solidFill>
          <a:srgbClr val="49AF0A">
            <a:tint val="40000"/>
            <a:alpha val="90000"/>
            <a:hueOff val="0"/>
            <a:satOff val="0"/>
            <a:lumOff val="0"/>
            <a:alphaOff val="0"/>
          </a:srgbClr>
        </a:solidFill>
        <a:ln w="12700" cap="flat" cmpd="sng" algn="ctr">
          <a:solidFill>
            <a:srgbClr val="49AF0A">
              <a:tint val="40000"/>
              <a:alpha val="90000"/>
              <a:hueOff val="0"/>
              <a:satOff val="0"/>
              <a:lumOff val="0"/>
              <a:alphaOff val="0"/>
            </a:srgbClr>
          </a:solidFill>
          <a:prstDash val="solid"/>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1022350">
            <a:lnSpc>
              <a:spcPct val="90000"/>
            </a:lnSpc>
            <a:spcBef>
              <a:spcPct val="0"/>
            </a:spcBef>
            <a:spcAft>
              <a:spcPct val="15000"/>
            </a:spcAft>
            <a:buChar char="••"/>
          </a:pPr>
          <a:r>
            <a:rPr lang="en-US" sz="2300" b="1" kern="1200" dirty="0">
              <a:solidFill>
                <a:sysClr val="windowText" lastClr="000000">
                  <a:hueOff val="0"/>
                  <a:satOff val="0"/>
                  <a:lumOff val="0"/>
                  <a:alphaOff val="0"/>
                </a:sysClr>
              </a:solidFill>
              <a:latin typeface="Garamond" panose="02020404030301010803" pitchFamily="18" charset="0"/>
              <a:ea typeface="+mn-ea"/>
              <a:cs typeface="Adobe Devanagari" panose="02040503050201020203" pitchFamily="18" charset="0"/>
            </a:rPr>
            <a:t>Home Health </a:t>
          </a:r>
          <a:r>
            <a:rPr lang="en-US" sz="2300" b="1" kern="1200" dirty="0" smtClean="0">
              <a:solidFill>
                <a:sysClr val="windowText" lastClr="000000">
                  <a:hueOff val="0"/>
                  <a:satOff val="0"/>
                  <a:lumOff val="0"/>
                  <a:alphaOff val="0"/>
                </a:sysClr>
              </a:solidFill>
              <a:latin typeface="Garamond" panose="02020404030301010803" pitchFamily="18" charset="0"/>
              <a:ea typeface="+mn-ea"/>
              <a:cs typeface="Adobe Devanagari" panose="02040503050201020203" pitchFamily="18" charset="0"/>
            </a:rPr>
            <a:t>5</a:t>
          </a:r>
          <a:endParaRPr lang="en-US" sz="2300" b="1" kern="1200" dirty="0">
            <a:solidFill>
              <a:sysClr val="windowText" lastClr="000000">
                <a:hueOff val="0"/>
                <a:satOff val="0"/>
                <a:lumOff val="0"/>
                <a:alphaOff val="0"/>
              </a:sysClr>
            </a:solidFill>
            <a:latin typeface="Garamond" panose="02020404030301010803" pitchFamily="18" charset="0"/>
            <a:ea typeface="+mn-ea"/>
            <a:cs typeface="Adobe Devanagari" panose="02040503050201020203" pitchFamily="18" charset="0"/>
          </a:endParaRPr>
        </a:p>
        <a:p>
          <a:pPr marL="228600" lvl="1" indent="-228600" algn="l" defTabSz="1022350">
            <a:lnSpc>
              <a:spcPct val="90000"/>
            </a:lnSpc>
            <a:spcBef>
              <a:spcPct val="0"/>
            </a:spcBef>
            <a:spcAft>
              <a:spcPct val="15000"/>
            </a:spcAft>
            <a:buChar char="••"/>
          </a:pPr>
          <a:r>
            <a:rPr lang="en-US" sz="2300" b="1" kern="1200" dirty="0">
              <a:solidFill>
                <a:sysClr val="windowText" lastClr="000000">
                  <a:hueOff val="0"/>
                  <a:satOff val="0"/>
                  <a:lumOff val="0"/>
                  <a:alphaOff val="0"/>
                </a:sysClr>
              </a:solidFill>
              <a:latin typeface="Perpetua" panose="02020502060401020303" pitchFamily="18" charset="0"/>
              <a:ea typeface="+mn-ea"/>
              <a:cs typeface="Adobe Devanagari" panose="02040503050201020203" pitchFamily="18" charset="0"/>
            </a:rPr>
            <a:t>Hospice</a:t>
          </a:r>
          <a:r>
            <a:rPr lang="en-US" sz="2300" b="1" kern="1200" dirty="0">
              <a:solidFill>
                <a:sysClr val="windowText" lastClr="000000">
                  <a:hueOff val="0"/>
                  <a:satOff val="0"/>
                  <a:lumOff val="0"/>
                  <a:alphaOff val="0"/>
                </a:sysClr>
              </a:solidFill>
              <a:latin typeface="Garamond" panose="02020404030301010803" pitchFamily="18" charset="0"/>
              <a:ea typeface="+mn-ea"/>
              <a:cs typeface="Adobe Devanagari" panose="02040503050201020203" pitchFamily="18" charset="0"/>
            </a:rPr>
            <a:t> </a:t>
          </a:r>
          <a:r>
            <a:rPr lang="en-US" sz="2300" b="1" kern="1200" dirty="0" smtClean="0">
              <a:solidFill>
                <a:sysClr val="windowText" lastClr="000000">
                  <a:hueOff val="0"/>
                  <a:satOff val="0"/>
                  <a:lumOff val="0"/>
                  <a:alphaOff val="0"/>
                </a:sysClr>
              </a:solidFill>
              <a:latin typeface="Garamond" panose="02020404030301010803" pitchFamily="18" charset="0"/>
              <a:ea typeface="+mn-ea"/>
              <a:cs typeface="Adobe Devanagari" panose="02040503050201020203" pitchFamily="18" charset="0"/>
            </a:rPr>
            <a:t>2</a:t>
          </a:r>
          <a:endParaRPr lang="en-US" sz="2300" b="1" kern="1200" dirty="0">
            <a:solidFill>
              <a:sysClr val="windowText" lastClr="000000">
                <a:hueOff val="0"/>
                <a:satOff val="0"/>
                <a:lumOff val="0"/>
                <a:alphaOff val="0"/>
              </a:sysClr>
            </a:solidFill>
            <a:latin typeface="Garamond" panose="02020404030301010803" pitchFamily="18" charset="0"/>
            <a:ea typeface="+mn-ea"/>
            <a:cs typeface="Adobe Devanagari" panose="02040503050201020203" pitchFamily="18" charset="0"/>
          </a:endParaRPr>
        </a:p>
      </dsp:txBody>
      <dsp:txXfrm>
        <a:off x="5216096" y="-2365"/>
        <a:ext cx="2276961" cy="1471746"/>
      </dsp:txXfrm>
    </dsp:sp>
    <dsp:sp modelId="{6EF96457-0A49-4E6C-AFAE-509DD687D9BA}">
      <dsp:nvSpPr>
        <dsp:cNvPr id="0" name=""/>
        <dsp:cNvSpPr/>
      </dsp:nvSpPr>
      <dsp:spPr>
        <a:xfrm>
          <a:off x="4105046" y="1813309"/>
          <a:ext cx="1502285" cy="1471746"/>
        </a:xfrm>
        <a:prstGeom prst="ellipse">
          <a:avLst/>
        </a:prstGeom>
        <a:solidFill>
          <a:srgbClr val="6457DB">
            <a:hueOff val="0"/>
            <a:satOff val="0"/>
            <a:lumOff val="0"/>
            <a:alphaOff val="0"/>
          </a:srgbClr>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b="1" kern="1200" dirty="0">
              <a:solidFill>
                <a:sysClr val="window" lastClr="FFFFFF"/>
              </a:solidFill>
              <a:latin typeface="Perpetua" panose="02020502060401020303" pitchFamily="18" charset="0"/>
              <a:ea typeface="+mn-ea"/>
              <a:cs typeface="Adobe Devanagari" panose="02040503050201020203" pitchFamily="18" charset="0"/>
            </a:rPr>
            <a:t>FFY </a:t>
          </a:r>
          <a:r>
            <a:rPr lang="en-US" sz="3600" b="1" kern="1200" dirty="0" smtClean="0">
              <a:solidFill>
                <a:sysClr val="window" lastClr="FFFFFF"/>
              </a:solidFill>
              <a:latin typeface="Perpetua" panose="02020502060401020303" pitchFamily="18" charset="0"/>
              <a:ea typeface="+mn-ea"/>
              <a:cs typeface="Adobe Devanagari" panose="02040503050201020203" pitchFamily="18" charset="0"/>
            </a:rPr>
            <a:t>2021</a:t>
          </a:r>
          <a:endParaRPr lang="en-US" sz="3600" b="1" kern="1200" dirty="0">
            <a:solidFill>
              <a:sysClr val="window" lastClr="FFFFFF"/>
            </a:solidFill>
            <a:latin typeface="Perpetua" panose="02020502060401020303" pitchFamily="18" charset="0"/>
            <a:ea typeface="+mn-ea"/>
            <a:cs typeface="Adobe Devanagari" panose="02040503050201020203" pitchFamily="18" charset="0"/>
          </a:endParaRPr>
        </a:p>
      </dsp:txBody>
      <dsp:txXfrm>
        <a:off x="4325051" y="2028841"/>
        <a:ext cx="1062275" cy="1040682"/>
      </dsp:txXfrm>
    </dsp:sp>
    <dsp:sp modelId="{A8E234A1-8A2A-4164-BEFD-D8109111BB72}">
      <dsp:nvSpPr>
        <dsp:cNvPr id="0" name=""/>
        <dsp:cNvSpPr/>
      </dsp:nvSpPr>
      <dsp:spPr>
        <a:xfrm>
          <a:off x="5716333" y="1813309"/>
          <a:ext cx="2253427" cy="1471746"/>
        </a:xfrm>
        <a:prstGeom prst="rect">
          <a:avLst/>
        </a:prstGeom>
        <a:solidFill>
          <a:srgbClr val="6457DB">
            <a:tint val="40000"/>
            <a:alpha val="90000"/>
            <a:hueOff val="0"/>
            <a:satOff val="0"/>
            <a:lumOff val="0"/>
            <a:alphaOff val="0"/>
          </a:srgbClr>
        </a:solidFill>
        <a:ln w="12700" cap="flat" cmpd="sng" algn="ctr">
          <a:solidFill>
            <a:srgbClr val="6457DB">
              <a:tint val="40000"/>
              <a:alpha val="90000"/>
              <a:hueOff val="0"/>
              <a:satOff val="0"/>
              <a:lumOff val="0"/>
              <a:alphaOff val="0"/>
            </a:srgbClr>
          </a:solidFill>
          <a:prstDash val="solid"/>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1022350">
            <a:lnSpc>
              <a:spcPct val="90000"/>
            </a:lnSpc>
            <a:spcBef>
              <a:spcPct val="0"/>
            </a:spcBef>
            <a:spcAft>
              <a:spcPct val="15000"/>
            </a:spcAft>
            <a:buChar char="••"/>
          </a:pPr>
          <a:r>
            <a:rPr lang="en-US" sz="2300" b="1" kern="1200" dirty="0">
              <a:solidFill>
                <a:sysClr val="windowText" lastClr="000000">
                  <a:hueOff val="0"/>
                  <a:satOff val="0"/>
                  <a:lumOff val="0"/>
                  <a:alphaOff val="0"/>
                </a:sysClr>
              </a:solidFill>
              <a:latin typeface="Perpetua" panose="02020502060401020303" pitchFamily="18" charset="0"/>
              <a:ea typeface="+mn-ea"/>
              <a:cs typeface="Adobe Devanagari" panose="02040503050201020203" pitchFamily="18" charset="0"/>
            </a:rPr>
            <a:t>Home Health </a:t>
          </a:r>
          <a:r>
            <a:rPr lang="en-US" sz="2300" b="1" kern="1200" dirty="0" smtClean="0">
              <a:solidFill>
                <a:sysClr val="windowText" lastClr="000000">
                  <a:hueOff val="0"/>
                  <a:satOff val="0"/>
                  <a:lumOff val="0"/>
                  <a:alphaOff val="0"/>
                </a:sysClr>
              </a:solidFill>
              <a:latin typeface="Perpetua" panose="02020502060401020303" pitchFamily="18" charset="0"/>
              <a:ea typeface="+mn-ea"/>
              <a:cs typeface="Adobe Devanagari" panose="02040503050201020203" pitchFamily="18" charset="0"/>
            </a:rPr>
            <a:t>3</a:t>
          </a:r>
          <a:endParaRPr lang="en-US" sz="2300" b="1" kern="1200" dirty="0">
            <a:solidFill>
              <a:sysClr val="windowText" lastClr="000000">
                <a:hueOff val="0"/>
                <a:satOff val="0"/>
                <a:lumOff val="0"/>
                <a:alphaOff val="0"/>
              </a:sysClr>
            </a:solidFill>
            <a:latin typeface="Perpetua" panose="02020502060401020303" pitchFamily="18" charset="0"/>
            <a:ea typeface="+mn-ea"/>
            <a:cs typeface="Adobe Devanagari" panose="02040503050201020203" pitchFamily="18" charset="0"/>
          </a:endParaRPr>
        </a:p>
        <a:p>
          <a:pPr marL="228600" lvl="1" indent="-228600" algn="l" defTabSz="1022350">
            <a:lnSpc>
              <a:spcPct val="90000"/>
            </a:lnSpc>
            <a:spcBef>
              <a:spcPct val="0"/>
            </a:spcBef>
            <a:spcAft>
              <a:spcPct val="15000"/>
            </a:spcAft>
            <a:buChar char="••"/>
          </a:pPr>
          <a:r>
            <a:rPr lang="en-US" sz="2300" b="1" kern="1200" dirty="0">
              <a:solidFill>
                <a:sysClr val="windowText" lastClr="000000">
                  <a:hueOff val="0"/>
                  <a:satOff val="0"/>
                  <a:lumOff val="0"/>
                  <a:alphaOff val="0"/>
                </a:sysClr>
              </a:solidFill>
              <a:latin typeface="Perpetua" panose="02020502060401020303" pitchFamily="18" charset="0"/>
              <a:ea typeface="+mn-ea"/>
              <a:cs typeface="Adobe Devanagari" panose="02040503050201020203" pitchFamily="18" charset="0"/>
            </a:rPr>
            <a:t>Hospice </a:t>
          </a:r>
          <a:r>
            <a:rPr lang="en-US" sz="2300" b="1" kern="1200" dirty="0" smtClean="0">
              <a:solidFill>
                <a:sysClr val="windowText" lastClr="000000">
                  <a:hueOff val="0"/>
                  <a:satOff val="0"/>
                  <a:lumOff val="0"/>
                  <a:alphaOff val="0"/>
                </a:sysClr>
              </a:solidFill>
              <a:latin typeface="Perpetua" panose="02020502060401020303" pitchFamily="18" charset="0"/>
              <a:ea typeface="+mn-ea"/>
              <a:cs typeface="Adobe Devanagari" panose="02040503050201020203" pitchFamily="18" charset="0"/>
            </a:rPr>
            <a:t>1</a:t>
          </a:r>
          <a:endParaRPr lang="en-US" sz="2300" b="1" kern="1200" dirty="0">
            <a:solidFill>
              <a:sysClr val="windowText" lastClr="000000">
                <a:hueOff val="0"/>
                <a:satOff val="0"/>
                <a:lumOff val="0"/>
                <a:alphaOff val="0"/>
              </a:sysClr>
            </a:solidFill>
            <a:latin typeface="Perpetua" panose="02020502060401020303" pitchFamily="18" charset="0"/>
            <a:ea typeface="+mn-ea"/>
            <a:cs typeface="Adobe Devanagari" panose="02040503050201020203" pitchFamily="18" charset="0"/>
          </a:endParaRPr>
        </a:p>
      </dsp:txBody>
      <dsp:txXfrm>
        <a:off x="5716333" y="1813309"/>
        <a:ext cx="2253427" cy="1471746"/>
      </dsp:txXfrm>
    </dsp:sp>
    <dsp:sp modelId="{2AC18AAE-8082-43F2-8C9C-AC5ADE856893}">
      <dsp:nvSpPr>
        <dsp:cNvPr id="0" name=""/>
        <dsp:cNvSpPr/>
      </dsp:nvSpPr>
      <dsp:spPr>
        <a:xfrm>
          <a:off x="3673152" y="3600402"/>
          <a:ext cx="1471746" cy="1485816"/>
        </a:xfrm>
        <a:prstGeom prst="ellipse">
          <a:avLst/>
        </a:prstGeom>
        <a:solidFill>
          <a:srgbClr val="CF4895">
            <a:hueOff val="0"/>
            <a:satOff val="0"/>
            <a:lumOff val="0"/>
            <a:alphaOff val="0"/>
          </a:srgbClr>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b="1" kern="1200" dirty="0">
              <a:solidFill>
                <a:sysClr val="window" lastClr="FFFFFF"/>
              </a:solidFill>
              <a:latin typeface="Perpetua" panose="02020502060401020303" pitchFamily="18" charset="0"/>
              <a:ea typeface="+mn-ea"/>
              <a:cs typeface="Adobe Devanagari" panose="02040503050201020203" pitchFamily="18" charset="0"/>
            </a:rPr>
            <a:t>FFY </a:t>
          </a:r>
          <a:r>
            <a:rPr lang="en-US" sz="3600" b="1" kern="1200" dirty="0" smtClean="0">
              <a:solidFill>
                <a:sysClr val="window" lastClr="FFFFFF"/>
              </a:solidFill>
              <a:latin typeface="Perpetua" panose="02020502060401020303" pitchFamily="18" charset="0"/>
              <a:ea typeface="+mn-ea"/>
              <a:cs typeface="Adobe Devanagari" panose="02040503050201020203" pitchFamily="18" charset="0"/>
            </a:rPr>
            <a:t>2022</a:t>
          </a:r>
          <a:endParaRPr lang="en-US" sz="3600" b="1" kern="1200" dirty="0">
            <a:solidFill>
              <a:sysClr val="window" lastClr="FFFFFF"/>
            </a:solidFill>
            <a:latin typeface="Perpetua" panose="02020502060401020303" pitchFamily="18" charset="0"/>
            <a:ea typeface="+mn-ea"/>
            <a:cs typeface="Adobe Devanagari" panose="02040503050201020203" pitchFamily="18" charset="0"/>
          </a:endParaRPr>
        </a:p>
      </dsp:txBody>
      <dsp:txXfrm>
        <a:off x="3888684" y="3817995"/>
        <a:ext cx="1040682" cy="1050630"/>
      </dsp:txXfrm>
    </dsp:sp>
    <dsp:sp modelId="{BB59A574-598E-4B1E-886E-B8BBC6739B83}">
      <dsp:nvSpPr>
        <dsp:cNvPr id="0" name=""/>
        <dsp:cNvSpPr/>
      </dsp:nvSpPr>
      <dsp:spPr>
        <a:xfrm>
          <a:off x="5292073" y="3600402"/>
          <a:ext cx="2207619" cy="1485816"/>
        </a:xfrm>
        <a:prstGeom prst="rect">
          <a:avLst/>
        </a:prstGeom>
        <a:solidFill>
          <a:srgbClr val="CF4895">
            <a:tint val="40000"/>
            <a:alpha val="90000"/>
            <a:hueOff val="0"/>
            <a:satOff val="0"/>
            <a:lumOff val="0"/>
            <a:alphaOff val="0"/>
          </a:srgbClr>
        </a:solidFill>
        <a:ln w="12700" cap="flat" cmpd="sng" algn="ctr">
          <a:solidFill>
            <a:srgbClr val="CF4895">
              <a:tint val="40000"/>
              <a:alpha val="90000"/>
              <a:hueOff val="0"/>
              <a:satOff val="0"/>
              <a:lumOff val="0"/>
              <a:alphaOff val="0"/>
            </a:srgbClr>
          </a:solidFill>
          <a:prstDash val="solid"/>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1022350">
            <a:lnSpc>
              <a:spcPct val="90000"/>
            </a:lnSpc>
            <a:spcBef>
              <a:spcPct val="0"/>
            </a:spcBef>
            <a:spcAft>
              <a:spcPct val="15000"/>
            </a:spcAft>
            <a:buChar char="••"/>
          </a:pPr>
          <a:r>
            <a:rPr lang="en-US" sz="2300" b="1" kern="1200" dirty="0">
              <a:solidFill>
                <a:sysClr val="windowText" lastClr="000000">
                  <a:hueOff val="0"/>
                  <a:satOff val="0"/>
                  <a:lumOff val="0"/>
                  <a:alphaOff val="0"/>
                </a:sysClr>
              </a:solidFill>
              <a:latin typeface="Perpetua" panose="02020502060401020303" pitchFamily="18" charset="0"/>
              <a:ea typeface="+mn-ea"/>
              <a:cs typeface="Adobe Devanagari" panose="02040503050201020203" pitchFamily="18" charset="0"/>
            </a:rPr>
            <a:t>Home Health </a:t>
          </a:r>
          <a:r>
            <a:rPr lang="en-US" sz="2300" b="1" kern="1200" dirty="0" smtClean="0">
              <a:solidFill>
                <a:sysClr val="windowText" lastClr="000000">
                  <a:hueOff val="0"/>
                  <a:satOff val="0"/>
                  <a:lumOff val="0"/>
                  <a:alphaOff val="0"/>
                </a:sysClr>
              </a:solidFill>
              <a:latin typeface="Perpetua" panose="02020502060401020303" pitchFamily="18" charset="0"/>
              <a:ea typeface="+mn-ea"/>
              <a:cs typeface="Adobe Devanagari" panose="02040503050201020203" pitchFamily="18" charset="0"/>
            </a:rPr>
            <a:t>7</a:t>
          </a:r>
          <a:endParaRPr lang="en-US" sz="2300" b="1" kern="1200" dirty="0">
            <a:solidFill>
              <a:sysClr val="windowText" lastClr="000000">
                <a:hueOff val="0"/>
                <a:satOff val="0"/>
                <a:lumOff val="0"/>
                <a:alphaOff val="0"/>
              </a:sysClr>
            </a:solidFill>
            <a:latin typeface="Perpetua" panose="02020502060401020303" pitchFamily="18" charset="0"/>
            <a:ea typeface="+mn-ea"/>
            <a:cs typeface="Adobe Devanagari" panose="02040503050201020203" pitchFamily="18" charset="0"/>
          </a:endParaRPr>
        </a:p>
        <a:p>
          <a:pPr marL="228600" lvl="1" indent="-228600" algn="l" defTabSz="1022350">
            <a:lnSpc>
              <a:spcPct val="90000"/>
            </a:lnSpc>
            <a:spcBef>
              <a:spcPct val="0"/>
            </a:spcBef>
            <a:spcAft>
              <a:spcPct val="15000"/>
            </a:spcAft>
            <a:buChar char="••"/>
          </a:pPr>
          <a:r>
            <a:rPr lang="en-US" sz="2300" b="1" kern="1200" dirty="0">
              <a:solidFill>
                <a:sysClr val="windowText" lastClr="000000">
                  <a:hueOff val="0"/>
                  <a:satOff val="0"/>
                  <a:lumOff val="0"/>
                  <a:alphaOff val="0"/>
                </a:sysClr>
              </a:solidFill>
              <a:latin typeface="Perpetua" panose="02020502060401020303" pitchFamily="18" charset="0"/>
              <a:ea typeface="+mn-ea"/>
              <a:cs typeface="Adobe Devanagari" panose="02040503050201020203" pitchFamily="18" charset="0"/>
            </a:rPr>
            <a:t>Hospice </a:t>
          </a:r>
          <a:r>
            <a:rPr lang="en-US" sz="2300" b="1" kern="1200" dirty="0" smtClean="0">
              <a:solidFill>
                <a:sysClr val="windowText" lastClr="000000">
                  <a:hueOff val="0"/>
                  <a:satOff val="0"/>
                  <a:lumOff val="0"/>
                  <a:alphaOff val="0"/>
                </a:sysClr>
              </a:solidFill>
              <a:latin typeface="Perpetua" panose="02020502060401020303" pitchFamily="18" charset="0"/>
              <a:ea typeface="+mn-ea"/>
              <a:cs typeface="Adobe Devanagari" panose="02040503050201020203" pitchFamily="18" charset="0"/>
            </a:rPr>
            <a:t>1</a:t>
          </a:r>
          <a:r>
            <a:rPr lang="en-US" sz="2300" b="1" kern="1200" dirty="0">
              <a:solidFill>
                <a:sysClr val="windowText" lastClr="000000">
                  <a:hueOff val="0"/>
                  <a:satOff val="0"/>
                  <a:lumOff val="0"/>
                  <a:alphaOff val="0"/>
                </a:sysClr>
              </a:solidFill>
              <a:latin typeface="Garamond" panose="02020404030301010803" pitchFamily="18" charset="0"/>
              <a:ea typeface="+mn-ea"/>
              <a:cs typeface="Adobe Devanagari" panose="02040503050201020203" pitchFamily="18" charset="0"/>
            </a:rPr>
            <a:t>	</a:t>
          </a:r>
        </a:p>
      </dsp:txBody>
      <dsp:txXfrm>
        <a:off x="5292073" y="3600402"/>
        <a:ext cx="2207619" cy="148581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A30B7F-16BF-4C68-B48F-C2C87A6F9CDF}">
      <dsp:nvSpPr>
        <dsp:cNvPr id="0" name=""/>
        <dsp:cNvSpPr/>
      </dsp:nvSpPr>
      <dsp:spPr>
        <a:xfrm>
          <a:off x="1054" y="683811"/>
          <a:ext cx="2468242" cy="1234121"/>
        </a:xfrm>
        <a:prstGeom prst="roundRect">
          <a:avLst>
            <a:gd name="adj" fmla="val 10000"/>
          </a:avLst>
        </a:prstGeom>
        <a:solidFill>
          <a:srgbClr val="FDB9F2"/>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b="1" kern="1200" dirty="0">
              <a:solidFill>
                <a:sysClr val="windowText" lastClr="000000"/>
              </a:solidFill>
              <a:latin typeface="Perpetua" panose="02020502060401020303" pitchFamily="18" charset="0"/>
              <a:ea typeface="+mn-ea"/>
              <a:cs typeface="+mn-cs"/>
            </a:rPr>
            <a:t>FFY - </a:t>
          </a:r>
          <a:r>
            <a:rPr lang="en-US" sz="3600" b="1" kern="1200" dirty="0" smtClean="0">
              <a:solidFill>
                <a:sysClr val="windowText" lastClr="000000"/>
              </a:solidFill>
              <a:latin typeface="Perpetua" panose="02020502060401020303" pitchFamily="18" charset="0"/>
              <a:ea typeface="+mn-ea"/>
              <a:cs typeface="+mn-cs"/>
            </a:rPr>
            <a:t>2020</a:t>
          </a:r>
          <a:endParaRPr lang="en-US" sz="3600" b="1" kern="1200" dirty="0">
            <a:solidFill>
              <a:sysClr val="windowText" lastClr="000000"/>
            </a:solidFill>
            <a:latin typeface="Perpetua" panose="02020502060401020303" pitchFamily="18" charset="0"/>
            <a:ea typeface="+mn-ea"/>
            <a:cs typeface="+mn-cs"/>
          </a:endParaRPr>
        </a:p>
      </dsp:txBody>
      <dsp:txXfrm>
        <a:off x="37200" y="719957"/>
        <a:ext cx="2395950" cy="1161829"/>
      </dsp:txXfrm>
    </dsp:sp>
    <dsp:sp modelId="{6520A77E-6701-4834-9827-A03FC02D5682}">
      <dsp:nvSpPr>
        <dsp:cNvPr id="0" name=""/>
        <dsp:cNvSpPr/>
      </dsp:nvSpPr>
      <dsp:spPr>
        <a:xfrm>
          <a:off x="247879" y="1917932"/>
          <a:ext cx="246824" cy="1002409"/>
        </a:xfrm>
        <a:custGeom>
          <a:avLst/>
          <a:gdLst/>
          <a:ahLst/>
          <a:cxnLst/>
          <a:rect l="0" t="0" r="0" b="0"/>
          <a:pathLst>
            <a:path>
              <a:moveTo>
                <a:pt x="0" y="0"/>
              </a:moveTo>
              <a:lnTo>
                <a:pt x="0" y="1002409"/>
              </a:lnTo>
              <a:lnTo>
                <a:pt x="246824" y="1002409"/>
              </a:lnTo>
            </a:path>
          </a:pathLst>
        </a:custGeom>
        <a:noFill/>
        <a:ln w="55000" cap="flat" cmpd="thickThin"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81F063E-3FF9-452D-A61B-D8CCA3FA7F69}">
      <dsp:nvSpPr>
        <dsp:cNvPr id="0" name=""/>
        <dsp:cNvSpPr/>
      </dsp:nvSpPr>
      <dsp:spPr>
        <a:xfrm>
          <a:off x="494703" y="2226463"/>
          <a:ext cx="1974594" cy="1387757"/>
        </a:xfrm>
        <a:prstGeom prst="roundRect">
          <a:avLst>
            <a:gd name="adj" fmla="val 10000"/>
          </a:avLst>
        </a:prstGeom>
        <a:solidFill>
          <a:srgbClr val="F7D7F9">
            <a:alpha val="89804"/>
          </a:srgbClr>
        </a:solidFill>
        <a:ln w="6350" cap="flat" cmpd="sng" algn="ctr">
          <a:solidFill>
            <a:srgbClr val="FFC000">
              <a:tint val="40000"/>
              <a:alpha val="90000"/>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sp:spPr>
      <dsp:style>
        <a:lnRef idx="1">
          <a:scrgbClr r="0" g="0" b="0"/>
        </a:lnRef>
        <a:fillRef idx="1">
          <a:scrgbClr r="0" g="0" b="0"/>
        </a:fillRef>
        <a:effectRef idx="0">
          <a:scrgbClr r="0" g="0" b="0"/>
        </a:effectRef>
        <a:fontRef idx="minor"/>
      </dsp:style>
      <dsp:txBody>
        <a:bodyPr spcFirstLastPara="0" vert="horz" wrap="square" lIns="41910" tIns="27940" rIns="41910" bIns="27940" numCol="1" spcCol="1270" anchor="t" anchorCtr="0">
          <a:noAutofit/>
        </a:bodyPr>
        <a:lstStyle/>
        <a:p>
          <a:pPr lvl="0" algn="l" defTabSz="977900">
            <a:lnSpc>
              <a:spcPct val="90000"/>
            </a:lnSpc>
            <a:spcBef>
              <a:spcPct val="0"/>
            </a:spcBef>
            <a:spcAft>
              <a:spcPct val="35000"/>
            </a:spcAft>
          </a:pPr>
          <a:r>
            <a:rPr lang="en-US" sz="2200" b="1" kern="1200" dirty="0" smtClean="0">
              <a:solidFill>
                <a:sysClr val="windowText" lastClr="000000">
                  <a:hueOff val="0"/>
                  <a:satOff val="0"/>
                  <a:lumOff val="0"/>
                  <a:alphaOff val="0"/>
                </a:sysClr>
              </a:solidFill>
              <a:latin typeface="Perpetua" panose="02020502060401020303" pitchFamily="18" charset="0"/>
              <a:ea typeface="+mn-ea"/>
              <a:cs typeface="Adobe Arabic" panose="02040503050201020203" pitchFamily="18" charset="-78"/>
            </a:rPr>
            <a:t>18 </a:t>
          </a:r>
          <a:r>
            <a:rPr lang="en-US" sz="2200" b="1" kern="1200" dirty="0">
              <a:solidFill>
                <a:sysClr val="windowText" lastClr="000000">
                  <a:hueOff val="0"/>
                  <a:satOff val="0"/>
                  <a:lumOff val="0"/>
                  <a:alphaOff val="0"/>
                </a:sysClr>
              </a:solidFill>
              <a:latin typeface="Perpetua" panose="02020502060401020303" pitchFamily="18" charset="0"/>
              <a:ea typeface="+mn-ea"/>
              <a:cs typeface="Adobe Arabic" panose="02040503050201020203" pitchFamily="18" charset="-78"/>
            </a:rPr>
            <a:t>Recertification</a:t>
          </a:r>
        </a:p>
        <a:p>
          <a:pPr marL="171450" lvl="1" indent="-171450" algn="l" defTabSz="755650">
            <a:lnSpc>
              <a:spcPct val="90000"/>
            </a:lnSpc>
            <a:spcBef>
              <a:spcPct val="0"/>
            </a:spcBef>
            <a:spcAft>
              <a:spcPct val="15000"/>
            </a:spcAft>
            <a:buChar char="••"/>
          </a:pPr>
          <a:r>
            <a:rPr lang="en-US" sz="1700" b="1" kern="1200" dirty="0" smtClean="0">
              <a:solidFill>
                <a:sysClr val="windowText" lastClr="000000">
                  <a:hueOff val="0"/>
                  <a:satOff val="0"/>
                  <a:lumOff val="0"/>
                  <a:alphaOff val="0"/>
                </a:sysClr>
              </a:solidFill>
              <a:latin typeface="Perpetua" panose="02020502060401020303" pitchFamily="18" charset="0"/>
              <a:ea typeface="+mn-ea"/>
              <a:cs typeface="Adobe Arabic" panose="02040503050201020203" pitchFamily="18" charset="-78"/>
            </a:rPr>
            <a:t>7 </a:t>
          </a:r>
          <a:r>
            <a:rPr lang="en-US" sz="1700" b="1" kern="1200" dirty="0">
              <a:solidFill>
                <a:sysClr val="windowText" lastClr="000000">
                  <a:hueOff val="0"/>
                  <a:satOff val="0"/>
                  <a:lumOff val="0"/>
                  <a:alphaOff val="0"/>
                </a:sysClr>
              </a:solidFill>
              <a:latin typeface="Perpetua" panose="02020502060401020303" pitchFamily="18" charset="0"/>
              <a:ea typeface="+mn-ea"/>
              <a:cs typeface="Adobe Arabic" panose="02040503050201020203" pitchFamily="18" charset="-78"/>
            </a:rPr>
            <a:t>Follow up Surveys</a:t>
          </a:r>
        </a:p>
      </dsp:txBody>
      <dsp:txXfrm>
        <a:off x="535349" y="2267109"/>
        <a:ext cx="1893302" cy="1306465"/>
      </dsp:txXfrm>
    </dsp:sp>
    <dsp:sp modelId="{FC0B79FA-F34C-4DEC-932A-52281F3F07FC}">
      <dsp:nvSpPr>
        <dsp:cNvPr id="0" name=""/>
        <dsp:cNvSpPr/>
      </dsp:nvSpPr>
      <dsp:spPr>
        <a:xfrm>
          <a:off x="3086358" y="683811"/>
          <a:ext cx="2468242" cy="1234121"/>
        </a:xfrm>
        <a:prstGeom prst="roundRect">
          <a:avLst>
            <a:gd name="adj" fmla="val 10000"/>
          </a:avLst>
        </a:prstGeom>
        <a:gradFill rotWithShape="0">
          <a:gsLst>
            <a:gs pos="0">
              <a:srgbClr val="FFC000">
                <a:hueOff val="5197846"/>
                <a:satOff val="-23984"/>
                <a:lumOff val="883"/>
                <a:alphaOff val="0"/>
                <a:satMod val="103000"/>
                <a:lumMod val="102000"/>
                <a:tint val="94000"/>
              </a:srgbClr>
            </a:gs>
            <a:gs pos="50000">
              <a:srgbClr val="FFC000">
                <a:hueOff val="5197846"/>
                <a:satOff val="-23984"/>
                <a:lumOff val="883"/>
                <a:alphaOff val="0"/>
                <a:satMod val="110000"/>
                <a:lumMod val="100000"/>
                <a:shade val="100000"/>
              </a:srgbClr>
            </a:gs>
            <a:gs pos="100000">
              <a:srgbClr val="FFC000">
                <a:hueOff val="5197846"/>
                <a:satOff val="-23984"/>
                <a:lumOff val="883"/>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b="1" kern="1200" dirty="0">
              <a:solidFill>
                <a:sysClr val="windowText" lastClr="000000"/>
              </a:solidFill>
              <a:latin typeface="Perpetua" panose="02020502060401020303" pitchFamily="18" charset="0"/>
              <a:ea typeface="+mn-ea"/>
              <a:cs typeface="+mn-cs"/>
            </a:rPr>
            <a:t>FFY - </a:t>
          </a:r>
          <a:r>
            <a:rPr lang="en-US" sz="3600" b="1" kern="1200" dirty="0" smtClean="0">
              <a:solidFill>
                <a:sysClr val="windowText" lastClr="000000"/>
              </a:solidFill>
              <a:latin typeface="Perpetua" panose="02020502060401020303" pitchFamily="18" charset="0"/>
              <a:ea typeface="+mn-ea"/>
              <a:cs typeface="+mn-cs"/>
            </a:rPr>
            <a:t>2021</a:t>
          </a:r>
          <a:endParaRPr lang="en-US" sz="3600" b="1" kern="1200" dirty="0">
            <a:solidFill>
              <a:sysClr val="windowText" lastClr="000000"/>
            </a:solidFill>
            <a:latin typeface="Perpetua" panose="02020502060401020303" pitchFamily="18" charset="0"/>
            <a:ea typeface="+mn-ea"/>
            <a:cs typeface="+mn-cs"/>
          </a:endParaRPr>
        </a:p>
      </dsp:txBody>
      <dsp:txXfrm>
        <a:off x="3122504" y="719957"/>
        <a:ext cx="2395950" cy="1161829"/>
      </dsp:txXfrm>
    </dsp:sp>
    <dsp:sp modelId="{4EE9DED5-EFF5-44B9-B470-57FEF17A5C29}">
      <dsp:nvSpPr>
        <dsp:cNvPr id="0" name=""/>
        <dsp:cNvSpPr/>
      </dsp:nvSpPr>
      <dsp:spPr>
        <a:xfrm>
          <a:off x="3333182" y="1917932"/>
          <a:ext cx="246824" cy="1002409"/>
        </a:xfrm>
        <a:custGeom>
          <a:avLst/>
          <a:gdLst/>
          <a:ahLst/>
          <a:cxnLst/>
          <a:rect l="0" t="0" r="0" b="0"/>
          <a:pathLst>
            <a:path>
              <a:moveTo>
                <a:pt x="0" y="0"/>
              </a:moveTo>
              <a:lnTo>
                <a:pt x="0" y="1002409"/>
              </a:lnTo>
              <a:lnTo>
                <a:pt x="246824" y="1002409"/>
              </a:lnTo>
            </a:path>
          </a:pathLst>
        </a:custGeom>
        <a:noFill/>
        <a:ln w="55000" cap="flat" cmpd="thickThin"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91C7962-883A-4565-AAAB-5F6DE8C60DAE}">
      <dsp:nvSpPr>
        <dsp:cNvPr id="0" name=""/>
        <dsp:cNvSpPr/>
      </dsp:nvSpPr>
      <dsp:spPr>
        <a:xfrm>
          <a:off x="3580007" y="2226463"/>
          <a:ext cx="1974594" cy="1387757"/>
        </a:xfrm>
        <a:prstGeom prst="roundRect">
          <a:avLst>
            <a:gd name="adj" fmla="val 10000"/>
          </a:avLst>
        </a:prstGeom>
        <a:solidFill>
          <a:srgbClr val="FFC000">
            <a:tint val="40000"/>
            <a:alpha val="90000"/>
            <a:hueOff val="5756959"/>
            <a:satOff val="-30630"/>
            <a:lumOff val="-1745"/>
            <a:alphaOff val="0"/>
          </a:srgbClr>
        </a:solidFill>
        <a:ln w="6350" cap="flat" cmpd="sng" algn="ctr">
          <a:solidFill>
            <a:srgbClr val="FFC000">
              <a:tint val="40000"/>
              <a:alpha val="90000"/>
              <a:hueOff val="5756959"/>
              <a:satOff val="-30630"/>
              <a:lumOff val="-1745"/>
              <a:alphaOff val="0"/>
            </a:srgb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sp:spPr>
      <dsp:style>
        <a:lnRef idx="1">
          <a:scrgbClr r="0" g="0" b="0"/>
        </a:lnRef>
        <a:fillRef idx="1">
          <a:scrgbClr r="0" g="0" b="0"/>
        </a:fillRef>
        <a:effectRef idx="0">
          <a:scrgbClr r="0" g="0" b="0"/>
        </a:effectRef>
        <a:fontRef idx="minor"/>
      </dsp:style>
      <dsp:txBody>
        <a:bodyPr spcFirstLastPara="0" vert="horz" wrap="square" lIns="41910" tIns="27940" rIns="41910" bIns="27940" numCol="1" spcCol="1270" anchor="t" anchorCtr="0">
          <a:noAutofit/>
        </a:bodyPr>
        <a:lstStyle/>
        <a:p>
          <a:pPr lvl="0" algn="l" defTabSz="977900">
            <a:lnSpc>
              <a:spcPct val="90000"/>
            </a:lnSpc>
            <a:spcBef>
              <a:spcPct val="0"/>
            </a:spcBef>
            <a:spcAft>
              <a:spcPct val="35000"/>
            </a:spcAft>
          </a:pPr>
          <a:r>
            <a:rPr lang="en-US" sz="2200" b="1" kern="1200" dirty="0" smtClean="0">
              <a:solidFill>
                <a:sysClr val="windowText" lastClr="000000">
                  <a:hueOff val="0"/>
                  <a:satOff val="0"/>
                  <a:lumOff val="0"/>
                  <a:alphaOff val="0"/>
                </a:sysClr>
              </a:solidFill>
              <a:latin typeface="Perpetua" panose="02020502060401020303" pitchFamily="18" charset="0"/>
              <a:ea typeface="+mn-ea"/>
              <a:cs typeface="Adobe Arabic" panose="02040503050201020203" pitchFamily="18" charset="-78"/>
            </a:rPr>
            <a:t>26 </a:t>
          </a:r>
          <a:r>
            <a:rPr lang="en-US" sz="2200" b="1" kern="1200" dirty="0">
              <a:solidFill>
                <a:sysClr val="windowText" lastClr="000000">
                  <a:hueOff val="0"/>
                  <a:satOff val="0"/>
                  <a:lumOff val="0"/>
                  <a:alphaOff val="0"/>
                </a:sysClr>
              </a:solidFill>
              <a:latin typeface="Perpetua" panose="02020502060401020303" pitchFamily="18" charset="0"/>
              <a:ea typeface="+mn-ea"/>
              <a:cs typeface="Adobe Arabic" panose="02040503050201020203" pitchFamily="18" charset="-78"/>
            </a:rPr>
            <a:t>Recertification</a:t>
          </a:r>
        </a:p>
        <a:p>
          <a:pPr marL="171450" lvl="1" indent="-171450" algn="l" defTabSz="755650">
            <a:lnSpc>
              <a:spcPct val="90000"/>
            </a:lnSpc>
            <a:spcBef>
              <a:spcPct val="0"/>
            </a:spcBef>
            <a:spcAft>
              <a:spcPct val="15000"/>
            </a:spcAft>
            <a:buChar char="••"/>
          </a:pPr>
          <a:r>
            <a:rPr lang="en-US" sz="1700" b="1" kern="1200" dirty="0" smtClean="0">
              <a:solidFill>
                <a:sysClr val="windowText" lastClr="000000">
                  <a:hueOff val="0"/>
                  <a:satOff val="0"/>
                  <a:lumOff val="0"/>
                  <a:alphaOff val="0"/>
                </a:sysClr>
              </a:solidFill>
              <a:latin typeface="Perpetua" panose="02020502060401020303" pitchFamily="18" charset="0"/>
              <a:ea typeface="+mn-ea"/>
              <a:cs typeface="Adobe Arabic" panose="02040503050201020203" pitchFamily="18" charset="-78"/>
            </a:rPr>
            <a:t>9 </a:t>
          </a:r>
          <a:r>
            <a:rPr lang="en-US" sz="1700" b="1" kern="1200" dirty="0">
              <a:solidFill>
                <a:sysClr val="windowText" lastClr="000000">
                  <a:hueOff val="0"/>
                  <a:satOff val="0"/>
                  <a:lumOff val="0"/>
                  <a:alphaOff val="0"/>
                </a:sysClr>
              </a:solidFill>
              <a:latin typeface="Perpetua" panose="02020502060401020303" pitchFamily="18" charset="0"/>
              <a:ea typeface="+mn-ea"/>
              <a:cs typeface="Adobe Arabic" panose="02040503050201020203" pitchFamily="18" charset="-78"/>
            </a:rPr>
            <a:t>Follow up Surveys</a:t>
          </a:r>
        </a:p>
      </dsp:txBody>
      <dsp:txXfrm>
        <a:off x="3620653" y="2267109"/>
        <a:ext cx="1893302" cy="1306465"/>
      </dsp:txXfrm>
    </dsp:sp>
    <dsp:sp modelId="{72329D28-4205-4B46-81D1-0270676E0536}">
      <dsp:nvSpPr>
        <dsp:cNvPr id="0" name=""/>
        <dsp:cNvSpPr/>
      </dsp:nvSpPr>
      <dsp:spPr>
        <a:xfrm>
          <a:off x="6171662" y="683811"/>
          <a:ext cx="2468242" cy="1234121"/>
        </a:xfrm>
        <a:prstGeom prst="roundRect">
          <a:avLst>
            <a:gd name="adj" fmla="val 10000"/>
          </a:avLst>
        </a:prstGeom>
        <a:solidFill>
          <a:srgbClr val="00FFFF"/>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b="1" kern="1200" dirty="0">
              <a:solidFill>
                <a:sysClr val="windowText" lastClr="000000"/>
              </a:solidFill>
              <a:latin typeface="Perpetua" panose="02020502060401020303" pitchFamily="18" charset="0"/>
              <a:ea typeface="+mn-ea"/>
              <a:cs typeface="+mn-cs"/>
            </a:rPr>
            <a:t>FFY - </a:t>
          </a:r>
          <a:r>
            <a:rPr lang="en-US" sz="3600" b="1" kern="1200" dirty="0" smtClean="0">
              <a:solidFill>
                <a:sysClr val="windowText" lastClr="000000"/>
              </a:solidFill>
              <a:latin typeface="Perpetua" panose="02020502060401020303" pitchFamily="18" charset="0"/>
              <a:ea typeface="+mn-ea"/>
              <a:cs typeface="+mn-cs"/>
            </a:rPr>
            <a:t>2022</a:t>
          </a:r>
          <a:endParaRPr lang="en-US" sz="3600" b="1" kern="1200" dirty="0">
            <a:solidFill>
              <a:sysClr val="windowText" lastClr="000000"/>
            </a:solidFill>
            <a:latin typeface="Perpetua" panose="02020502060401020303" pitchFamily="18" charset="0"/>
            <a:ea typeface="+mn-ea"/>
            <a:cs typeface="+mn-cs"/>
          </a:endParaRPr>
        </a:p>
      </dsp:txBody>
      <dsp:txXfrm>
        <a:off x="6207808" y="719957"/>
        <a:ext cx="2395950" cy="1161829"/>
      </dsp:txXfrm>
    </dsp:sp>
    <dsp:sp modelId="{1EC02AA1-B2E5-4943-A4CB-28712DDDDEAE}">
      <dsp:nvSpPr>
        <dsp:cNvPr id="0" name=""/>
        <dsp:cNvSpPr/>
      </dsp:nvSpPr>
      <dsp:spPr>
        <a:xfrm>
          <a:off x="6418486" y="1917932"/>
          <a:ext cx="246824" cy="1002409"/>
        </a:xfrm>
        <a:custGeom>
          <a:avLst/>
          <a:gdLst/>
          <a:ahLst/>
          <a:cxnLst/>
          <a:rect l="0" t="0" r="0" b="0"/>
          <a:pathLst>
            <a:path>
              <a:moveTo>
                <a:pt x="0" y="0"/>
              </a:moveTo>
              <a:lnTo>
                <a:pt x="0" y="1002409"/>
              </a:lnTo>
              <a:lnTo>
                <a:pt x="246824" y="1002409"/>
              </a:lnTo>
            </a:path>
          </a:pathLst>
        </a:custGeom>
        <a:noFill/>
        <a:ln w="55000" cap="flat" cmpd="thickThin"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73A8D9F-356A-4C40-8200-3D728F0E3B0F}">
      <dsp:nvSpPr>
        <dsp:cNvPr id="0" name=""/>
        <dsp:cNvSpPr/>
      </dsp:nvSpPr>
      <dsp:spPr>
        <a:xfrm>
          <a:off x="6665310" y="2226463"/>
          <a:ext cx="1974594" cy="1387757"/>
        </a:xfrm>
        <a:prstGeom prst="roundRect">
          <a:avLst>
            <a:gd name="adj" fmla="val 10000"/>
          </a:avLst>
        </a:prstGeom>
        <a:solidFill>
          <a:srgbClr val="CCFFFF">
            <a:alpha val="89804"/>
          </a:srgbClr>
        </a:solidFill>
        <a:ln w="6350" cap="flat" cmpd="sng" algn="ctr">
          <a:solidFill>
            <a:srgbClr val="FFC000">
              <a:tint val="40000"/>
              <a:alpha val="90000"/>
              <a:hueOff val="11513918"/>
              <a:satOff val="-61261"/>
              <a:lumOff val="-3490"/>
              <a:alphaOff val="0"/>
            </a:srgb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sp:spPr>
      <dsp:style>
        <a:lnRef idx="1">
          <a:scrgbClr r="0" g="0" b="0"/>
        </a:lnRef>
        <a:fillRef idx="1">
          <a:scrgbClr r="0" g="0" b="0"/>
        </a:fillRef>
        <a:effectRef idx="0">
          <a:scrgbClr r="0" g="0" b="0"/>
        </a:effectRef>
        <a:fontRef idx="minor"/>
      </dsp:style>
      <dsp:txBody>
        <a:bodyPr spcFirstLastPara="0" vert="horz" wrap="square" lIns="41910" tIns="27940" rIns="41910" bIns="27940" numCol="1" spcCol="1270" anchor="t" anchorCtr="0">
          <a:noAutofit/>
        </a:bodyPr>
        <a:lstStyle/>
        <a:p>
          <a:pPr lvl="0" algn="l" defTabSz="977900">
            <a:lnSpc>
              <a:spcPct val="90000"/>
            </a:lnSpc>
            <a:spcBef>
              <a:spcPct val="0"/>
            </a:spcBef>
            <a:spcAft>
              <a:spcPct val="35000"/>
            </a:spcAft>
          </a:pPr>
          <a:r>
            <a:rPr lang="en-US" sz="2200" b="1" kern="1200" dirty="0" smtClean="0">
              <a:solidFill>
                <a:sysClr val="windowText" lastClr="000000">
                  <a:hueOff val="0"/>
                  <a:satOff val="0"/>
                  <a:lumOff val="0"/>
                  <a:alphaOff val="0"/>
                </a:sysClr>
              </a:solidFill>
              <a:latin typeface="Perpetua" panose="02020502060401020303" pitchFamily="18" charset="0"/>
              <a:ea typeface="+mn-ea"/>
              <a:cs typeface="Adobe Arabic" panose="02040503050201020203" pitchFamily="18" charset="-78"/>
            </a:rPr>
            <a:t>23 </a:t>
          </a:r>
          <a:r>
            <a:rPr lang="en-US" sz="2200" b="1" kern="1200" dirty="0">
              <a:solidFill>
                <a:sysClr val="windowText" lastClr="000000">
                  <a:hueOff val="0"/>
                  <a:satOff val="0"/>
                  <a:lumOff val="0"/>
                  <a:alphaOff val="0"/>
                </a:sysClr>
              </a:solidFill>
              <a:latin typeface="Perpetua" panose="02020502060401020303" pitchFamily="18" charset="0"/>
              <a:ea typeface="+mn-ea"/>
              <a:cs typeface="Adobe Arabic" panose="02040503050201020203" pitchFamily="18" charset="-78"/>
            </a:rPr>
            <a:t>Recertification</a:t>
          </a:r>
        </a:p>
        <a:p>
          <a:pPr marL="171450" lvl="1" indent="-171450" algn="l" defTabSz="755650">
            <a:lnSpc>
              <a:spcPct val="90000"/>
            </a:lnSpc>
            <a:spcBef>
              <a:spcPct val="0"/>
            </a:spcBef>
            <a:spcAft>
              <a:spcPct val="15000"/>
            </a:spcAft>
            <a:buChar char="••"/>
          </a:pPr>
          <a:r>
            <a:rPr lang="en-US" sz="1700" b="1" kern="1200" dirty="0" smtClean="0">
              <a:solidFill>
                <a:sysClr val="windowText" lastClr="000000">
                  <a:hueOff val="0"/>
                  <a:satOff val="0"/>
                  <a:lumOff val="0"/>
                  <a:alphaOff val="0"/>
                </a:sysClr>
              </a:solidFill>
              <a:latin typeface="Perpetua" panose="02020502060401020303" pitchFamily="18" charset="0"/>
              <a:ea typeface="+mn-ea"/>
              <a:cs typeface="Adobe Arabic" panose="02040503050201020203" pitchFamily="18" charset="-78"/>
            </a:rPr>
            <a:t>8 </a:t>
          </a:r>
          <a:r>
            <a:rPr lang="en-US" sz="1700" b="1" kern="1200" dirty="0">
              <a:solidFill>
                <a:sysClr val="windowText" lastClr="000000">
                  <a:hueOff val="0"/>
                  <a:satOff val="0"/>
                  <a:lumOff val="0"/>
                  <a:alphaOff val="0"/>
                </a:sysClr>
              </a:solidFill>
              <a:latin typeface="Perpetua" panose="02020502060401020303" pitchFamily="18" charset="0"/>
              <a:ea typeface="+mn-ea"/>
              <a:cs typeface="Adobe Arabic" panose="02040503050201020203" pitchFamily="18" charset="-78"/>
            </a:rPr>
            <a:t>Follow up Surveys</a:t>
          </a:r>
        </a:p>
      </dsp:txBody>
      <dsp:txXfrm>
        <a:off x="6705956" y="2267109"/>
        <a:ext cx="1893302" cy="130646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0.43333</cdr:x>
      <cdr:y>0.89773</cdr:y>
    </cdr:from>
    <cdr:to>
      <cdr:x>0.96667</cdr:x>
      <cdr:y>0.96591</cdr:y>
    </cdr:to>
    <cdr:sp macro="" textlink="">
      <cdr:nvSpPr>
        <cdr:cNvPr id="2" name="TextBox 1"/>
        <cdr:cNvSpPr txBox="1"/>
      </cdr:nvSpPr>
      <cdr:spPr>
        <a:xfrm xmlns:a="http://schemas.openxmlformats.org/drawingml/2006/main">
          <a:off x="3962400" y="6019800"/>
          <a:ext cx="4876800" cy="4572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cdr:x>
      <cdr:y>0.90074</cdr:y>
    </cdr:from>
    <cdr:to>
      <cdr:x>1</cdr:x>
      <cdr:y>1</cdr:y>
    </cdr:to>
    <cdr:sp macro="" textlink="">
      <cdr:nvSpPr>
        <cdr:cNvPr id="3" name="Title 1"/>
        <cdr:cNvSpPr>
          <a:spLocks xmlns:a="http://schemas.openxmlformats.org/drawingml/2006/main" noGrp="1"/>
        </cdr:cNvSpPr>
      </cdr:nvSpPr>
      <cdr:spPr>
        <a:xfrm xmlns:a="http://schemas.openxmlformats.org/drawingml/2006/main">
          <a:off x="0" y="6177280"/>
          <a:ext cx="12192000" cy="680720"/>
        </a:xfrm>
        <a:prstGeom xmlns:a="http://schemas.openxmlformats.org/drawingml/2006/main" prst="rect">
          <a:avLst/>
        </a:prstGeom>
      </cdr:spPr>
      <cdr:txBody>
        <a:bodyPr xmlns:a="http://schemas.openxmlformats.org/drawingml/2006/main" vert="horz" wrap="square" lIns="0" tIns="0" rIns="0" bIns="0" rtlCol="0" anchor="ctr" anchorCtr="0">
          <a:noAutofit/>
        </a:bodyPr>
        <a:lstStyle xmlns:a="http://schemas.openxmlformats.org/drawingml/2006/main">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Calibri"/>
              <a:cs typeface="Arial" charset="0"/>
            </a:defRPr>
          </a:lvl1pPr>
        </a:lstStyle>
        <a:p xmlns:a="http://schemas.openxmlformats.org/drawingml/2006/main">
          <a:pPr algn="ctr"/>
          <a:r>
            <a:rPr sz="2800" b="1" dirty="0" smtClean="0">
              <a:solidFill>
                <a:schemeClr val="accent1">
                  <a:lumMod val="40000"/>
                  <a:lumOff val="60000"/>
                </a:schemeClr>
              </a:solidFill>
              <a:latin typeface="Times New Roman" panose="02020603050405020304" pitchFamily="18" charset="0"/>
              <a:cs typeface="Times New Roman" panose="02020603050405020304" pitchFamily="18" charset="0"/>
            </a:rPr>
            <a:t>*Some complaints may have more than one allegation</a:t>
          </a:r>
          <a:endParaRPr lang="en-US" sz="2800" b="1" dirty="0">
            <a:solidFill>
              <a:schemeClr val="accent1">
                <a:lumMod val="40000"/>
                <a:lumOff val="60000"/>
              </a:schemeClr>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cdr:x>
      <cdr:y>0</cdr:y>
    </cdr:from>
    <cdr:to>
      <cdr:x>0.65625</cdr:x>
      <cdr:y>0.20238</cdr:y>
    </cdr:to>
    <cdr:sp macro="" textlink="">
      <cdr:nvSpPr>
        <cdr:cNvPr id="4" name="Title 1"/>
        <cdr:cNvSpPr>
          <a:spLocks xmlns:a="http://schemas.openxmlformats.org/drawingml/2006/main" noGrp="1"/>
        </cdr:cNvSpPr>
      </cdr:nvSpPr>
      <cdr:spPr>
        <a:xfrm xmlns:a="http://schemas.openxmlformats.org/drawingml/2006/main">
          <a:off x="0" y="0"/>
          <a:ext cx="8001000" cy="1403342"/>
        </a:xfrm>
        <a:prstGeom xmlns:a="http://schemas.openxmlformats.org/drawingml/2006/main" prst="rect">
          <a:avLst/>
        </a:prstGeom>
      </cdr:spPr>
      <cdr:txBody>
        <a:bodyPr xmlns:a="http://schemas.openxmlformats.org/drawingml/2006/main" vert="horz" lIns="0" rIns="0" bIns="0" anchor="b">
          <a:noAutofit/>
        </a:bodyPr>
        <a:lstStyle xmlns:a="http://schemas.openxmlformats.org/drawingml/2006/main">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xmlns:a="http://schemas.openxmlformats.org/drawingml/2006/main">
          <a:pPr algn="ctr"/>
          <a:r>
            <a:rPr lang="en-US" sz="2700" b="1" dirty="0" smtClean="0">
              <a:solidFill>
                <a:schemeClr val="accent1">
                  <a:lumMod val="60000"/>
                  <a:lumOff val="40000"/>
                </a:schemeClr>
              </a:solidFill>
              <a:latin typeface="Perpetua" panose="02020502060401020303" pitchFamily="18" charset="0"/>
            </a:rPr>
            <a:t>HOSPICE</a:t>
          </a:r>
        </a:p>
        <a:p xmlns:a="http://schemas.openxmlformats.org/drawingml/2006/main">
          <a:pPr algn="ctr"/>
          <a:r>
            <a:rPr lang="en-US" sz="2700" b="1" dirty="0" smtClean="0">
              <a:solidFill>
                <a:schemeClr val="accent1">
                  <a:lumMod val="60000"/>
                  <a:lumOff val="40000"/>
                </a:schemeClr>
              </a:solidFill>
              <a:latin typeface="Perpetua" panose="02020502060401020303" pitchFamily="18" charset="0"/>
            </a:rPr>
            <a:t>COMPLAINT ALLEGATIONS </a:t>
          </a:r>
        </a:p>
        <a:p xmlns:a="http://schemas.openxmlformats.org/drawingml/2006/main">
          <a:pPr algn="ctr"/>
          <a:r>
            <a:rPr lang="en-US" sz="2700" b="1" dirty="0" smtClean="0">
              <a:solidFill>
                <a:schemeClr val="accent1">
                  <a:lumMod val="60000"/>
                  <a:lumOff val="40000"/>
                </a:schemeClr>
              </a:solidFill>
              <a:latin typeface="Perpetua" panose="02020502060401020303" pitchFamily="18" charset="0"/>
            </a:rPr>
            <a:t>FEDERAL FISCAL  YEAR 2022</a:t>
          </a:r>
          <a:endParaRPr lang="en-US" sz="2700" b="1" dirty="0">
            <a:solidFill>
              <a:schemeClr val="accent1">
                <a:lumMod val="60000"/>
                <a:lumOff val="40000"/>
              </a:schemeClr>
            </a:solidFill>
            <a:latin typeface="Perpetua" panose="02020502060401020303"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0.22438</cdr:x>
      <cdr:y>0.03801</cdr:y>
    </cdr:from>
    <cdr:to>
      <cdr:x>0.79137</cdr:x>
      <cdr:y>0.11879</cdr:y>
    </cdr:to>
    <cdr:sp macro="" textlink="">
      <cdr:nvSpPr>
        <cdr:cNvPr id="2" name="Text Placeholder 2"/>
        <cdr:cNvSpPr txBox="1">
          <a:spLocks xmlns:a="http://schemas.openxmlformats.org/drawingml/2006/main"/>
        </cdr:cNvSpPr>
      </cdr:nvSpPr>
      <cdr:spPr>
        <a:xfrm xmlns:a="http://schemas.openxmlformats.org/drawingml/2006/main">
          <a:off x="2051719" y="260648"/>
          <a:ext cx="5184576" cy="553989"/>
        </a:xfrm>
        <a:prstGeom xmlns:a="http://schemas.openxmlformats.org/drawingml/2006/main" prst="rect">
          <a:avLst/>
        </a:prstGeom>
      </cdr:spPr>
      <cdr:txBody>
        <a:bodyPr xmlns:a="http://schemas.openxmlformats.org/drawingml/2006/main" vert="horz" wrap="square" lIns="0" tIns="0" rIns="0" bIns="0" rtlCol="0">
          <a:spAutoFit/>
        </a:bodyPr>
        <a:lstStyle xmlns:a="http://schemas.openxmlformats.org/drawingml/2006/main">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pPr marL="0" indent="0" defTabSz="685772" fontAlgn="auto">
            <a:spcAft>
              <a:spcPts val="0"/>
            </a:spcAft>
            <a:buNone/>
            <a:defRPr/>
          </a:pPr>
          <a:r>
            <a:rPr lang="en-US" sz="3600" b="1" dirty="0" smtClean="0">
              <a:solidFill>
                <a:schemeClr val="bg1"/>
              </a:solidFill>
              <a:latin typeface="Perpetua" panose="02020502060401020303" pitchFamily="18" charset="0"/>
            </a:rPr>
            <a:t>Unduplicated</a:t>
          </a:r>
          <a:r>
            <a:rPr lang="en-US" sz="3600" b="1" dirty="0" smtClean="0">
              <a:solidFill>
                <a:schemeClr val="bg1"/>
              </a:solidFill>
              <a:latin typeface="Garamond" panose="02020404030301010803" pitchFamily="18" charset="0"/>
            </a:rPr>
            <a:t> Admissions</a:t>
          </a:r>
          <a:endParaRPr lang="en-US" sz="3600" b="1" dirty="0">
            <a:solidFill>
              <a:schemeClr val="bg1"/>
            </a:solidFill>
            <a:latin typeface="Garamond" panose="02020404030301010803"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72421"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029" y="0"/>
            <a:ext cx="2972421" cy="465138"/>
          </a:xfrm>
          <a:prstGeom prst="rect">
            <a:avLst/>
          </a:prstGeom>
        </p:spPr>
        <p:txBody>
          <a:bodyPr vert="horz" lIns="91440" tIns="45720" rIns="91440" bIns="45720" rtlCol="0"/>
          <a:lstStyle>
            <a:lvl1pPr algn="r">
              <a:defRPr sz="1200"/>
            </a:lvl1pPr>
          </a:lstStyle>
          <a:p>
            <a:fld id="{469C33E5-BA41-4013-A2B4-54BB6EDBDE68}" type="datetimeFigureOut">
              <a:rPr lang="en-US" smtClean="0"/>
              <a:pPr/>
              <a:t>09/30/2022</a:t>
            </a:fld>
            <a:endParaRPr lang="en-US" dirty="0"/>
          </a:p>
        </p:txBody>
      </p:sp>
      <p:sp>
        <p:nvSpPr>
          <p:cNvPr id="4" name="Footer Placeholder 3"/>
          <p:cNvSpPr>
            <a:spLocks noGrp="1"/>
          </p:cNvSpPr>
          <p:nvPr>
            <p:ph type="ftr" sz="quarter" idx="2"/>
          </p:nvPr>
        </p:nvSpPr>
        <p:spPr>
          <a:xfrm>
            <a:off x="3" y="8829675"/>
            <a:ext cx="2972421"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029" y="8829675"/>
            <a:ext cx="2972421" cy="465138"/>
          </a:xfrm>
          <a:prstGeom prst="rect">
            <a:avLst/>
          </a:prstGeom>
        </p:spPr>
        <p:txBody>
          <a:bodyPr vert="horz" lIns="91440" tIns="45720" rIns="91440" bIns="45720" rtlCol="0" anchor="b"/>
          <a:lstStyle>
            <a:lvl1pPr algn="r">
              <a:defRPr sz="1200"/>
            </a:lvl1pPr>
          </a:lstStyle>
          <a:p>
            <a:fld id="{ABA43777-DF9D-4F65-B0F9-4B4F2574BF30}"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3177" tIns="46589" rIns="93177" bIns="46589" rtlCol="0"/>
          <a:lstStyle>
            <a:lvl1pPr algn="r">
              <a:defRPr sz="1200"/>
            </a:lvl1pPr>
          </a:lstStyle>
          <a:p>
            <a:fld id="{C3CA5E48-4037-464B-B0CD-A57309264C70}" type="datetimeFigureOut">
              <a:rPr lang="en-US" smtClean="0"/>
              <a:pPr/>
              <a:t>09/30/2022</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7" tIns="46589" rIns="93177" bIns="46589" rtlCol="0" anchor="b"/>
          <a:lstStyle>
            <a:lvl1pPr algn="r">
              <a:defRPr sz="1200"/>
            </a:lvl1pPr>
          </a:lstStyle>
          <a:p>
            <a:fld id="{F6AD4A70-2F51-4146-B9C4-8BA4F7541B2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AD4A70-2F51-4146-B9C4-8BA4F7541B2E}" type="slidenum">
              <a:rPr lang="en-US" smtClean="0"/>
              <a:pPr/>
              <a:t>1</a:t>
            </a:fld>
            <a:endParaRPr lang="en-US" dirty="0"/>
          </a:p>
        </p:txBody>
      </p:sp>
    </p:spTree>
    <p:extLst>
      <p:ext uri="{BB962C8B-B14F-4D97-AF65-F5344CB8AC3E}">
        <p14:creationId xmlns:p14="http://schemas.microsoft.com/office/powerpoint/2010/main" val="3920470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Almost a year ago,</a:t>
            </a:r>
            <a:r>
              <a:rPr lang="en-US" sz="1600" baseline="0" dirty="0" smtClean="0"/>
              <a:t> CMS published a QSO memo (QSO-22-01 dated 10/20/21) that referenced the amended Title 18 of the Social Security Act.   This amendment added numerous provisions that establish additional survey and enforcement requirements for hospices. </a:t>
            </a:r>
            <a:r>
              <a:rPr lang="en-US" sz="1600" dirty="0" smtClean="0"/>
              <a:t> Some of the provisions were effective upon enactment of this Act (December 2020),</a:t>
            </a:r>
            <a:r>
              <a:rPr lang="en-US" sz="1600" baseline="0" dirty="0" smtClean="0"/>
              <a:t> some by October 2021 and the last of the provisions this October 2022.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CMS decided the fastest way to implement the new requirements would be by implementing regulations as part of the CY 2022 HH PPS rule.</a:t>
            </a:r>
          </a:p>
        </p:txBody>
      </p:sp>
      <p:sp>
        <p:nvSpPr>
          <p:cNvPr id="4" name="Slide Number Placeholder 3"/>
          <p:cNvSpPr>
            <a:spLocks noGrp="1"/>
          </p:cNvSpPr>
          <p:nvPr>
            <p:ph type="sldNum" sz="quarter" idx="10"/>
          </p:nvPr>
        </p:nvSpPr>
        <p:spPr/>
        <p:txBody>
          <a:bodyPr/>
          <a:lstStyle/>
          <a:p>
            <a:fld id="{F6AD4A70-2F51-4146-B9C4-8BA4F7541B2E}" type="slidenum">
              <a:rPr lang="en-US" smtClean="0"/>
              <a:pPr/>
              <a:t>10</a:t>
            </a:fld>
            <a:endParaRPr lang="en-US" dirty="0"/>
          </a:p>
        </p:txBody>
      </p:sp>
    </p:spTree>
    <p:extLst>
      <p:ext uri="{BB962C8B-B14F-4D97-AF65-F5344CB8AC3E}">
        <p14:creationId xmlns:p14="http://schemas.microsoft.com/office/powerpoint/2010/main" val="336981218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101</a:t>
            </a:fld>
            <a:endParaRPr lang="en-US" dirty="0"/>
          </a:p>
        </p:txBody>
      </p:sp>
    </p:spTree>
    <p:extLst>
      <p:ext uri="{BB962C8B-B14F-4D97-AF65-F5344CB8AC3E}">
        <p14:creationId xmlns:p14="http://schemas.microsoft.com/office/powerpoint/2010/main" val="418200391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102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Some of the statutory changes involve:</a:t>
            </a:r>
          </a:p>
          <a:p>
            <a:pPr marL="171450" indent="-171450">
              <a:buFontTx/>
              <a:buChar char="-"/>
            </a:pPr>
            <a:r>
              <a:rPr lang="en-US" dirty="0" smtClean="0"/>
              <a:t>Improvement</a:t>
            </a:r>
            <a:r>
              <a:rPr lang="en-US" baseline="0" dirty="0" smtClean="0"/>
              <a:t> in the consistency of surveys – States are asked to implement programs to measure and reduce inconsistency in the application of survey results among surveyors.  The bureau has always tried to be consistent across the board by having frequent discussions via teleconferences and staff meetings, mass emails, etc. discussing new regulations, surveyor guidance, questions from providers, and such in order to make sure everyone is aware of any changes or trends and how to handle them.  </a:t>
            </a:r>
          </a:p>
          <a:p>
            <a:pPr marL="171450" indent="-171450">
              <a:buFontTx/>
              <a:buChar char="-"/>
            </a:pPr>
            <a:r>
              <a:rPr lang="en-US" b="1" baseline="0" dirty="0" smtClean="0">
                <a:solidFill>
                  <a:srgbClr val="FF0000"/>
                </a:solidFill>
              </a:rPr>
              <a:t>READ Bullet #2</a:t>
            </a:r>
            <a:r>
              <a:rPr lang="en-US" baseline="0" dirty="0" smtClean="0"/>
              <a:t>.  AO surveyors will get the same training now that all State/CMS surveyors are getting.</a:t>
            </a:r>
          </a:p>
          <a:p>
            <a:pPr marL="171450" indent="-171450">
              <a:buFontTx/>
              <a:buChar char="-"/>
            </a:pPr>
            <a:r>
              <a:rPr lang="en-US" baseline="0" dirty="0" smtClean="0"/>
              <a:t>AO’s will also be required to use and distribute the same 2567 format to the providers when documenting survey findings.  A deemed agency is not exempt from getting a survey from the state agency.  If we would happen to do a complaint investigation, which could ultimately end up in a full survey, the agency now will be getting consistent survey findings. </a:t>
            </a:r>
          </a:p>
          <a:p>
            <a:pPr marL="171450" indent="-171450">
              <a:buFontTx/>
              <a:buChar char="-"/>
            </a:pPr>
            <a:r>
              <a:rPr lang="en-US" b="1" baseline="0" dirty="0" smtClean="0"/>
              <a:t>READ Bullet #4 </a:t>
            </a:r>
            <a:r>
              <a:rPr lang="en-US" baseline="0" dirty="0" smtClean="0"/>
              <a:t>Although this requirement is already in effect, using multidisciplinary survey teams has not been implemented for our state yet.  I guess it remains to be seen if the state will implement this requirement or not. </a:t>
            </a:r>
          </a:p>
          <a:p>
            <a:pPr marL="171450" indent="-171450">
              <a:buFontTx/>
              <a:buChar char="-"/>
            </a:pPr>
            <a:r>
              <a:rPr lang="en-US" b="1" baseline="0" dirty="0" smtClean="0"/>
              <a:t>READ Bullet #5 </a:t>
            </a:r>
            <a:r>
              <a:rPr lang="en-US" baseline="0" dirty="0" smtClean="0"/>
              <a:t>The state actually already has a practice in place that no surveyor can conduct a survey at any agency they have previously worked at within the past 2 years.  </a:t>
            </a:r>
          </a:p>
          <a:p>
            <a:pPr marL="171450" indent="-171450">
              <a:buFontTx/>
              <a:buChar char="-"/>
            </a:pPr>
            <a:r>
              <a:rPr lang="en-US" b="1" baseline="0" dirty="0" smtClean="0"/>
              <a:t>READ Bullet #6  </a:t>
            </a:r>
            <a:r>
              <a:rPr lang="en-US" baseline="0" dirty="0" smtClean="0"/>
              <a:t>As you all know, we already have a state toll-free complaint hotline for hospice issues</a:t>
            </a:r>
          </a:p>
          <a:p>
            <a:pPr marL="171450" indent="-171450">
              <a:buFontTx/>
              <a:buChar char="-"/>
            </a:pPr>
            <a:r>
              <a:rPr lang="en-US" b="1" baseline="0" dirty="0" smtClean="0"/>
              <a:t>READ Bullet #7  </a:t>
            </a:r>
            <a:r>
              <a:rPr lang="en-US" baseline="0" dirty="0" smtClean="0"/>
              <a:t>We also already have our Show Me Home Care website for public disclosure of survey information</a:t>
            </a:r>
          </a:p>
          <a:p>
            <a:pPr marL="171450" indent="-171450">
              <a:buFontTx/>
              <a:buChar char="-"/>
            </a:pPr>
            <a:r>
              <a:rPr lang="en-US" b="1" baseline="0" dirty="0" smtClean="0"/>
              <a:t>READ Bullet #8 </a:t>
            </a:r>
            <a:r>
              <a:rPr lang="en-US" baseline="0" dirty="0" smtClean="0"/>
              <a:t>Last but not least, Hospices will now be subject to Civil Money Penalties.  That probably warrants a little more discussion…..</a:t>
            </a:r>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11</a:t>
            </a:fld>
            <a:endParaRPr lang="en-US" dirty="0"/>
          </a:p>
        </p:txBody>
      </p:sp>
    </p:spTree>
    <p:extLst>
      <p:ext uri="{BB962C8B-B14F-4D97-AF65-F5344CB8AC3E}">
        <p14:creationId xmlns:p14="http://schemas.microsoft.com/office/powerpoint/2010/main" val="3440720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12</a:t>
            </a:fld>
            <a:endParaRPr lang="en-US" dirty="0"/>
          </a:p>
        </p:txBody>
      </p:sp>
    </p:spTree>
    <p:extLst>
      <p:ext uri="{BB962C8B-B14F-4D97-AF65-F5344CB8AC3E}">
        <p14:creationId xmlns:p14="http://schemas.microsoft.com/office/powerpoint/2010/main" val="2389186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 a home health agency, you know the drill when it comes to CMPs.  Hopefully, not that you experienced it, but you have heard us talk about it at</a:t>
            </a:r>
            <a:r>
              <a:rPr lang="en-US" baseline="0" dirty="0" smtClean="0"/>
              <a:t> several home health conferences, or have received written information on the subject from us via our list serves.  </a:t>
            </a:r>
          </a:p>
          <a:p>
            <a:r>
              <a:rPr lang="en-US" baseline="0" dirty="0" smtClean="0"/>
              <a:t>For hospice, CMPs cannot exceed $10,000 a day.  Although this sounds really high to you, it is quite a bit less than CMPs that could be imposed for home health.</a:t>
            </a:r>
          </a:p>
          <a:p>
            <a:r>
              <a:rPr lang="en-US" baseline="0" dirty="0" smtClean="0"/>
              <a:t>The other two enforcement remedies…. </a:t>
            </a:r>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13</a:t>
            </a:fld>
            <a:endParaRPr lang="en-US" dirty="0"/>
          </a:p>
        </p:txBody>
      </p:sp>
    </p:spTree>
    <p:extLst>
      <p:ext uri="{BB962C8B-B14F-4D97-AF65-F5344CB8AC3E}">
        <p14:creationId xmlns:p14="http://schemas.microsoft.com/office/powerpoint/2010/main" val="1003072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all aware of the regulatory changes to Emergency</a:t>
            </a:r>
            <a:r>
              <a:rPr lang="en-US" baseline="0" dirty="0" smtClean="0"/>
              <a:t> Preparedness that occurred in 2019, that is when the original QSO memo was published.  Now, with the ongoing COVID 19 PHE this QSO memo has been revised actually for the second time.  </a:t>
            </a:r>
          </a:p>
          <a:p>
            <a:r>
              <a:rPr lang="en-US" dirty="0" smtClean="0"/>
              <a:t>This new regulatory guidance</a:t>
            </a:r>
            <a:r>
              <a:rPr lang="en-US" baseline="0" dirty="0" smtClean="0"/>
              <a:t> applies only to agencies that are still operating under their activated EP or if they reactivated their EP due to COVID 19 in 2021 or 2022. </a:t>
            </a:r>
          </a:p>
          <a:p>
            <a:r>
              <a:rPr lang="en-US" baseline="0" dirty="0" smtClean="0"/>
              <a:t>Facilities which have resumed normal operating status are required to conduct their testing exercises based on the regulatory requirements for their specific provider. </a:t>
            </a:r>
          </a:p>
          <a:p>
            <a:r>
              <a:rPr lang="en-US" baseline="0" dirty="0" smtClean="0"/>
              <a:t>If your agency is currently operating under your activated EP for COVID 19, this guidance applies for any subsequent 12 month cycle. </a:t>
            </a:r>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14</a:t>
            </a:fld>
            <a:endParaRPr lang="en-US" dirty="0"/>
          </a:p>
        </p:txBody>
      </p:sp>
    </p:spTree>
    <p:extLst>
      <p:ext uri="{BB962C8B-B14F-4D97-AF65-F5344CB8AC3E}">
        <p14:creationId xmlns:p14="http://schemas.microsoft.com/office/powerpoint/2010/main" val="853130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IP Providers, there’s probably just a few of you in the audience…..see slide……</a:t>
            </a:r>
          </a:p>
          <a:p>
            <a:endParaRPr lang="en-US" dirty="0" smtClean="0"/>
          </a:p>
        </p:txBody>
      </p:sp>
      <p:sp>
        <p:nvSpPr>
          <p:cNvPr id="4" name="Slide Number Placeholder 3"/>
          <p:cNvSpPr>
            <a:spLocks noGrp="1"/>
          </p:cNvSpPr>
          <p:nvPr>
            <p:ph type="sldNum" sz="quarter" idx="10"/>
          </p:nvPr>
        </p:nvSpPr>
        <p:spPr/>
        <p:txBody>
          <a:bodyPr/>
          <a:lstStyle/>
          <a:p>
            <a:fld id="{F6AD4A70-2F51-4146-B9C4-8BA4F7541B2E}" type="slidenum">
              <a:rPr lang="en-US" smtClean="0"/>
              <a:pPr/>
              <a:t>15</a:t>
            </a:fld>
            <a:endParaRPr lang="en-US" dirty="0"/>
          </a:p>
        </p:txBody>
      </p:sp>
    </p:spTree>
    <p:extLst>
      <p:ext uri="{BB962C8B-B14F-4D97-AF65-F5344CB8AC3E}">
        <p14:creationId xmlns:p14="http://schemas.microsoft.com/office/powerpoint/2010/main" val="2321779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OP Providers, which would be most of you in the audience,  see slide……</a:t>
            </a:r>
          </a:p>
          <a:p>
            <a:endParaRPr lang="en-US" dirty="0" smtClean="0"/>
          </a:p>
          <a:p>
            <a:r>
              <a:rPr lang="en-US" dirty="0" smtClean="0"/>
              <a:t>The</a:t>
            </a:r>
            <a:r>
              <a:rPr lang="en-US" baseline="0" dirty="0" smtClean="0"/>
              <a:t> QSO MEMO – again QSO-20-41-ALL, revised 5/26 has a lot of information in it, including important reminders to agencies regarding EP requirements.  I would just advise you pulling this memo out and reading it, if you haven’t already.  </a:t>
            </a:r>
            <a:endParaRPr lang="en-US" dirty="0" smtClean="0"/>
          </a:p>
        </p:txBody>
      </p:sp>
      <p:sp>
        <p:nvSpPr>
          <p:cNvPr id="4" name="Slide Number Placeholder 3"/>
          <p:cNvSpPr>
            <a:spLocks noGrp="1"/>
          </p:cNvSpPr>
          <p:nvPr>
            <p:ph type="sldNum" sz="quarter" idx="10"/>
          </p:nvPr>
        </p:nvSpPr>
        <p:spPr/>
        <p:txBody>
          <a:bodyPr/>
          <a:lstStyle/>
          <a:p>
            <a:fld id="{F6AD4A70-2F51-4146-B9C4-8BA4F7541B2E}" type="slidenum">
              <a:rPr lang="en-US" smtClean="0"/>
              <a:pPr/>
              <a:t>16</a:t>
            </a:fld>
            <a:endParaRPr lang="en-US" dirty="0"/>
          </a:p>
        </p:txBody>
      </p:sp>
    </p:spTree>
    <p:extLst>
      <p:ext uri="{BB962C8B-B14F-4D97-AF65-F5344CB8AC3E}">
        <p14:creationId xmlns:p14="http://schemas.microsoft.com/office/powerpoint/2010/main" val="533691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long awaited changes to the hospice state regulations is getting closer and closer to happening!</a:t>
            </a:r>
          </a:p>
          <a:p>
            <a:r>
              <a:rPr lang="en-US" dirty="0" smtClean="0"/>
              <a:t>The bureau has been working on both 30-35.010 and 30-35.020.</a:t>
            </a:r>
            <a:r>
              <a:rPr lang="en-US" baseline="0" dirty="0" smtClean="0"/>
              <a:t>  The 020 is the regulation that pertains to all the IP hospice changes.  </a:t>
            </a:r>
          </a:p>
          <a:p>
            <a:r>
              <a:rPr lang="en-US" baseline="0" dirty="0" smtClean="0"/>
              <a:t>We are getting really close to finalizing the .010 portion and are hoping the .020 portion will not be too far behind.</a:t>
            </a:r>
          </a:p>
          <a:p>
            <a:r>
              <a:rPr lang="en-US" baseline="0" dirty="0" smtClean="0"/>
              <a:t>Here is a little synopsis of where we started and where we are at.  </a:t>
            </a:r>
            <a:r>
              <a:rPr lang="en-US" b="1" baseline="0" dirty="0" smtClean="0"/>
              <a:t>DISCUSS INFO ON SLIDE</a:t>
            </a:r>
            <a:endParaRPr lang="en-US" b="1" dirty="0" smtClean="0"/>
          </a:p>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17</a:t>
            </a:fld>
            <a:endParaRPr lang="en-US" dirty="0"/>
          </a:p>
        </p:txBody>
      </p:sp>
    </p:spTree>
    <p:extLst>
      <p:ext uri="{BB962C8B-B14F-4D97-AF65-F5344CB8AC3E}">
        <p14:creationId xmlns:p14="http://schemas.microsoft.com/office/powerpoint/2010/main" val="3547788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Here are some</a:t>
            </a:r>
            <a:r>
              <a:rPr lang="en-US" baseline="0" dirty="0" smtClean="0"/>
              <a:t> of the changes that are being proposed:</a:t>
            </a:r>
          </a:p>
          <a:p>
            <a:r>
              <a:rPr lang="en-US" baseline="0" dirty="0" smtClean="0"/>
              <a:t>Quite a few changes were made to the definitions:</a:t>
            </a:r>
          </a:p>
          <a:p>
            <a:pPr marL="171450" indent="-171450">
              <a:buFontTx/>
              <a:buChar char="-"/>
            </a:pPr>
            <a:r>
              <a:rPr lang="en-US" baseline="0" dirty="0" smtClean="0"/>
              <a:t>Throughout the regulations the term “satellite” is used.  Everywhere it used to say “satellite” now says “Branch/multiple location”.  And, because this was a new term used, the definition of “branch/multiple location” was added.  Actually, branch belongs to the home health world and multiple location belongs to the hospice world.  However, the state statute uses the term “branch”; therefore, we had to leave that term in the rules also.  </a:t>
            </a:r>
          </a:p>
          <a:p>
            <a:pPr marL="171450" indent="-171450">
              <a:buFontTx/>
              <a:buChar char="-"/>
            </a:pPr>
            <a:r>
              <a:rPr lang="en-US" baseline="0" dirty="0" smtClean="0"/>
              <a:t>Because the term “department” was used in various places and this was a new term, it too had to be defined.</a:t>
            </a:r>
          </a:p>
          <a:p>
            <a:pPr marL="171450" indent="-171450">
              <a:buFontTx/>
              <a:buChar char="-"/>
            </a:pPr>
            <a:r>
              <a:rPr lang="en-US" b="1" baseline="0" dirty="0" smtClean="0"/>
              <a:t>REFER to Bullet #3 </a:t>
            </a:r>
            <a:r>
              <a:rPr lang="en-US" baseline="0" dirty="0" smtClean="0"/>
              <a:t>the definition for administrator was very general – it could have been anybody appointed by the governing body as responsible for the overall functioning of the hospice.  Now the administrator will have to be an LPN, Rn or hold an undergraduate degree and have at least 1 year of administrative experience in a related healthcare field</a:t>
            </a:r>
          </a:p>
          <a:p>
            <a:pPr marL="171450" marR="0" lvl="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baseline="0" dirty="0" smtClean="0"/>
              <a:t>The definition for Social worker now aligns more closely with what is required in the federal regulation. Social worker must be masters prepared in the state regulations.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 requirement though that still makes the state regulation more stringent than the federal is that the federal regulations allows a baccalaureate degree in psychology, sociology, or other field related to social work, have one year of social work experience but supervised by a MSW.  The changes to the state rule still do not allow for anything but a baccalaureate degree in social work when supervised by MSW.</a:t>
            </a:r>
          </a:p>
          <a:p>
            <a:pPr marL="0" indent="0">
              <a:buFontTx/>
              <a:buNone/>
            </a:pPr>
            <a:endParaRPr lang="en-US" baseline="0" dirty="0" smtClean="0"/>
          </a:p>
          <a:p>
            <a:pPr marL="171450" indent="-171450">
              <a:buFontTx/>
              <a:buChar char="-"/>
            </a:pPr>
            <a:r>
              <a:rPr lang="en-US" baseline="0" dirty="0" smtClean="0"/>
              <a:t>Throughout the rules, the term “home health aide” was used anywhere the rule spoke of aide services.  This term was changed to “hospice aide” throughout and because that was a new term, a definition for hospice aide had to be added.  </a:t>
            </a:r>
          </a:p>
          <a:p>
            <a:pPr marL="171450" indent="-171450">
              <a:buFontTx/>
              <a:buChar char="-"/>
            </a:pPr>
            <a:r>
              <a:rPr lang="en-US" baseline="0" dirty="0" smtClean="0"/>
              <a:t>And, I know you all are aware of how stringent the state regulations were when it came to spiritual counselor.  The new rules has significantly lessened those qualifications.  </a:t>
            </a:r>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18</a:t>
            </a:fld>
            <a:endParaRPr lang="en-US" dirty="0"/>
          </a:p>
        </p:txBody>
      </p:sp>
    </p:spTree>
    <p:extLst>
      <p:ext uri="{BB962C8B-B14F-4D97-AF65-F5344CB8AC3E}">
        <p14:creationId xmlns:p14="http://schemas.microsoft.com/office/powerpoint/2010/main" val="13116882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The current regulations</a:t>
            </a:r>
            <a:r>
              <a:rPr lang="en-US" baseline="0" dirty="0" smtClean="0"/>
              <a:t> included patients have the right for respect of property and person but they never included the right to be free from abuse, neglect and misappropriation of funds.</a:t>
            </a:r>
          </a:p>
          <a:p>
            <a:pPr marL="171450" indent="-171450">
              <a:buFontTx/>
              <a:buChar char="-"/>
            </a:pPr>
            <a:r>
              <a:rPr lang="en-US" baseline="0" dirty="0" smtClean="0"/>
              <a:t>A little more detail has been added about infection control to include such things as investigation of infections and communicable diseases, education for staff, patients and caregivers, monitoring for compliance with policies and procedures, and assuring policies and procedures include the use of standard precautions to prevent the transmission of infections and communicable diseases. </a:t>
            </a:r>
          </a:p>
          <a:p>
            <a:pPr marL="171450" indent="-171450">
              <a:buFontTx/>
              <a:buChar char="-"/>
            </a:pPr>
            <a:r>
              <a:rPr lang="en-US" baseline="0" dirty="0" smtClean="0"/>
              <a:t>There was almost nothing in our state regulations regarding emergency preparedness so this was added to mirror the federal regulations</a:t>
            </a:r>
          </a:p>
          <a:p>
            <a:pPr marL="171450" indent="-171450">
              <a:buFontTx/>
              <a:buChar char="-"/>
            </a:pPr>
            <a:r>
              <a:rPr lang="en-US" baseline="0" dirty="0" smtClean="0"/>
              <a:t>And then all these years the IDG meeting requirement never aligned with the federal regulations but now they will – it was changed to 14 days to mirror the federal regulations. </a:t>
            </a:r>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19</a:t>
            </a:fld>
            <a:endParaRPr lang="en-US" dirty="0"/>
          </a:p>
        </p:txBody>
      </p:sp>
    </p:spTree>
    <p:extLst>
      <p:ext uri="{BB962C8B-B14F-4D97-AF65-F5344CB8AC3E}">
        <p14:creationId xmlns:p14="http://schemas.microsoft.com/office/powerpoint/2010/main" val="1122971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t>
            </a:r>
            <a:r>
              <a:rPr lang="en-US" baseline="0" dirty="0" smtClean="0"/>
              <a:t>t me introduce you to some additional members of the lineup for today’s pre game.</a:t>
            </a:r>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2</a:t>
            </a:fld>
            <a:endParaRPr lang="en-US" dirty="0"/>
          </a:p>
        </p:txBody>
      </p:sp>
    </p:spTree>
    <p:extLst>
      <p:ext uri="{BB962C8B-B14F-4D97-AF65-F5344CB8AC3E}">
        <p14:creationId xmlns:p14="http://schemas.microsoft.com/office/powerpoint/2010/main" val="23989967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 few more….</a:t>
            </a:r>
          </a:p>
          <a:p>
            <a:pPr marL="171450" indent="-171450">
              <a:buFontTx/>
              <a:buChar char="-"/>
            </a:pPr>
            <a:r>
              <a:rPr lang="en-US" dirty="0" smtClean="0"/>
              <a:t>You’ve always been required to follow the more stringent law when the state differs from the federal so social</a:t>
            </a:r>
            <a:r>
              <a:rPr lang="en-US" baseline="0" dirty="0" smtClean="0"/>
              <a:t> work  and spiritual assessments have  always been required to be done within 5 days; however, now the state regulation is changed to go along with the federal, so there is no confusion.</a:t>
            </a:r>
          </a:p>
          <a:p>
            <a:pPr marL="171450" indent="-171450">
              <a:buFontTx/>
              <a:buChar char="-"/>
            </a:pPr>
            <a:r>
              <a:rPr lang="en-US" baseline="0" dirty="0" smtClean="0"/>
              <a:t>Bereavement visits are now called “encounters”. Those reviewing the proposals wanted to make them more liberal to allow an encounter (like phone, email, text, etc.) rather than only an in person visit. </a:t>
            </a:r>
          </a:p>
          <a:p>
            <a:pPr marL="171450" indent="-171450">
              <a:buFontTx/>
              <a:buChar char="-"/>
            </a:pPr>
            <a:r>
              <a:rPr lang="en-US" baseline="0" dirty="0" smtClean="0"/>
              <a:t>Lastly, for unscheduled, non-emergent visits, the 3 hour timeframe was deleted.  Now these visits “shall” be provided as agreed upon by the hospice and the patient/caregiver.  Also deleted the term nursing, so now this applies to all non-emergent visits.</a:t>
            </a:r>
          </a:p>
          <a:p>
            <a:pPr marL="0" indent="0">
              <a:buFontTx/>
              <a:buNone/>
            </a:pPr>
            <a:r>
              <a:rPr lang="en-US" baseline="0" dirty="0" smtClean="0"/>
              <a:t>These 3 slides of changes proposed are not all inclusive.  These are just some of the major changes that we have pulled out to highlight for you.  </a:t>
            </a:r>
          </a:p>
          <a:p>
            <a:pPr marL="0" indent="0">
              <a:buFontTx/>
              <a:buNone/>
            </a:pPr>
            <a:r>
              <a:rPr lang="en-US" baseline="0" dirty="0" smtClean="0"/>
              <a:t>As mentioned before, keep out for the final document.  </a:t>
            </a:r>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20</a:t>
            </a:fld>
            <a:endParaRPr lang="en-US" dirty="0"/>
          </a:p>
        </p:txBody>
      </p:sp>
    </p:spTree>
    <p:extLst>
      <p:ext uri="{BB962C8B-B14F-4D97-AF65-F5344CB8AC3E}">
        <p14:creationId xmlns:p14="http://schemas.microsoft.com/office/powerpoint/2010/main" val="1375946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21</a:t>
            </a:fld>
            <a:endParaRPr lang="en-US" dirty="0"/>
          </a:p>
        </p:txBody>
      </p:sp>
    </p:spTree>
    <p:extLst>
      <p:ext uri="{BB962C8B-B14F-4D97-AF65-F5344CB8AC3E}">
        <p14:creationId xmlns:p14="http://schemas.microsoft.com/office/powerpoint/2010/main" val="11376422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on to .020….</a:t>
            </a:r>
          </a:p>
          <a:p>
            <a:r>
              <a:rPr lang="en-US" dirty="0" smtClean="0"/>
              <a:t>This portion addresses hospices</a:t>
            </a:r>
            <a:r>
              <a:rPr lang="en-US" baseline="0" dirty="0" smtClean="0"/>
              <a:t> that have inpatient hospice facilities.  These hadn’t been updated since 2008, so you can imagine how much of an “overhaul” they needed.</a:t>
            </a:r>
          </a:p>
          <a:p>
            <a:r>
              <a:rPr lang="en-US" baseline="0" dirty="0" smtClean="0"/>
              <a:t>We have updated all the Life Safety Codes regulation to get up to speed on new construction guidelines - ____________We have a little ways to go on these but they are moving.  </a:t>
            </a:r>
          </a:p>
          <a:p>
            <a:r>
              <a:rPr lang="en-US" b="1" baseline="0" dirty="0" smtClean="0"/>
              <a:t>READ BULLET #4</a:t>
            </a:r>
          </a:p>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22</a:t>
            </a:fld>
            <a:endParaRPr lang="en-US" dirty="0"/>
          </a:p>
        </p:txBody>
      </p:sp>
    </p:spTree>
    <p:extLst>
      <p:ext uri="{BB962C8B-B14F-4D97-AF65-F5344CB8AC3E}">
        <p14:creationId xmlns:p14="http://schemas.microsoft.com/office/powerpoint/2010/main" val="25761138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23</a:t>
            </a:fld>
            <a:endParaRPr lang="en-US" dirty="0"/>
          </a:p>
        </p:txBody>
      </p:sp>
    </p:spTree>
    <p:extLst>
      <p:ext uri="{BB962C8B-B14F-4D97-AF65-F5344CB8AC3E}">
        <p14:creationId xmlns:p14="http://schemas.microsoft.com/office/powerpoint/2010/main" val="32899913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u="sng"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24</a:t>
            </a:fld>
            <a:endParaRPr lang="en-US" dirty="0"/>
          </a:p>
        </p:txBody>
      </p:sp>
    </p:spTree>
    <p:extLst>
      <p:ext uri="{BB962C8B-B14F-4D97-AF65-F5344CB8AC3E}">
        <p14:creationId xmlns:p14="http://schemas.microsoft.com/office/powerpoint/2010/main" val="32281899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AD4A70-2F51-4146-B9C4-8BA4F7541B2E}" type="slidenum">
              <a:rPr lang="en-US" smtClean="0"/>
              <a:pPr/>
              <a:t>25</a:t>
            </a:fld>
            <a:endParaRPr lang="en-US" dirty="0"/>
          </a:p>
        </p:txBody>
      </p:sp>
    </p:spTree>
    <p:extLst>
      <p:ext uri="{BB962C8B-B14F-4D97-AF65-F5344CB8AC3E}">
        <p14:creationId xmlns:p14="http://schemas.microsoft.com/office/powerpoint/2010/main" val="28854388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26</a:t>
            </a:fld>
            <a:endParaRPr lang="en-US" dirty="0"/>
          </a:p>
        </p:txBody>
      </p:sp>
    </p:spTree>
    <p:extLst>
      <p:ext uri="{BB962C8B-B14F-4D97-AF65-F5344CB8AC3E}">
        <p14:creationId xmlns:p14="http://schemas.microsoft.com/office/powerpoint/2010/main" val="17151137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27</a:t>
            </a:fld>
            <a:endParaRPr lang="en-US" dirty="0"/>
          </a:p>
        </p:txBody>
      </p:sp>
    </p:spTree>
    <p:extLst>
      <p:ext uri="{BB962C8B-B14F-4D97-AF65-F5344CB8AC3E}">
        <p14:creationId xmlns:p14="http://schemas.microsoft.com/office/powerpoint/2010/main" val="29623635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AD4A70-2F51-4146-B9C4-8BA4F7541B2E}" type="slidenum">
              <a:rPr lang="en-US" smtClean="0"/>
              <a:pPr/>
              <a:t>28</a:t>
            </a:fld>
            <a:endParaRPr lang="en-US" dirty="0"/>
          </a:p>
        </p:txBody>
      </p:sp>
    </p:spTree>
    <p:extLst>
      <p:ext uri="{BB962C8B-B14F-4D97-AF65-F5344CB8AC3E}">
        <p14:creationId xmlns:p14="http://schemas.microsoft.com/office/powerpoint/2010/main" val="40017820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AD4A70-2F51-4146-B9C4-8BA4F7541B2E}" type="slidenum">
              <a:rPr lang="en-US" smtClean="0"/>
              <a:pPr/>
              <a:t>29</a:t>
            </a:fld>
            <a:endParaRPr lang="en-US" dirty="0"/>
          </a:p>
        </p:txBody>
      </p:sp>
    </p:spTree>
    <p:extLst>
      <p:ext uri="{BB962C8B-B14F-4D97-AF65-F5344CB8AC3E}">
        <p14:creationId xmlns:p14="http://schemas.microsoft.com/office/powerpoint/2010/main" val="2651529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3</a:t>
            </a:fld>
            <a:endParaRPr lang="en-US" dirty="0"/>
          </a:p>
        </p:txBody>
      </p:sp>
    </p:spTree>
    <p:extLst>
      <p:ext uri="{BB962C8B-B14F-4D97-AF65-F5344CB8AC3E}">
        <p14:creationId xmlns:p14="http://schemas.microsoft.com/office/powerpoint/2010/main" val="31369678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FFY2020 we had 34 c/o’s, and 73% of them were substantiated</a:t>
            </a:r>
          </a:p>
          <a:p>
            <a:r>
              <a:rPr lang="en-US" baseline="0" dirty="0" smtClean="0"/>
              <a:t>FFY2021 we had quite the jump to 46 c/o’s but the percent substantiated was quite a bit lower at  58%.</a:t>
            </a:r>
          </a:p>
          <a:p>
            <a:r>
              <a:rPr lang="en-US" baseline="0" dirty="0" smtClean="0"/>
              <a:t>Then this year FFY 2022 we had 34 complaints but again 67% substantiated. </a:t>
            </a:r>
          </a:p>
          <a:p>
            <a:r>
              <a:rPr lang="en-US" baseline="0" dirty="0" smtClean="0"/>
              <a:t>Historically, our complaints have tended to be about 50% substantiated so our numbers could be a little concerning.  It seems like the theme of most of our substantiated complaints is issues related to staffing shortages.  We are really hoping that as we come further and further out of COVID that staffing will start to improve.  We know it is tough out there for you guys. </a:t>
            </a:r>
          </a:p>
          <a:p>
            <a:endParaRPr lang="en-US" baseline="0" dirty="0" smtClean="0"/>
          </a:p>
        </p:txBody>
      </p:sp>
      <p:sp>
        <p:nvSpPr>
          <p:cNvPr id="4" name="Slide Number Placeholder 3"/>
          <p:cNvSpPr>
            <a:spLocks noGrp="1"/>
          </p:cNvSpPr>
          <p:nvPr>
            <p:ph type="sldNum" sz="quarter" idx="10"/>
          </p:nvPr>
        </p:nvSpPr>
        <p:spPr/>
        <p:txBody>
          <a:bodyPr/>
          <a:lstStyle/>
          <a:p>
            <a:fld id="{F6AD4A70-2F51-4146-B9C4-8BA4F7541B2E}" type="slidenum">
              <a:rPr lang="en-US" smtClean="0"/>
              <a:pPr/>
              <a:t>30</a:t>
            </a:fld>
            <a:endParaRPr lang="en-US" dirty="0"/>
          </a:p>
        </p:txBody>
      </p:sp>
    </p:spTree>
    <p:extLst>
      <p:ext uri="{BB962C8B-B14F-4D97-AF65-F5344CB8AC3E}">
        <p14:creationId xmlns:p14="http://schemas.microsoft.com/office/powerpoint/2010/main" val="4229470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know, I just mentioned that the staffing crisis we are seeing out there for most hospices seems to be the underlying issue when we get complaints.  You can see from this wheel how that makes sense.  The majority of</a:t>
            </a:r>
            <a:r>
              <a:rPr lang="en-US" baseline="0" dirty="0" smtClean="0"/>
              <a:t> the allegations are quality of care and patient rights.  And the majority of the allegations that fall under patient rights usually centers around pain and symptom control.  </a:t>
            </a:r>
          </a:p>
          <a:p>
            <a:r>
              <a:rPr lang="en-US" baseline="0" dirty="0" smtClean="0"/>
              <a:t>The wheel is very similar to last years with the majority of allegations falling under quality of care/treatment and patient rights.  </a:t>
            </a:r>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31</a:t>
            </a:fld>
            <a:endParaRPr lang="en-US" dirty="0"/>
          </a:p>
        </p:txBody>
      </p:sp>
    </p:spTree>
    <p:extLst>
      <p:ext uri="{BB962C8B-B14F-4D97-AF65-F5344CB8AC3E}">
        <p14:creationId xmlns:p14="http://schemas.microsoft.com/office/powerpoint/2010/main" val="21949880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set a record last fiscal</a:t>
            </a:r>
            <a:r>
              <a:rPr lang="en-US" baseline="0" dirty="0" smtClean="0"/>
              <a:t> year (FFY2021) for immediate jeopardies.  </a:t>
            </a:r>
            <a:r>
              <a:rPr lang="en-US" dirty="0" smtClean="0"/>
              <a:t>This fiscal year (FFY2022) has been another year similar to last year.  You can see we again had 10 immediate jeopardies for hospice.  This is so scary.</a:t>
            </a:r>
            <a:r>
              <a:rPr lang="en-US" baseline="0" dirty="0" smtClean="0"/>
              <a:t>  First and foremost for the patient, but we are worried for you guys as the agency too.  With civil money penalties starting this month, we fear how this could be very financially detrimental for some agencies.  2019 – 5 IJ for Hospice and 4 for Home Health</a:t>
            </a:r>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32</a:t>
            </a:fld>
            <a:endParaRPr lang="en-US" dirty="0"/>
          </a:p>
        </p:txBody>
      </p:sp>
    </p:spTree>
    <p:extLst>
      <p:ext uri="{BB962C8B-B14F-4D97-AF65-F5344CB8AC3E}">
        <p14:creationId xmlns:p14="http://schemas.microsoft.com/office/powerpoint/2010/main" val="26099814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 Appendix Q of the State Operations Manual, once an</a:t>
            </a:r>
            <a:r>
              <a:rPr lang="en-US" baseline="0" dirty="0" smtClean="0"/>
              <a:t> immediate jeopardy has been found the agency is presented an IJ Template by the surveyor.  We talked a lot about IJ’s at the last hospice conference but just to refresh your memory, or perhaps you weren’t in attendance last year, the IJ Template outlines for the agency:</a:t>
            </a:r>
          </a:p>
          <a:p>
            <a:pPr marL="228600" indent="-228600">
              <a:buAutoNum type="arabicPeriod"/>
            </a:pPr>
            <a:r>
              <a:rPr lang="en-US" baseline="0" dirty="0" smtClean="0"/>
              <a:t>Where is the area of non-compliance.  What regulation is the agency failing to meet and why.</a:t>
            </a:r>
          </a:p>
          <a:p>
            <a:pPr marL="228600" indent="-228600">
              <a:buAutoNum type="arabicPeriod"/>
            </a:pPr>
            <a:r>
              <a:rPr lang="en-US" baseline="0" dirty="0" smtClean="0"/>
              <a:t>Evidence that the failure has caused or is likely to cause serious injury, serious harm, serious impairment or death.</a:t>
            </a:r>
          </a:p>
          <a:p>
            <a:pPr marL="228600" indent="-228600">
              <a:buAutoNum type="arabicPeriod"/>
            </a:pPr>
            <a:r>
              <a:rPr lang="en-US" baseline="0" dirty="0" smtClean="0"/>
              <a:t>Is there a need for immediate action to correct the non-compliance that has caused or is likely to cause serious injury, serious harm, serious impairment or death?</a:t>
            </a:r>
          </a:p>
          <a:p>
            <a:pPr marL="228600" indent="-228600">
              <a:buAutoNum type="arabicPeriod"/>
            </a:pPr>
            <a:endParaRPr lang="en-US" baseline="0" dirty="0" smtClean="0"/>
          </a:p>
          <a:p>
            <a:pPr marL="0" indent="0">
              <a:buNone/>
            </a:pPr>
            <a:r>
              <a:rPr lang="en-US" baseline="0" dirty="0" smtClean="0"/>
              <a:t>The home health industry asked that the bureau share some examples of the immediate jeopardies that have been found over the past year or so and so these examples were sent out via list serve to all the home health agency administrators. </a:t>
            </a:r>
          </a:p>
          <a:p>
            <a:pPr marL="0" indent="0">
              <a:buNone/>
            </a:pPr>
            <a:r>
              <a:rPr lang="en-US" baseline="0" dirty="0" smtClean="0"/>
              <a:t>Our office has had several requests for hospice examples also.  Agencies wanted them to use for in-services for their staff.  </a:t>
            </a:r>
          </a:p>
          <a:p>
            <a:pPr marL="0" indent="0">
              <a:buNone/>
            </a:pPr>
            <a:r>
              <a:rPr lang="en-US" baseline="0" dirty="0" smtClean="0"/>
              <a:t>So, we have provided about 11 different examples of IJ Templates  as one of your handouts today.  </a:t>
            </a:r>
          </a:p>
        </p:txBody>
      </p:sp>
      <p:sp>
        <p:nvSpPr>
          <p:cNvPr id="4" name="Slide Number Placeholder 3"/>
          <p:cNvSpPr>
            <a:spLocks noGrp="1"/>
          </p:cNvSpPr>
          <p:nvPr>
            <p:ph type="sldNum" sz="quarter" idx="10"/>
          </p:nvPr>
        </p:nvSpPr>
        <p:spPr/>
        <p:txBody>
          <a:bodyPr/>
          <a:lstStyle/>
          <a:p>
            <a:fld id="{F6AD4A70-2F51-4146-B9C4-8BA4F7541B2E}" type="slidenum">
              <a:rPr lang="en-US" smtClean="0"/>
              <a:pPr/>
              <a:t>33</a:t>
            </a:fld>
            <a:endParaRPr lang="en-US" dirty="0"/>
          </a:p>
        </p:txBody>
      </p:sp>
    </p:spTree>
    <p:extLst>
      <p:ext uri="{BB962C8B-B14F-4D97-AF65-F5344CB8AC3E}">
        <p14:creationId xmlns:p14="http://schemas.microsoft.com/office/powerpoint/2010/main" val="3807978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want to see your agency be successful and we do not want to see your agency strike</a:t>
            </a:r>
            <a:r>
              <a:rPr lang="en-US" baseline="0" dirty="0" smtClean="0"/>
              <a:t> out.</a:t>
            </a:r>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34</a:t>
            </a:fld>
            <a:endParaRPr lang="en-US" dirty="0"/>
          </a:p>
        </p:txBody>
      </p:sp>
    </p:spTree>
    <p:extLst>
      <p:ext uri="{BB962C8B-B14F-4D97-AF65-F5344CB8AC3E}">
        <p14:creationId xmlns:p14="http://schemas.microsoft.com/office/powerpoint/2010/main" val="7449246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Hopefully, these handouts</a:t>
            </a:r>
            <a:r>
              <a:rPr lang="en-US" baseline="0" dirty="0" smtClean="0"/>
              <a:t> will be beneficial to your agency.  Each one page document is an example of a situation where the surveyor found that the agency’s non-compliance with a regulation or regulations placed the patient in immediate jeopardy and the agency had to take immediate action.  Once a immediate jeopardy is determined this template is written up by the surveyor on site and given to the administrator.  The agency then must take immediate action to remove the immediate jeopardy.</a:t>
            </a:r>
          </a:p>
          <a:p>
            <a:r>
              <a:rPr lang="en-US" baseline="0" dirty="0" smtClean="0"/>
              <a:t>For more detailed information on IJs please refer to Appendix Q in the State Operations Manual (SOM).  </a:t>
            </a:r>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35</a:t>
            </a:fld>
            <a:endParaRPr lang="en-US" dirty="0"/>
          </a:p>
        </p:txBody>
      </p:sp>
    </p:spTree>
    <p:extLst>
      <p:ext uri="{BB962C8B-B14F-4D97-AF65-F5344CB8AC3E}">
        <p14:creationId xmlns:p14="http://schemas.microsoft.com/office/powerpoint/2010/main" val="18322657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know agencies do not intentionally provide substandard care but we all know the patients safety and well-being must come first. </a:t>
            </a:r>
          </a:p>
          <a:p>
            <a:r>
              <a:rPr lang="en-US" baseline="0" dirty="0" smtClean="0"/>
              <a:t>The primary issue that the surveyors are seeing that is resulting in these immediate jeopardies is due to pain and not alerting the physician.</a:t>
            </a:r>
          </a:p>
          <a:p>
            <a:r>
              <a:rPr lang="en-US" baseline="0" dirty="0" smtClean="0"/>
              <a:t>Perhaps using these templates of examples for in-servicing and training in your agency will make them more aware of and alert them to areas of concern. </a:t>
            </a:r>
          </a:p>
          <a:p>
            <a:r>
              <a:rPr lang="en-US" baseline="0" dirty="0" smtClean="0"/>
              <a:t>And, as we have already discussed, starting October 1, an agency that has an unremoved immediate jeopardy will be subject to CMPs. </a:t>
            </a:r>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36</a:t>
            </a:fld>
            <a:endParaRPr lang="en-US" dirty="0"/>
          </a:p>
        </p:txBody>
      </p:sp>
    </p:spTree>
    <p:extLst>
      <p:ext uri="{BB962C8B-B14F-4D97-AF65-F5344CB8AC3E}">
        <p14:creationId xmlns:p14="http://schemas.microsoft.com/office/powerpoint/2010/main" val="24803319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appendix Q, take these</a:t>
            </a:r>
            <a:r>
              <a:rPr lang="en-US" baseline="0" dirty="0" smtClean="0"/>
              <a:t> templates that we have provided.  Share them with your staff, use them for in servicing and training and make sure you keep your patients and staff safe.</a:t>
            </a:r>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37</a:t>
            </a:fld>
            <a:endParaRPr lang="en-US" dirty="0"/>
          </a:p>
        </p:txBody>
      </p:sp>
    </p:spTree>
    <p:extLst>
      <p:ext uri="{BB962C8B-B14F-4D97-AF65-F5344CB8AC3E}">
        <p14:creationId xmlns:p14="http://schemas.microsoft.com/office/powerpoint/2010/main" val="32986683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38</a:t>
            </a:fld>
            <a:endParaRPr lang="en-US" dirty="0"/>
          </a:p>
        </p:txBody>
      </p:sp>
    </p:spTree>
    <p:extLst>
      <p:ext uri="{BB962C8B-B14F-4D97-AF65-F5344CB8AC3E}">
        <p14:creationId xmlns:p14="http://schemas.microsoft.com/office/powerpoint/2010/main" val="14002890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seems like each year goes by faster and faster.  And, I’m sure it especially feels that way for you guys.  It seems like we just sent out the annual statistical report but it is that time again.</a:t>
            </a:r>
          </a:p>
          <a:p>
            <a:r>
              <a:rPr lang="en-US" baseline="0" dirty="0" smtClean="0"/>
              <a:t>Sometime the beginning of December the bureau will be sending all hospice administrators via list serve the reminder that the annual statistical report template is available on the website and ready to use.  </a:t>
            </a:r>
          </a:p>
          <a:p>
            <a:r>
              <a:rPr lang="en-US" baseline="0" dirty="0" smtClean="0"/>
              <a:t>As usual, the actual template and its instructions will be available on the bureau website.</a:t>
            </a:r>
          </a:p>
          <a:p>
            <a:r>
              <a:rPr lang="en-US" baseline="0" dirty="0" smtClean="0"/>
              <a:t>The completed report must be submitted by March 1, 2023 or your agency could be subject to a deficiency.  </a:t>
            </a:r>
            <a:r>
              <a:rPr lang="en-US" b="1" baseline="0" dirty="0" smtClean="0"/>
              <a:t>READ BULLET #5</a:t>
            </a:r>
            <a:r>
              <a:rPr lang="en-US" b="0" baseline="0" dirty="0" smtClean="0"/>
              <a:t>  </a:t>
            </a:r>
            <a:endParaRPr lang="en-US" b="1" baseline="0" dirty="0" smtClean="0"/>
          </a:p>
        </p:txBody>
      </p:sp>
      <p:sp>
        <p:nvSpPr>
          <p:cNvPr id="4" name="Slide Number Placeholder 3"/>
          <p:cNvSpPr>
            <a:spLocks noGrp="1"/>
          </p:cNvSpPr>
          <p:nvPr>
            <p:ph type="sldNum" sz="quarter" idx="10"/>
          </p:nvPr>
        </p:nvSpPr>
        <p:spPr/>
        <p:txBody>
          <a:bodyPr/>
          <a:lstStyle/>
          <a:p>
            <a:fld id="{F6AD4A70-2F51-4146-B9C4-8BA4F7541B2E}" type="slidenum">
              <a:rPr lang="en-US" smtClean="0"/>
              <a:pPr/>
              <a:t>39</a:t>
            </a:fld>
            <a:endParaRPr lang="en-US" dirty="0"/>
          </a:p>
        </p:txBody>
      </p:sp>
    </p:spTree>
    <p:extLst>
      <p:ext uri="{BB962C8B-B14F-4D97-AF65-F5344CB8AC3E}">
        <p14:creationId xmlns:p14="http://schemas.microsoft.com/office/powerpoint/2010/main" val="2339145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4</a:t>
            </a:fld>
            <a:endParaRPr lang="en-US" dirty="0"/>
          </a:p>
        </p:txBody>
      </p:sp>
    </p:spTree>
    <p:extLst>
      <p:ext uri="{BB962C8B-B14F-4D97-AF65-F5344CB8AC3E}">
        <p14:creationId xmlns:p14="http://schemas.microsoft.com/office/powerpoint/2010/main" val="29799047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of the agencies continue to be free standing at 76%</a:t>
            </a:r>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40</a:t>
            </a:fld>
            <a:endParaRPr lang="en-US" dirty="0"/>
          </a:p>
        </p:txBody>
      </p:sp>
    </p:spTree>
    <p:extLst>
      <p:ext uri="{BB962C8B-B14F-4D97-AF65-F5344CB8AC3E}">
        <p14:creationId xmlns:p14="http://schemas.microsoft.com/office/powerpoint/2010/main" val="10656567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a:t>
            </a:r>
            <a:r>
              <a:rPr lang="en-US" baseline="0" dirty="0" smtClean="0"/>
              <a:t> Diagnosis” = is something other than Dementia, Lung, Kidney, Liver, Stroke, Neuro and Covid.</a:t>
            </a:r>
          </a:p>
          <a:p>
            <a:r>
              <a:rPr lang="en-US" baseline="0" dirty="0" smtClean="0"/>
              <a:t>COVID which was newly added was actually 1%.  </a:t>
            </a:r>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41</a:t>
            </a:fld>
            <a:endParaRPr lang="en-US" dirty="0"/>
          </a:p>
        </p:txBody>
      </p:sp>
    </p:spTree>
    <p:extLst>
      <p:ext uri="{BB962C8B-B14F-4D97-AF65-F5344CB8AC3E}">
        <p14:creationId xmlns:p14="http://schemas.microsoft.com/office/powerpoint/2010/main" val="18081099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64-0 The majority of this 14 %  were greater than 35</a:t>
            </a:r>
            <a:r>
              <a:rPr lang="en-US" baseline="0" dirty="0" smtClean="0"/>
              <a:t> years of age.  Only 1% less 18 – 34 years and no one less than 18 years of age. </a:t>
            </a:r>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42</a:t>
            </a:fld>
            <a:endParaRPr lang="en-US" dirty="0"/>
          </a:p>
        </p:txBody>
      </p:sp>
    </p:spTree>
    <p:extLst>
      <p:ext uri="{BB962C8B-B14F-4D97-AF65-F5344CB8AC3E}">
        <p14:creationId xmlns:p14="http://schemas.microsoft.com/office/powerpoint/2010/main" val="42050132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expected, the majority</a:t>
            </a:r>
            <a:r>
              <a:rPr lang="en-US" baseline="0" dirty="0" smtClean="0"/>
              <a:t> of admissions are in the home.  This really didn’t change much from the previous year. </a:t>
            </a:r>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43</a:t>
            </a:fld>
            <a:endParaRPr lang="en-US" dirty="0"/>
          </a:p>
        </p:txBody>
      </p:sp>
    </p:spTree>
    <p:extLst>
      <p:ext uri="{BB962C8B-B14F-4D97-AF65-F5344CB8AC3E}">
        <p14:creationId xmlns:p14="http://schemas.microsoft.com/office/powerpoint/2010/main" val="4583966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44</a:t>
            </a:fld>
            <a:endParaRPr lang="en-US" dirty="0"/>
          </a:p>
        </p:txBody>
      </p:sp>
    </p:spTree>
    <p:extLst>
      <p:ext uri="{BB962C8B-B14F-4D97-AF65-F5344CB8AC3E}">
        <p14:creationId xmlns:p14="http://schemas.microsoft.com/office/powerpoint/2010/main" val="14874816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45</a:t>
            </a:fld>
            <a:endParaRPr lang="en-US" dirty="0"/>
          </a:p>
        </p:txBody>
      </p:sp>
    </p:spTree>
    <p:extLst>
      <p:ext uri="{BB962C8B-B14F-4D97-AF65-F5344CB8AC3E}">
        <p14:creationId xmlns:p14="http://schemas.microsoft.com/office/powerpoint/2010/main" val="34795356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a total of 62/122 deemed hospice</a:t>
            </a:r>
            <a:r>
              <a:rPr lang="en-US" baseline="0" dirty="0" smtClean="0"/>
              <a:t> agencies right now -  about 51% of our agencies.  </a:t>
            </a:r>
            <a:r>
              <a:rPr lang="en-US" dirty="0" smtClean="0"/>
              <a:t>The majority of our deemed agencies continue to remain with ACHC with CHAP</a:t>
            </a:r>
            <a:r>
              <a:rPr lang="en-US" baseline="0" dirty="0" smtClean="0"/>
              <a:t> close behind.  TJC continues to be our least.</a:t>
            </a:r>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46</a:t>
            </a:fld>
            <a:endParaRPr lang="en-US" dirty="0"/>
          </a:p>
        </p:txBody>
      </p:sp>
    </p:spTree>
    <p:extLst>
      <p:ext uri="{BB962C8B-B14F-4D97-AF65-F5344CB8AC3E}">
        <p14:creationId xmlns:p14="http://schemas.microsoft.com/office/powerpoint/2010/main" val="26249083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47</a:t>
            </a:fld>
            <a:endParaRPr lang="en-US" dirty="0"/>
          </a:p>
        </p:txBody>
      </p:sp>
    </p:spTree>
    <p:extLst>
      <p:ext uri="{BB962C8B-B14F-4D97-AF65-F5344CB8AC3E}">
        <p14:creationId xmlns:p14="http://schemas.microsoft.com/office/powerpoint/2010/main" val="8890987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Unfortunately</a:t>
            </a:r>
            <a:r>
              <a:rPr lang="en-US" baseline="0" dirty="0" smtClean="0"/>
              <a:t> </a:t>
            </a:r>
            <a:r>
              <a:rPr lang="en-US" dirty="0" smtClean="0"/>
              <a:t>we’ve had one hospice agency close this fiscal year but home health</a:t>
            </a:r>
            <a:r>
              <a:rPr lang="en-US" baseline="0" dirty="0" smtClean="0"/>
              <a:t> sure got hit hard.  3 of </a:t>
            </a:r>
            <a:r>
              <a:rPr lang="en-US" baseline="0" smtClean="0"/>
              <a:t>the 7 closed </a:t>
            </a:r>
            <a:r>
              <a:rPr lang="en-US" baseline="0" dirty="0" smtClean="0"/>
              <a:t>home health were public health departments.</a:t>
            </a:r>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48</a:t>
            </a:fld>
            <a:endParaRPr lang="en-US" dirty="0"/>
          </a:p>
        </p:txBody>
      </p:sp>
    </p:spTree>
    <p:extLst>
      <p:ext uri="{BB962C8B-B14F-4D97-AF65-F5344CB8AC3E}">
        <p14:creationId xmlns:p14="http://schemas.microsoft.com/office/powerpoint/2010/main" val="3114480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There’s been a jump</a:t>
            </a:r>
            <a:r>
              <a:rPr lang="en-US" baseline="0" dirty="0" smtClean="0"/>
              <a:t> in change of ownerships this past calendar year.  There’s a lot of mov’n and shake’n going on. </a:t>
            </a:r>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49</a:t>
            </a:fld>
            <a:endParaRPr lang="en-US" dirty="0"/>
          </a:p>
        </p:txBody>
      </p:sp>
    </p:spTree>
    <p:extLst>
      <p:ext uri="{BB962C8B-B14F-4D97-AF65-F5344CB8AC3E}">
        <p14:creationId xmlns:p14="http://schemas.microsoft.com/office/powerpoint/2010/main" val="2782512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5</a:t>
            </a:fld>
            <a:endParaRPr lang="en-US" dirty="0"/>
          </a:p>
        </p:txBody>
      </p:sp>
    </p:spTree>
    <p:extLst>
      <p:ext uri="{BB962C8B-B14F-4D97-AF65-F5344CB8AC3E}">
        <p14:creationId xmlns:p14="http://schemas.microsoft.com/office/powerpoint/2010/main" val="29144270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50</a:t>
            </a:fld>
            <a:endParaRPr lang="en-US" dirty="0"/>
          </a:p>
        </p:txBody>
      </p:sp>
    </p:spTree>
    <p:extLst>
      <p:ext uri="{BB962C8B-B14F-4D97-AF65-F5344CB8AC3E}">
        <p14:creationId xmlns:p14="http://schemas.microsoft.com/office/powerpoint/2010/main" val="19880379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continue to see a tremendous amount of administrative turnover.  As you can see nursing has taken a big hit, which goes along with the nursing turnover</a:t>
            </a:r>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51</a:t>
            </a:fld>
            <a:endParaRPr lang="en-US" dirty="0"/>
          </a:p>
        </p:txBody>
      </p:sp>
    </p:spTree>
    <p:extLst>
      <p:ext uri="{BB962C8B-B14F-4D97-AF65-F5344CB8AC3E}">
        <p14:creationId xmlns:p14="http://schemas.microsoft.com/office/powerpoint/2010/main" val="6307703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Debi</a:t>
            </a:r>
            <a:r>
              <a:rPr lang="en-US" baseline="0" dirty="0" smtClean="0"/>
              <a:t> Siebert is the one that finds all of our cool pictures.  Thank you Debi for making me look skinny!  She even found a girl batter with red hair!  </a:t>
            </a:r>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52</a:t>
            </a:fld>
            <a:endParaRPr lang="en-US" dirty="0"/>
          </a:p>
        </p:txBody>
      </p:sp>
    </p:spTree>
    <p:extLst>
      <p:ext uri="{BB962C8B-B14F-4D97-AF65-F5344CB8AC3E}">
        <p14:creationId xmlns:p14="http://schemas.microsoft.com/office/powerpoint/2010/main" val="10436165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going to talk a little bit about some “Hot Topics”.</a:t>
            </a:r>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53</a:t>
            </a:fld>
            <a:endParaRPr lang="en-US" dirty="0"/>
          </a:p>
        </p:txBody>
      </p:sp>
    </p:spTree>
    <p:extLst>
      <p:ext uri="{BB962C8B-B14F-4D97-AF65-F5344CB8AC3E}">
        <p14:creationId xmlns:p14="http://schemas.microsoft.com/office/powerpoint/2010/main" val="38440698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seems like we t</a:t>
            </a:r>
            <a:r>
              <a:rPr lang="en-US" sz="1000" dirty="0" smtClean="0"/>
              <a:t>alk about these </a:t>
            </a:r>
            <a:r>
              <a:rPr lang="en-US" dirty="0" smtClean="0"/>
              <a:t>administrative</a:t>
            </a:r>
            <a:r>
              <a:rPr lang="en-US" baseline="0" dirty="0" smtClean="0"/>
              <a:t> issues every year, but somethings are just worth repeating.  </a:t>
            </a:r>
          </a:p>
          <a:p>
            <a:r>
              <a:rPr lang="en-US" baseline="0" dirty="0" smtClean="0"/>
              <a:t>First of all, the bureau is finding that we are not being notified timely of administrator changes and sometimes not at all.  I just want to remind you that it is a requirement of your Medicare Provider Agreement that when changes in your administration occur, the state should be notified.   </a:t>
            </a:r>
          </a:p>
          <a:p>
            <a:r>
              <a:rPr lang="en-US" baseline="0" dirty="0" smtClean="0"/>
              <a:t>Since all correspondence goes to the administrator, if we do not have the current administrator in our system, your agency will not get important information.  </a:t>
            </a:r>
          </a:p>
          <a:p>
            <a:endParaRPr lang="en-US" baseline="0" dirty="0" smtClean="0"/>
          </a:p>
          <a:p>
            <a:r>
              <a:rPr lang="en-US" baseline="0" dirty="0" smtClean="0"/>
              <a:t>2</a:t>
            </a:r>
            <a:r>
              <a:rPr lang="en-US" baseline="30000" dirty="0" smtClean="0"/>
              <a:t>nd</a:t>
            </a:r>
            <a:r>
              <a:rPr lang="en-US" baseline="0" dirty="0" smtClean="0"/>
              <a:t>, all of our information goes out by email, so we need the administrator’s current email address.  A lot of the information is disseminated via our list serve.  How this works is that when we are notified of the new administrator (so see, that’s the first step – notifying us ) , the administrator will receive an email from us.  The administrator MUST confirm receipt within 3 days or he/she will not be added to the list serve.  Without this receipt confirmation, the new administrator will not be added and your agency will not receive any of the information the bureau disseminates.  One issue we have found is that this first email may go to “junk mail, so if you are currently the administrator and you are not receiving information from the bureau via the list serve, please email Debi Siebert. </a:t>
            </a:r>
          </a:p>
          <a:p>
            <a:r>
              <a:rPr lang="en-US" baseline="0" dirty="0" smtClean="0"/>
              <a:t>Her email address is here on the slide. </a:t>
            </a:r>
          </a:p>
        </p:txBody>
      </p:sp>
      <p:sp>
        <p:nvSpPr>
          <p:cNvPr id="4" name="Slide Number Placeholder 3"/>
          <p:cNvSpPr>
            <a:spLocks noGrp="1"/>
          </p:cNvSpPr>
          <p:nvPr>
            <p:ph type="sldNum" sz="quarter" idx="10"/>
          </p:nvPr>
        </p:nvSpPr>
        <p:spPr/>
        <p:txBody>
          <a:bodyPr/>
          <a:lstStyle/>
          <a:p>
            <a:fld id="{F6AD4A70-2F51-4146-B9C4-8BA4F7541B2E}" type="slidenum">
              <a:rPr lang="en-US" smtClean="0"/>
              <a:pPr/>
              <a:t>54</a:t>
            </a:fld>
            <a:endParaRPr lang="en-US" dirty="0"/>
          </a:p>
        </p:txBody>
      </p:sp>
    </p:spTree>
    <p:extLst>
      <p:ext uri="{BB962C8B-B14F-4D97-AF65-F5344CB8AC3E}">
        <p14:creationId xmlns:p14="http://schemas.microsoft.com/office/powerpoint/2010/main" val="25157616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Another thing we are seeing more often over the last year, is agencies are not renewing their state license on time.  David Atkinson sends out a renewal notice 2 months in advance but yet he is finding that he has to follow-up a second time with the agency because it is time to renew and the agency has not sent in the renewal and fee.  We are just reminding agencies that when that license renewal comes in, it is something to take seriously because you cannot see patients without having an active license. </a:t>
            </a:r>
          </a:p>
          <a:p>
            <a:endParaRPr lang="en-US" baseline="0" dirty="0" smtClean="0"/>
          </a:p>
          <a:p>
            <a:r>
              <a:rPr lang="en-US" baseline="0" dirty="0" smtClean="0"/>
              <a:t>Lastly, David and Debi are having more and more issues with corporate personnel insisting on conducting the agency’s business with the bureau instead of the administrator.  The regulations are clear that the administrator of the agency is responsible for the day to day operations of the agency and therefore, we do our business with the administrator.  </a:t>
            </a:r>
          </a:p>
          <a:p>
            <a:r>
              <a:rPr lang="en-US" baseline="0" dirty="0" smtClean="0"/>
              <a:t>The bureau felt these issues were important enough that we actually sent a letter to all administrators via postal mail.  That’s something we haven’t done in a long time!</a:t>
            </a:r>
          </a:p>
          <a:p>
            <a:r>
              <a:rPr lang="en-US" baseline="0" dirty="0" smtClean="0"/>
              <a:t>It was also sent by list serve.  But because there are issues with our list serve not having all current administrators emails, we felt we’d assure they get it by mailing it out also.  </a:t>
            </a:r>
          </a:p>
          <a:p>
            <a:r>
              <a:rPr lang="en-US" baseline="0" dirty="0" smtClean="0"/>
              <a:t>So if you didn’t not receive a letter or get an email with this information, then you likely are not in our system as the current administrator and you need to email Debi Siebert.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55</a:t>
            </a:fld>
            <a:endParaRPr lang="en-US" dirty="0"/>
          </a:p>
        </p:txBody>
      </p:sp>
    </p:spTree>
    <p:extLst>
      <p:ext uri="{BB962C8B-B14F-4D97-AF65-F5344CB8AC3E}">
        <p14:creationId xmlns:p14="http://schemas.microsoft.com/office/powerpoint/2010/main" val="23644382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RSMo Section</a:t>
            </a:r>
            <a:r>
              <a:rPr lang="en-US" baseline="0" dirty="0" smtClean="0"/>
              <a:t> 191.1400, </a:t>
            </a:r>
            <a:r>
              <a:rPr lang="en-US" dirty="0" smtClean="0"/>
              <a:t>The</a:t>
            </a:r>
            <a:r>
              <a:rPr lang="en-US" baseline="0" dirty="0" smtClean="0"/>
              <a:t> Compassionate Care Visitation Act went in to effect on 8/28/2022.  Some of you may have heard this refer to as the “No Patient Left Alone Act”. This basically says that all health care facilities (and IP hospice facilities are included in this) shall have a visitation policy that allows compassionate care visits by a patient’s or resident’s friend, family member, or other person requested by the patient for the purpose of a compassionate care visit.  A compassionate care visit is – a visit necessary to meet the physical or mental needs of the patient or resident.  The law goes on to further define what this visit can be.  It also defines what policies a health care facility has to have regarding this new law and what all needs to be in it.   I’m not going to go in great detail about all the specifics of the law, but want to point out just a couple of things.</a:t>
            </a:r>
          </a:p>
          <a:p>
            <a:pPr marL="228600" indent="-228600">
              <a:buAutoNum type="arabicParenR"/>
            </a:pPr>
            <a:r>
              <a:rPr lang="en-US" baseline="0" dirty="0" smtClean="0"/>
              <a:t>No later than January 1, 2023, we – the Department of Health and Senior Services – must develop informational materials for patient, residents and their legal guardians regarding the provisions of this law.  The specific health care agencies will make these materials accessible upon admission and they will have to be on the health care facility’s website.  </a:t>
            </a:r>
          </a:p>
          <a:p>
            <a:pPr marL="228600" indent="-228600">
              <a:buAutoNum type="arabicParenR"/>
            </a:pPr>
            <a:r>
              <a:rPr lang="en-US" baseline="0" dirty="0" smtClean="0"/>
              <a:t>If the bureau is notified of a patient/family complaint about a hospice agency restricting visitors, we would be required to begin an investigation within 36 hours of receipt of that complaint. </a:t>
            </a:r>
          </a:p>
          <a:p>
            <a:pPr marL="0" indent="0">
              <a:buNone/>
            </a:pPr>
            <a:r>
              <a:rPr lang="en-US" baseline="0" dirty="0" smtClean="0"/>
              <a:t>This law came as a result of all the issues with family/friends not being allowed visitation during COVID.  The IP hospices were very much aware of the importance of these compassionate care visits and therefore, we were never made aware of any issues with those facilities.  So, we don’t anticipate any issues now either but if there would be a complaint we will have to meet this 36 hour requirement.  </a:t>
            </a:r>
          </a:p>
          <a:p>
            <a:pPr marL="0" indent="0">
              <a:buNone/>
            </a:pPr>
            <a:r>
              <a:rPr lang="en-US" baseline="0" dirty="0" smtClean="0"/>
              <a:t>Although the actual law only affects our IP hospices, most of you have patients in LTC facilities, so you may find yourselves in a position that you need to be an advocate for your patients if the LTC would restrict these types of visits.  </a:t>
            </a:r>
          </a:p>
          <a:p>
            <a:pPr marL="0" indent="0">
              <a:buNone/>
            </a:pPr>
            <a:r>
              <a:rPr lang="en-US" baseline="0" dirty="0" smtClean="0"/>
              <a:t>So if you have be an IP </a:t>
            </a:r>
            <a:r>
              <a:rPr lang="en-US" baseline="0" dirty="0" err="1" smtClean="0"/>
              <a:t>hospice,you</a:t>
            </a:r>
            <a:r>
              <a:rPr lang="en-US" baseline="0" dirty="0" smtClean="0"/>
              <a:t> will want to make sure your policies are updated to reflect this new law and keep your eye out for the brochure after the first of the year.    </a:t>
            </a:r>
          </a:p>
        </p:txBody>
      </p:sp>
      <p:sp>
        <p:nvSpPr>
          <p:cNvPr id="4" name="Slide Number Placeholder 3"/>
          <p:cNvSpPr>
            <a:spLocks noGrp="1"/>
          </p:cNvSpPr>
          <p:nvPr>
            <p:ph type="sldNum" sz="quarter" idx="10"/>
          </p:nvPr>
        </p:nvSpPr>
        <p:spPr/>
        <p:txBody>
          <a:bodyPr/>
          <a:lstStyle/>
          <a:p>
            <a:fld id="{F6AD4A70-2F51-4146-B9C4-8BA4F7541B2E}" type="slidenum">
              <a:rPr lang="en-US" smtClean="0"/>
              <a:pPr/>
              <a:t>56</a:t>
            </a:fld>
            <a:endParaRPr lang="en-US" dirty="0"/>
          </a:p>
        </p:txBody>
      </p:sp>
    </p:spTree>
    <p:extLst>
      <p:ext uri="{BB962C8B-B14F-4D97-AF65-F5344CB8AC3E}">
        <p14:creationId xmlns:p14="http://schemas.microsoft.com/office/powerpoint/2010/main" val="26708903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talk a little bit now about </a:t>
            </a:r>
            <a:r>
              <a:rPr lang="en-US" dirty="0" err="1" smtClean="0"/>
              <a:t>iQIES</a:t>
            </a:r>
            <a:r>
              <a:rPr lang="en-US" baseline="0" dirty="0" smtClean="0"/>
              <a:t> and how that affects our Show Me Home Care Website.  </a:t>
            </a:r>
          </a:p>
          <a:p>
            <a:r>
              <a:rPr lang="en-US" baseline="0" dirty="0" smtClean="0"/>
              <a:t>As you know, Missouri has always had the Show Me Home Care Website- an now it is a requirement by law. Up until now, all hospice plans of correction and2567’s for the past 3 years could be found by going to this website.  </a:t>
            </a:r>
          </a:p>
          <a:p>
            <a:r>
              <a:rPr lang="en-US" baseline="0" dirty="0" smtClean="0"/>
              <a:t>However, the state now has a new federal internet-based system in which all hospice survey and certification functions will be entered and logged.  Because of this new system, there </a:t>
            </a:r>
            <a:r>
              <a:rPr lang="en-US" baseline="0" dirty="0" err="1" smtClean="0"/>
              <a:t>isnow</a:t>
            </a:r>
            <a:r>
              <a:rPr lang="en-US" baseline="0" dirty="0" smtClean="0"/>
              <a:t> a glitch and any hospice survey starting today will not be able to be uploaded to the Show Me Home are Website.  </a:t>
            </a:r>
          </a:p>
          <a:p>
            <a:r>
              <a:rPr lang="en-US" baseline="0" dirty="0" smtClean="0"/>
              <a:t>Home health actually got moved into </a:t>
            </a:r>
            <a:r>
              <a:rPr lang="en-US" baseline="0" dirty="0" err="1" smtClean="0"/>
              <a:t>iQies</a:t>
            </a:r>
            <a:r>
              <a:rPr lang="en-US" baseline="0" dirty="0" smtClean="0"/>
              <a:t> last October, so no home health survey reports and plans of correction have been updated to the Show Me Home Care Website actually for this past year.</a:t>
            </a:r>
          </a:p>
          <a:p>
            <a:r>
              <a:rPr lang="en-US" baseline="0" dirty="0" smtClean="0"/>
              <a:t>Until this “glitch” is taken care of, if you are looking for an agency’s survey report or </a:t>
            </a:r>
            <a:r>
              <a:rPr lang="en-US" baseline="0" dirty="0" err="1" smtClean="0"/>
              <a:t>pt</a:t>
            </a:r>
            <a:r>
              <a:rPr lang="en-US" baseline="0" dirty="0" smtClean="0"/>
              <a:t> and plan of correction, just give Debi Siebert a call or email her and she can see to it you get a copy.  </a:t>
            </a:r>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57</a:t>
            </a:fld>
            <a:endParaRPr lang="en-US" dirty="0"/>
          </a:p>
        </p:txBody>
      </p:sp>
    </p:spTree>
    <p:extLst>
      <p:ext uri="{BB962C8B-B14F-4D97-AF65-F5344CB8AC3E}">
        <p14:creationId xmlns:p14="http://schemas.microsoft.com/office/powerpoint/2010/main" val="16849875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talk about the Public Health </a:t>
            </a:r>
            <a:r>
              <a:rPr lang="en-US" dirty="0" err="1" smtClean="0"/>
              <a:t>Emergenvy</a:t>
            </a:r>
            <a:r>
              <a:rPr lang="en-US" dirty="0" smtClean="0"/>
              <a:t> (PHE) now.</a:t>
            </a:r>
          </a:p>
          <a:p>
            <a:r>
              <a:rPr lang="en-US" dirty="0" smtClean="0"/>
              <a:t>As we all know the COVID-19</a:t>
            </a:r>
            <a:r>
              <a:rPr lang="en-US" baseline="0" dirty="0" smtClean="0"/>
              <a:t> PHE was extended through 10/15, so that date is quickly coming up on us.  And we also know that any waivers or flexibilities that came with the PHE will also terminate when the PHE does. </a:t>
            </a:r>
          </a:p>
          <a:p>
            <a:r>
              <a:rPr lang="en-US" baseline="0" dirty="0" smtClean="0"/>
              <a:t>Although we do not know yet if it will be extended again – and we probably won’t until the day of or day before, CMS is giving its clearest indication yet that it will soon be phasing out pandemic waivers that many providers have counted on for more than 2 years.  In its latest published document in late August, they reiterated that there will be a 60 day notice prior to the end of the pandemic.  They also stressed that providers need to start to prepare for the end of the waivers. </a:t>
            </a:r>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58</a:t>
            </a:fld>
            <a:endParaRPr lang="en-US" dirty="0"/>
          </a:p>
        </p:txBody>
      </p:sp>
    </p:spTree>
    <p:extLst>
      <p:ext uri="{BB962C8B-B14F-4D97-AF65-F5344CB8AC3E}">
        <p14:creationId xmlns:p14="http://schemas.microsoft.com/office/powerpoint/2010/main" val="318321968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I was checking</a:t>
            </a:r>
            <a:r>
              <a:rPr lang="en-US" baseline="0" dirty="0" smtClean="0"/>
              <a:t> on the CMS website for an updates on the waivers, I found this MS Fax Sheet.  This sheet is called “CMS Flexibilities </a:t>
            </a:r>
            <a:r>
              <a:rPr lang="en-US" baseline="0" dirty="0" err="1" smtClean="0"/>
              <a:t>fo</a:t>
            </a:r>
            <a:r>
              <a:rPr lang="en-US" baseline="0" dirty="0" smtClean="0"/>
              <a:t> Fight Covid-19” and it was updated 09/01/2022.  This fact sheet includes information about COVID-19 Public Health Emergency (PHE) waivers and flexibilities.  These fact sheets include information about which waivers and flexibilities have already been terminated, which have been made permanent, or which ones will end at the end of the PHE.  These fact sheets are available for all provider types. </a:t>
            </a:r>
          </a:p>
          <a:p>
            <a:r>
              <a:rPr lang="en-US" baseline="0" dirty="0" smtClean="0"/>
              <a:t>I have provided you with a link to the </a:t>
            </a:r>
            <a:r>
              <a:rPr lang="en-US" baseline="0" dirty="0" err="1" smtClean="0"/>
              <a:t>cms</a:t>
            </a:r>
            <a:r>
              <a:rPr lang="en-US" baseline="0" dirty="0" smtClean="0"/>
              <a:t> website where you can access these fact sheets.  </a:t>
            </a:r>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59</a:t>
            </a:fld>
            <a:endParaRPr lang="en-US" dirty="0"/>
          </a:p>
        </p:txBody>
      </p:sp>
    </p:spTree>
    <p:extLst>
      <p:ext uri="{BB962C8B-B14F-4D97-AF65-F5344CB8AC3E}">
        <p14:creationId xmlns:p14="http://schemas.microsoft.com/office/powerpoint/2010/main" val="1596503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As you</a:t>
            </a:r>
            <a:r>
              <a:rPr lang="en-US" sz="2000" baseline="0" dirty="0" smtClean="0"/>
              <a:t> recall, CMS distributed several QSO memos back in late 2021 and early 2022 regarding the COVID 19 Health Care Staff Vaccination rule.  QSO-22-09-ALL is the memo which outlines the guidance for the providers as well as for the surveyors.   As a result of this rule we now have a new hospice L tag (L900) that falls under the Condition of Participation 42 CFR 418.60 INFECTION CONTROL.  The same hold true for home health – that new tag, G687, also falls under Infection Prevention and Control at 42 CFR 484.70.  </a:t>
            </a:r>
            <a:endParaRPr lang="en-US" sz="2000"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6</a:t>
            </a:fld>
            <a:endParaRPr lang="en-US" dirty="0"/>
          </a:p>
        </p:txBody>
      </p:sp>
    </p:spTree>
    <p:extLst>
      <p:ext uri="{BB962C8B-B14F-4D97-AF65-F5344CB8AC3E}">
        <p14:creationId xmlns:p14="http://schemas.microsoft.com/office/powerpoint/2010/main" val="13918826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Telehealth has been used quite a bit by agencies since COVID 19 but some agencies struggle with how to use it in hospice and home health too actually.  We welcome the questions because the issue of telehealth has really gotten an agency or two in trouble.  If you are going to use telehealth, here are a few reminders: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The use of telehealth must be on the plan of care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You cannot use telehealth to replace a regularly scheduled physician ordered visit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And, telehealth cannot be used at any visit to perform a comprehensive assessment. That’s actually where an agency got in trouble.  Instead of physically going out and assessing a patient, the agency conducted the comprehensive assessment using telehealth.  All comprehensive assessments must be done in person.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If you would like a couple regulatory references that support these requirements you can google the laws listed. </a:t>
            </a:r>
            <a:endParaRPr lang="en-US" dirty="0" smtClean="0"/>
          </a:p>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60</a:t>
            </a:fld>
            <a:endParaRPr lang="en-US" dirty="0"/>
          </a:p>
        </p:txBody>
      </p:sp>
    </p:spTree>
    <p:extLst>
      <p:ext uri="{BB962C8B-B14F-4D97-AF65-F5344CB8AC3E}">
        <p14:creationId xmlns:p14="http://schemas.microsoft.com/office/powerpoint/2010/main" val="25986631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department</a:t>
            </a:r>
            <a:r>
              <a:rPr lang="en-US" baseline="0" dirty="0" smtClean="0"/>
              <a:t> is so excited about the launch of its new department logo!</a:t>
            </a:r>
          </a:p>
          <a:p>
            <a:r>
              <a:rPr lang="en-US" baseline="0" dirty="0" smtClean="0"/>
              <a:t>This new logo reflects better the department and its vision for the future of public health in Missouri!</a:t>
            </a:r>
          </a:p>
          <a:p>
            <a:r>
              <a:rPr lang="en-US" baseline="0" dirty="0" smtClean="0"/>
              <a:t>I’m going to try to explain how the new logo does just that.</a:t>
            </a:r>
          </a:p>
        </p:txBody>
      </p:sp>
      <p:sp>
        <p:nvSpPr>
          <p:cNvPr id="4" name="Slide Number Placeholder 3"/>
          <p:cNvSpPr>
            <a:spLocks noGrp="1"/>
          </p:cNvSpPr>
          <p:nvPr>
            <p:ph type="sldNum" sz="quarter" idx="10"/>
          </p:nvPr>
        </p:nvSpPr>
        <p:spPr/>
        <p:txBody>
          <a:bodyPr/>
          <a:lstStyle/>
          <a:p>
            <a:fld id="{F6AD4A70-2F51-4146-B9C4-8BA4F7541B2E}" type="slidenum">
              <a:rPr lang="en-US" smtClean="0"/>
              <a:pPr/>
              <a:t>61</a:t>
            </a:fld>
            <a:endParaRPr lang="en-US" dirty="0"/>
          </a:p>
        </p:txBody>
      </p:sp>
    </p:spTree>
    <p:extLst>
      <p:ext uri="{BB962C8B-B14F-4D97-AF65-F5344CB8AC3E}">
        <p14:creationId xmlns:p14="http://schemas.microsoft.com/office/powerpoint/2010/main" val="235285456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will start first with the curved line.  It has a dual presentation.</a:t>
            </a:r>
          </a:p>
          <a:p>
            <a:r>
              <a:rPr lang="en-US" baseline="0" dirty="0" smtClean="0"/>
              <a:t>We all know the department is always on a path to improve health outcomes for Missourians.  The curve is seen as the journey toward better health</a:t>
            </a:r>
          </a:p>
          <a:p>
            <a:pPr marL="171450" indent="-171450">
              <a:buFontTx/>
              <a:buChar char="-"/>
            </a:pPr>
            <a:r>
              <a:rPr lang="en-US" baseline="0" dirty="0" smtClean="0"/>
              <a:t>The line is viewed as a stream.  There are 3 parts to a stream:  Upstream, Midstream and Downstream.</a:t>
            </a:r>
          </a:p>
          <a:p>
            <a:pPr marL="171450" indent="-171450">
              <a:buFontTx/>
              <a:buChar char="-"/>
            </a:pPr>
            <a:r>
              <a:rPr lang="en-US" baseline="0" dirty="0" smtClean="0"/>
              <a:t>Upstream efforts seek to create community-level impact and improve the community.  </a:t>
            </a:r>
          </a:p>
          <a:p>
            <a:pPr marL="171450" indent="-171450">
              <a:buFontTx/>
              <a:buChar char="-"/>
            </a:pPr>
            <a:r>
              <a:rPr lang="en-US" baseline="0" dirty="0" smtClean="0"/>
              <a:t>Midstream efforts seek to create individual level impact by </a:t>
            </a:r>
            <a:r>
              <a:rPr lang="en-US" baseline="0" smtClean="0"/>
              <a:t>meeting individual</a:t>
            </a:r>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62</a:t>
            </a:fld>
            <a:endParaRPr lang="en-US" dirty="0"/>
          </a:p>
        </p:txBody>
      </p:sp>
    </p:spTree>
    <p:extLst>
      <p:ext uri="{BB962C8B-B14F-4D97-AF65-F5344CB8AC3E}">
        <p14:creationId xmlns:p14="http://schemas.microsoft.com/office/powerpoint/2010/main" val="191185181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all know the Department of Health and Senior</a:t>
            </a:r>
            <a:r>
              <a:rPr lang="en-US" baseline="0" dirty="0" smtClean="0"/>
              <a:t> Services focus has always been on the health and safety of all Missourians.  The “shield” shows the public how DHSS works to protect all Missourians through its many programs and functions.</a:t>
            </a:r>
          </a:p>
          <a:p>
            <a:r>
              <a:rPr lang="en-US" baseline="0" dirty="0" smtClean="0"/>
              <a:t>The Medical Cross – we all know this is one of the most internationally known medical symbols.  It represents non-biased health for all people.</a:t>
            </a:r>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63</a:t>
            </a:fld>
            <a:endParaRPr lang="en-US" dirty="0"/>
          </a:p>
        </p:txBody>
      </p:sp>
    </p:spTree>
    <p:extLst>
      <p:ext uri="{BB962C8B-B14F-4D97-AF65-F5344CB8AC3E}">
        <p14:creationId xmlns:p14="http://schemas.microsoft.com/office/powerpoint/2010/main" val="233667982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Lastly, we have the 4 main colors.  These were to modernize the</a:t>
            </a:r>
            <a:r>
              <a:rPr lang="en-US" baseline="0" dirty="0" smtClean="0"/>
              <a:t> look and these 4 colors represent the four divisions or functional areas within the department that serve Missourian with the support from administrative personnel:</a:t>
            </a:r>
          </a:p>
          <a:p>
            <a:r>
              <a:rPr lang="en-US" baseline="0" dirty="0" smtClean="0"/>
              <a:t>Those 4 divisions are:</a:t>
            </a:r>
          </a:p>
          <a:p>
            <a:pPr marL="171450" indent="-171450">
              <a:buFontTx/>
              <a:buChar char="-"/>
            </a:pPr>
            <a:r>
              <a:rPr lang="en-US" baseline="0" dirty="0" smtClean="0"/>
              <a:t>Community and Public Health</a:t>
            </a:r>
          </a:p>
          <a:p>
            <a:pPr marL="171450" indent="-171450">
              <a:buFontTx/>
              <a:buChar char="-"/>
            </a:pPr>
            <a:r>
              <a:rPr lang="en-US" baseline="0" dirty="0" smtClean="0"/>
              <a:t>Senior and Disability Services</a:t>
            </a:r>
          </a:p>
          <a:p>
            <a:pPr marL="171450" indent="-171450">
              <a:buFontTx/>
              <a:buChar char="-"/>
            </a:pPr>
            <a:r>
              <a:rPr lang="en-US" baseline="0" dirty="0" smtClean="0"/>
              <a:t>Regulation and Licensure – US!</a:t>
            </a:r>
          </a:p>
          <a:p>
            <a:pPr marL="171450" indent="-171450">
              <a:buFontTx/>
              <a:buChar char="-"/>
            </a:pPr>
            <a:r>
              <a:rPr lang="en-US" baseline="0" dirty="0" smtClean="0"/>
              <a:t>And the Public Health Laboratory.  </a:t>
            </a:r>
          </a:p>
          <a:p>
            <a:pPr marL="171450" indent="-171450">
              <a:buFontTx/>
              <a:buChar char="-"/>
            </a:pPr>
            <a:endParaRPr lang="en-US" baseline="0" dirty="0" smtClean="0"/>
          </a:p>
          <a:p>
            <a:pPr marL="171450" indent="-171450">
              <a:buFontTx/>
              <a:buChar char="-"/>
            </a:pPr>
            <a:r>
              <a:rPr lang="en-US" baseline="0" dirty="0" smtClean="0"/>
              <a:t>Those that worked on this put a lot of thought in to making this new logo to be one that is meaningful and eye appealing!</a:t>
            </a:r>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64</a:t>
            </a:fld>
            <a:endParaRPr lang="en-US" dirty="0"/>
          </a:p>
        </p:txBody>
      </p:sp>
    </p:spTree>
    <p:extLst>
      <p:ext uri="{BB962C8B-B14F-4D97-AF65-F5344CB8AC3E}">
        <p14:creationId xmlns:p14="http://schemas.microsoft.com/office/powerpoint/2010/main" val="105971256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things we are so excited about in the bureau is our new Long-Term</a:t>
            </a:r>
            <a:r>
              <a:rPr lang="en-US" baseline="0" dirty="0" smtClean="0"/>
              <a:t> Care/Hospice Coordination of Care Form!  </a:t>
            </a:r>
          </a:p>
          <a:p>
            <a:r>
              <a:rPr lang="en-US" baseline="0" dirty="0" smtClean="0"/>
              <a:t>The current form that is being used – or not used – you probably know as the Hospice/LTC Coordinated Task Plan of Care. </a:t>
            </a:r>
          </a:p>
          <a:p>
            <a:r>
              <a:rPr lang="en-US" baseline="0" dirty="0" smtClean="0"/>
              <a:t>It was developed 13 years ago with input from both the hospice and the LTC industry, working in collaboration with the bureau and DHSS LTC.  There was a joint rollout of the form by the bureau and LTC section of the department.  We went on the road with it to the  different regions of the state</a:t>
            </a:r>
          </a:p>
          <a:p>
            <a:r>
              <a:rPr lang="en-US" baseline="0" dirty="0" smtClean="0"/>
              <a:t>When this was first implemented back in 2009 there was a lot of “buy-in” from both the LTC industry and hospices.  The form delineated who was going to do what for the patient – the hospice or the long term care facility.  It worked well for a long time, but it has lost its effectiveness.</a:t>
            </a:r>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65</a:t>
            </a:fld>
            <a:endParaRPr lang="en-US" dirty="0"/>
          </a:p>
        </p:txBody>
      </p:sp>
    </p:spTree>
    <p:extLst>
      <p:ext uri="{BB962C8B-B14F-4D97-AF65-F5344CB8AC3E}">
        <p14:creationId xmlns:p14="http://schemas.microsoft.com/office/powerpoint/2010/main" val="175879757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the past several years, there has been an increasing number of condition level deficiencies – and more</a:t>
            </a:r>
            <a:r>
              <a:rPr lang="en-US" baseline="0" dirty="0" smtClean="0"/>
              <a:t> rising to the level of immediate jeopardies.  What we are </a:t>
            </a:r>
            <a:r>
              <a:rPr lang="en-US" baseline="0" dirty="0" err="1" smtClean="0"/>
              <a:t>fiding</a:t>
            </a:r>
            <a:r>
              <a:rPr lang="en-US" baseline="0" dirty="0" smtClean="0"/>
              <a:t> is that many are attributed to lack of coordination between the hospice agency and the LTC facility.   It was decided perhaps it was time to revise or redo the form.  </a:t>
            </a:r>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66</a:t>
            </a:fld>
            <a:endParaRPr lang="en-US" dirty="0"/>
          </a:p>
        </p:txBody>
      </p:sp>
    </p:spTree>
    <p:extLst>
      <p:ext uri="{BB962C8B-B14F-4D97-AF65-F5344CB8AC3E}">
        <p14:creationId xmlns:p14="http://schemas.microsoft.com/office/powerpoint/2010/main" val="227311615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we needed to see what kind of issues there were with the old form before we began development </a:t>
            </a:r>
            <a:r>
              <a:rPr lang="en-US" dirty="0" err="1" smtClean="0"/>
              <a:t>oa</a:t>
            </a:r>
            <a:r>
              <a:rPr lang="en-US" dirty="0" smtClean="0"/>
              <a:t> a new one.  When hospice agencies were asked</a:t>
            </a:r>
            <a:r>
              <a:rPr lang="en-US" baseline="0" dirty="0" smtClean="0"/>
              <a:t> why they weren’t using the coordinated task form any longer or appropriately, they commented that one of the issues was that more and more hospices are using electronic medical records and they were unable to find a way to incorporate the form into their electronic systems.  Staff also felt that the current one is too cumbersome and “busy” for staff to follow and lastly, keeping it in the LTC chart at the nurse’s station made it not easily accessible and “too much trouble” to look for it and use it.</a:t>
            </a:r>
          </a:p>
          <a:p>
            <a:r>
              <a:rPr lang="en-US" baseline="0" dirty="0" smtClean="0"/>
              <a:t>So, the state hospice council saw the need to revise and make a form that would be more user friendly and to find a more convenient location to allow it to be more easily accessed.  And, with the rise in patient care issues, they felt they needed to revise to encourage agencies and facilities to once again use a tool that could promote coordination. </a:t>
            </a:r>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67</a:t>
            </a:fld>
            <a:endParaRPr lang="en-US" dirty="0"/>
          </a:p>
        </p:txBody>
      </p:sp>
    </p:spTree>
    <p:extLst>
      <p:ext uri="{BB962C8B-B14F-4D97-AF65-F5344CB8AC3E}">
        <p14:creationId xmlns:p14="http://schemas.microsoft.com/office/powerpoint/2010/main" val="37222279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hasn’t been no quick fix.  But with a collaborative effort between both the hospice and</a:t>
            </a:r>
            <a:r>
              <a:rPr lang="en-US" baseline="0" dirty="0" smtClean="0"/>
              <a:t> the LTC industries and the department we now have the new LTC/Hospice Coordination of Care Form!</a:t>
            </a:r>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68</a:t>
            </a:fld>
            <a:endParaRPr lang="en-US" dirty="0"/>
          </a:p>
        </p:txBody>
      </p:sp>
    </p:spTree>
    <p:extLst>
      <p:ext uri="{BB962C8B-B14F-4D97-AF65-F5344CB8AC3E}">
        <p14:creationId xmlns:p14="http://schemas.microsoft.com/office/powerpoint/2010/main" val="263407148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feel we are now advancing the bases!  And hopefully, this</a:t>
            </a:r>
            <a:r>
              <a:rPr lang="en-US" baseline="0" dirty="0" smtClean="0"/>
              <a:t> means a home run for the patient and the industries!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09/30/2022 1:34 PM</a:t>
            </a:fld>
            <a:endParaRPr lang="en-US" dirty="0"/>
          </a:p>
        </p:txBody>
      </p:sp>
      <p:sp>
        <p:nvSpPr>
          <p:cNvPr id="6" name="Footer Placeholder 5"/>
          <p:cNvSpPr>
            <a:spLocks noGrp="1"/>
          </p:cNvSpPr>
          <p:nvPr>
            <p:ph type="ftr" sz="quarter" idx="12"/>
          </p:nvPr>
        </p:nvSpPr>
        <p:spPr>
          <a:xfrm>
            <a:off x="0" y="8829967"/>
            <a:ext cx="6172200" cy="46482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829967"/>
            <a:ext cx="684213" cy="464820"/>
          </a:xfrm>
        </p:spPr>
        <p:txBody>
          <a:bodyPr/>
          <a:lstStyle/>
          <a:p>
            <a:fld id="{EC87E0CF-87F6-4B58-B8B8-DCAB2DAAF3CA}" type="slidenum">
              <a:rPr lang="en-US" smtClean="0"/>
              <a:pPr/>
              <a:t>69</a:t>
            </a:fld>
            <a:endParaRPr lang="en-US" dirty="0"/>
          </a:p>
        </p:txBody>
      </p:sp>
    </p:spTree>
    <p:extLst>
      <p:ext uri="{BB962C8B-B14F-4D97-AF65-F5344CB8AC3E}">
        <p14:creationId xmlns:p14="http://schemas.microsoft.com/office/powerpoint/2010/main" val="3391250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 haven’t been surveyed yet under this new rule these are the things the surveyors will be required to survey for under this new tag L900.  </a:t>
            </a:r>
          </a:p>
          <a:p>
            <a:endParaRPr lang="en-US" baseline="0" dirty="0" smtClean="0"/>
          </a:p>
          <a:p>
            <a:r>
              <a:rPr lang="en-US" baseline="0" dirty="0" smtClean="0"/>
              <a:t>The law specifies what needs to be in your policies and procedures.  There are actually 10 components that are specifically required.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Included in those policies there has to be a contingency plan for any staff that are not  yet vaccinated. You need to have a process for ensuring the implementation of additional precautions intended to mitigate the transmission and spread of COVID 19 for all staff who are not fully vaccinated. .  It is specific in the guidance to surveyors that we will not mandate what those additional precautions are.</a:t>
            </a:r>
            <a:endParaRPr lang="en-US" dirty="0" smtClean="0"/>
          </a:p>
          <a:p>
            <a:endParaRPr lang="en-US" baseline="0" dirty="0" smtClean="0"/>
          </a:p>
          <a:p>
            <a:r>
              <a:rPr lang="en-US" baseline="0" dirty="0" smtClean="0"/>
              <a:t>You will need to provide the surveyor with:</a:t>
            </a:r>
          </a:p>
          <a:p>
            <a:pPr marL="171450" indent="-171450">
              <a:buFontTx/>
              <a:buChar char="-"/>
            </a:pPr>
            <a:r>
              <a:rPr lang="en-US" baseline="0" dirty="0" smtClean="0"/>
              <a:t>a list of all staff, their position/role at the agency</a:t>
            </a:r>
          </a:p>
          <a:p>
            <a:pPr marL="171450" indent="-171450">
              <a:buFontTx/>
              <a:buChar char="-"/>
            </a:pPr>
            <a:r>
              <a:rPr lang="en-US" baseline="0" dirty="0" smtClean="0"/>
              <a:t>The percentage of unvaccinated staff, excluding those staff with exemptions – and must identify who those staff members are that have exemptions. </a:t>
            </a:r>
          </a:p>
          <a:p>
            <a:pPr marL="171450" indent="-171450">
              <a:buFontTx/>
              <a:buChar char="-"/>
            </a:pPr>
            <a:r>
              <a:rPr lang="en-US" baseline="0" dirty="0" smtClean="0"/>
              <a:t>Identify any newly hired staff in the last 60 days.</a:t>
            </a:r>
          </a:p>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F6AD4A70-2F51-4146-B9C4-8BA4F7541B2E}" type="slidenum">
              <a:rPr lang="en-US" smtClean="0"/>
              <a:pPr/>
              <a:t>7</a:t>
            </a:fld>
            <a:endParaRPr lang="en-US" dirty="0"/>
          </a:p>
        </p:txBody>
      </p:sp>
    </p:spTree>
    <p:extLst>
      <p:ext uri="{BB962C8B-B14F-4D97-AF65-F5344CB8AC3E}">
        <p14:creationId xmlns:p14="http://schemas.microsoft.com/office/powerpoint/2010/main" val="148003880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get us around those bases faster, the Quality Improvement</a:t>
            </a:r>
            <a:r>
              <a:rPr lang="en-US" baseline="0" dirty="0" smtClean="0"/>
              <a:t> Organization for MO – you guys know them as the QIO, volunteered to assist with a web-based training video.  By doing a web-based video, agencies can have it accessible for staff training whenever they want it.  Mike Fields, one of our state surveyors, along with Mike Stoker, Chairman of the State Hospice Council have provided the information for this video.  The bureau is very excited about how this is finally coming to fruition!</a:t>
            </a:r>
          </a:p>
          <a:p>
            <a:r>
              <a:rPr lang="en-US" dirty="0" smtClean="0"/>
              <a:t>The link</a:t>
            </a:r>
            <a:r>
              <a:rPr lang="en-US" baseline="0" dirty="0" smtClean="0"/>
              <a:t> to the video will soon be available on our website for all agencies to access.  It will also soon be shared with the Section for Long Term Care, at the </a:t>
            </a:r>
            <a:r>
              <a:rPr lang="en-US" baseline="0" dirty="0" err="1" smtClean="0"/>
              <a:t>deparmtne</a:t>
            </a:r>
            <a:r>
              <a:rPr lang="en-US" baseline="0" dirty="0" smtClean="0"/>
              <a:t> so they too can share it with their providers.  We will also share it with the different industries.  In order to make this accessible we will want to get it in as many hands as we possibly an. </a:t>
            </a:r>
          </a:p>
          <a:p>
            <a:r>
              <a:rPr lang="en-US" baseline="0" dirty="0" smtClean="0"/>
              <a:t>And, because you guys are so special – you get the first look!  We plan to share the </a:t>
            </a:r>
            <a:r>
              <a:rPr lang="en-US" baseline="0" dirty="0" err="1" smtClean="0"/>
              <a:t>vidow</a:t>
            </a:r>
            <a:r>
              <a:rPr lang="en-US" baseline="0" dirty="0" smtClean="0"/>
              <a:t> </a:t>
            </a:r>
            <a:r>
              <a:rPr lang="en-US" baseline="0" dirty="0" err="1" smtClean="0"/>
              <a:t>wiith</a:t>
            </a:r>
            <a:r>
              <a:rPr lang="en-US" baseline="0" dirty="0" smtClean="0"/>
              <a:t> you shortly. </a:t>
            </a:r>
          </a:p>
          <a:p>
            <a:r>
              <a:rPr lang="en-US" baseline="0" dirty="0" smtClean="0"/>
              <a:t>In the meantime….</a:t>
            </a:r>
          </a:p>
          <a:p>
            <a:r>
              <a:rPr lang="en-US" baseline="0" dirty="0" smtClean="0"/>
              <a:t>NEXT BATTE UP- MIKE FIELDS!</a:t>
            </a:r>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70</a:t>
            </a:fld>
            <a:endParaRPr lang="en-US" dirty="0"/>
          </a:p>
        </p:txBody>
      </p:sp>
    </p:spTree>
    <p:extLst>
      <p:ext uri="{BB962C8B-B14F-4D97-AF65-F5344CB8AC3E}">
        <p14:creationId xmlns:p14="http://schemas.microsoft.com/office/powerpoint/2010/main" val="221658378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71</a:t>
            </a:fld>
            <a:endParaRPr lang="en-US" dirty="0"/>
          </a:p>
        </p:txBody>
      </p:sp>
    </p:spTree>
    <p:extLst>
      <p:ext uri="{BB962C8B-B14F-4D97-AF65-F5344CB8AC3E}">
        <p14:creationId xmlns:p14="http://schemas.microsoft.com/office/powerpoint/2010/main" val="423724638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72</a:t>
            </a:fld>
            <a:endParaRPr lang="en-US" dirty="0"/>
          </a:p>
        </p:txBody>
      </p:sp>
    </p:spTree>
    <p:extLst>
      <p:ext uri="{BB962C8B-B14F-4D97-AF65-F5344CB8AC3E}">
        <p14:creationId xmlns:p14="http://schemas.microsoft.com/office/powerpoint/2010/main" val="155298195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74</a:t>
            </a:fld>
            <a:endParaRPr lang="en-US" dirty="0"/>
          </a:p>
        </p:txBody>
      </p:sp>
    </p:spTree>
    <p:extLst>
      <p:ext uri="{BB962C8B-B14F-4D97-AF65-F5344CB8AC3E}">
        <p14:creationId xmlns:p14="http://schemas.microsoft.com/office/powerpoint/2010/main" val="33893785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75</a:t>
            </a:fld>
            <a:endParaRPr lang="en-US" dirty="0"/>
          </a:p>
        </p:txBody>
      </p:sp>
    </p:spTree>
    <p:extLst>
      <p:ext uri="{BB962C8B-B14F-4D97-AF65-F5344CB8AC3E}">
        <p14:creationId xmlns:p14="http://schemas.microsoft.com/office/powerpoint/2010/main" val="15117679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76</a:t>
            </a:fld>
            <a:endParaRPr lang="en-US" dirty="0"/>
          </a:p>
        </p:txBody>
      </p:sp>
    </p:spTree>
    <p:extLst>
      <p:ext uri="{BB962C8B-B14F-4D97-AF65-F5344CB8AC3E}">
        <p14:creationId xmlns:p14="http://schemas.microsoft.com/office/powerpoint/2010/main" val="42982658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77</a:t>
            </a:fld>
            <a:endParaRPr lang="en-US" dirty="0"/>
          </a:p>
        </p:txBody>
      </p:sp>
    </p:spTree>
    <p:extLst>
      <p:ext uri="{BB962C8B-B14F-4D97-AF65-F5344CB8AC3E}">
        <p14:creationId xmlns:p14="http://schemas.microsoft.com/office/powerpoint/2010/main" val="187123173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78</a:t>
            </a:fld>
            <a:endParaRPr lang="en-US" dirty="0"/>
          </a:p>
        </p:txBody>
      </p:sp>
    </p:spTree>
    <p:extLst>
      <p:ext uri="{BB962C8B-B14F-4D97-AF65-F5344CB8AC3E}">
        <p14:creationId xmlns:p14="http://schemas.microsoft.com/office/powerpoint/2010/main" val="411502272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79</a:t>
            </a:fld>
            <a:endParaRPr lang="en-US" dirty="0"/>
          </a:p>
        </p:txBody>
      </p:sp>
    </p:spTree>
    <p:extLst>
      <p:ext uri="{BB962C8B-B14F-4D97-AF65-F5344CB8AC3E}">
        <p14:creationId xmlns:p14="http://schemas.microsoft.com/office/powerpoint/2010/main" val="162441454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80</a:t>
            </a:fld>
            <a:endParaRPr lang="en-US" dirty="0"/>
          </a:p>
        </p:txBody>
      </p:sp>
    </p:spTree>
    <p:extLst>
      <p:ext uri="{BB962C8B-B14F-4D97-AF65-F5344CB8AC3E}">
        <p14:creationId xmlns:p14="http://schemas.microsoft.com/office/powerpoint/2010/main" val="2246991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CMS has given specific guidance</a:t>
            </a:r>
            <a:r>
              <a:rPr lang="en-US" baseline="0" dirty="0" smtClean="0"/>
              <a:t> to surveyors on what the sample of staff chosen will look like. We have to look at vaccinated/unvaccinated, direct employees, contract employees, etc.  </a:t>
            </a:r>
          </a:p>
          <a:p>
            <a:endParaRPr lang="en-US" baseline="0" dirty="0" smtClean="0"/>
          </a:p>
          <a:p>
            <a:r>
              <a:rPr lang="en-US" baseline="0" dirty="0" smtClean="0"/>
              <a:t>Shanna Matheney, our current mentor for new employees, has put together a Staff Vaccination Policy and Procedure Review Tool for both Hospice and Home Health.  We shared these tools with all providers via a list serve sent out 3/10/22 to all hospice and home health administrators.  With the turnover in administrators, we have provided these again as; a handout.  The tools sent out in March would have been dated 1/25/22; however, they were updated 4/5/22 so now you have a more updated copy.  </a:t>
            </a:r>
          </a:p>
          <a:p>
            <a:endParaRPr lang="en-US" baseline="0" dirty="0" smtClean="0"/>
          </a:p>
          <a:p>
            <a:r>
              <a:rPr lang="en-US" baseline="0" dirty="0" smtClean="0"/>
              <a:t>When we first started surveying for the vaccination requirements we were required to do on all surveys, including complaint surveys.  QSO-22-17 ALL dated 6/14/22 informed everyone that these vaccination surveys would no longer be required for complaint investigations, unless of course it has to do with infection control.  If that would be the case, the surveyor would then conduct a vaccination survey also, asking you for all the documentation we just went over. </a:t>
            </a:r>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8</a:t>
            </a:fld>
            <a:endParaRPr lang="en-US" dirty="0"/>
          </a:p>
        </p:txBody>
      </p:sp>
    </p:spTree>
    <p:extLst>
      <p:ext uri="{BB962C8B-B14F-4D97-AF65-F5344CB8AC3E}">
        <p14:creationId xmlns:p14="http://schemas.microsoft.com/office/powerpoint/2010/main" val="223545474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81</a:t>
            </a:fld>
            <a:endParaRPr lang="en-US" dirty="0"/>
          </a:p>
        </p:txBody>
      </p:sp>
    </p:spTree>
    <p:extLst>
      <p:ext uri="{BB962C8B-B14F-4D97-AF65-F5344CB8AC3E}">
        <p14:creationId xmlns:p14="http://schemas.microsoft.com/office/powerpoint/2010/main" val="177876836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82</a:t>
            </a:fld>
            <a:endParaRPr lang="en-US" dirty="0"/>
          </a:p>
        </p:txBody>
      </p:sp>
    </p:spTree>
    <p:extLst>
      <p:ext uri="{BB962C8B-B14F-4D97-AF65-F5344CB8AC3E}">
        <p14:creationId xmlns:p14="http://schemas.microsoft.com/office/powerpoint/2010/main" val="297219709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83</a:t>
            </a:fld>
            <a:endParaRPr lang="en-US" dirty="0"/>
          </a:p>
        </p:txBody>
      </p:sp>
    </p:spTree>
    <p:extLst>
      <p:ext uri="{BB962C8B-B14F-4D97-AF65-F5344CB8AC3E}">
        <p14:creationId xmlns:p14="http://schemas.microsoft.com/office/powerpoint/2010/main" val="342241360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84</a:t>
            </a:fld>
            <a:endParaRPr lang="en-US" dirty="0"/>
          </a:p>
        </p:txBody>
      </p:sp>
    </p:spTree>
    <p:extLst>
      <p:ext uri="{BB962C8B-B14F-4D97-AF65-F5344CB8AC3E}">
        <p14:creationId xmlns:p14="http://schemas.microsoft.com/office/powerpoint/2010/main" val="224412030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85</a:t>
            </a:fld>
            <a:endParaRPr lang="en-US" dirty="0"/>
          </a:p>
        </p:txBody>
      </p:sp>
    </p:spTree>
    <p:extLst>
      <p:ext uri="{BB962C8B-B14F-4D97-AF65-F5344CB8AC3E}">
        <p14:creationId xmlns:p14="http://schemas.microsoft.com/office/powerpoint/2010/main" val="226249165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86</a:t>
            </a:fld>
            <a:endParaRPr lang="en-US" dirty="0"/>
          </a:p>
        </p:txBody>
      </p:sp>
    </p:spTree>
    <p:extLst>
      <p:ext uri="{BB962C8B-B14F-4D97-AF65-F5344CB8AC3E}">
        <p14:creationId xmlns:p14="http://schemas.microsoft.com/office/powerpoint/2010/main" val="69049404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87</a:t>
            </a:fld>
            <a:endParaRPr lang="en-US" dirty="0"/>
          </a:p>
        </p:txBody>
      </p:sp>
    </p:spTree>
    <p:extLst>
      <p:ext uri="{BB962C8B-B14F-4D97-AF65-F5344CB8AC3E}">
        <p14:creationId xmlns:p14="http://schemas.microsoft.com/office/powerpoint/2010/main" val="100181016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88</a:t>
            </a:fld>
            <a:endParaRPr lang="en-US" dirty="0"/>
          </a:p>
        </p:txBody>
      </p:sp>
    </p:spTree>
    <p:extLst>
      <p:ext uri="{BB962C8B-B14F-4D97-AF65-F5344CB8AC3E}">
        <p14:creationId xmlns:p14="http://schemas.microsoft.com/office/powerpoint/2010/main" val="370917255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89</a:t>
            </a:fld>
            <a:endParaRPr lang="en-US" dirty="0"/>
          </a:p>
        </p:txBody>
      </p:sp>
    </p:spTree>
    <p:extLst>
      <p:ext uri="{BB962C8B-B14F-4D97-AF65-F5344CB8AC3E}">
        <p14:creationId xmlns:p14="http://schemas.microsoft.com/office/powerpoint/2010/main" val="123425125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90</a:t>
            </a:fld>
            <a:endParaRPr lang="en-US" dirty="0"/>
          </a:p>
        </p:txBody>
      </p:sp>
    </p:spTree>
    <p:extLst>
      <p:ext uri="{BB962C8B-B14F-4D97-AF65-F5344CB8AC3E}">
        <p14:creationId xmlns:p14="http://schemas.microsoft.com/office/powerpoint/2010/main" val="3133176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Several Agencies wonder if there will be any </a:t>
            </a:r>
            <a:r>
              <a:rPr lang="en-US" dirty="0"/>
              <a:t>relaxing the requirements</a:t>
            </a:r>
            <a:r>
              <a:rPr lang="en-US" dirty="0" smtClean="0"/>
              <a:t> due to the change of CDC guidance.  </a:t>
            </a:r>
            <a:r>
              <a:rPr lang="en-US" baseline="0" dirty="0" smtClean="0"/>
              <a:t>We contacted CMS Central Office and their response was……  </a:t>
            </a:r>
          </a:p>
          <a:p>
            <a:endParaRPr lang="en-US" baseline="0" dirty="0" smtClean="0"/>
          </a:p>
          <a:p>
            <a:r>
              <a:rPr lang="en-US" baseline="0" dirty="0" smtClean="0"/>
              <a:t>On September 23, two revised QSO memos were published (20-38 NH and 20-39 NH) which address policy and regulatory revisions related to COVID-19 PHE for LTC facilities.  Since most of you care for patients in LTC facilities, you might want to be sure and review these memos.  A couple highlights from these memos are:</a:t>
            </a:r>
          </a:p>
          <a:p>
            <a:pPr marL="171450" indent="-171450">
              <a:buFontTx/>
              <a:buChar char="-"/>
            </a:pPr>
            <a:r>
              <a:rPr lang="en-US" baseline="0" dirty="0" smtClean="0"/>
              <a:t>Routine testing of asymptomatic staff is no longer recommended but may be performed at the discretion of the LTC facility</a:t>
            </a:r>
          </a:p>
          <a:p>
            <a:pPr marL="171450" indent="-171450">
              <a:buFontTx/>
              <a:buChar char="-"/>
            </a:pPr>
            <a:r>
              <a:rPr lang="en-US" baseline="0" dirty="0" smtClean="0"/>
              <a:t>There is updated recommendations for testing individuals who have recovered from COVID-19</a:t>
            </a:r>
          </a:p>
          <a:p>
            <a:pPr marL="171450" indent="-171450">
              <a:buFontTx/>
              <a:buChar char="-"/>
            </a:pPr>
            <a:r>
              <a:rPr lang="en-US" baseline="0" dirty="0" smtClean="0"/>
              <a:t>There is updated guidance for face coverings and masks during visits to the LTC facilities </a:t>
            </a:r>
          </a:p>
          <a:p>
            <a:pPr marL="171450" indent="-171450">
              <a:buFontTx/>
              <a:buChar char="-"/>
            </a:pPr>
            <a:r>
              <a:rPr lang="en-US" baseline="0" dirty="0" smtClean="0"/>
              <a:t>Removed vaccination status from the guidance.</a:t>
            </a:r>
            <a:endParaRPr lang="en-US" baseline="0" dirty="0"/>
          </a:p>
          <a:p>
            <a:pPr marL="171450" indent="-171450">
              <a:buFontTx/>
              <a:buChar char="-"/>
            </a:pPr>
            <a:endParaRPr lang="en-US" baseline="0" dirty="0"/>
          </a:p>
          <a:p>
            <a:pPr marL="0" indent="0">
              <a:buFontTx/>
              <a:buNone/>
            </a:pPr>
            <a:r>
              <a:rPr lang="en-US" baseline="0" dirty="0" smtClean="0"/>
              <a:t>Just to reiterate, these are changes for LTC.  Stay tuned for any new guidance for hospices and home health. </a:t>
            </a:r>
          </a:p>
        </p:txBody>
      </p:sp>
      <p:sp>
        <p:nvSpPr>
          <p:cNvPr id="4" name="Slide Number Placeholder 3"/>
          <p:cNvSpPr>
            <a:spLocks noGrp="1"/>
          </p:cNvSpPr>
          <p:nvPr>
            <p:ph type="sldNum" sz="quarter" idx="10"/>
          </p:nvPr>
        </p:nvSpPr>
        <p:spPr/>
        <p:txBody>
          <a:bodyPr/>
          <a:lstStyle/>
          <a:p>
            <a:fld id="{F6AD4A70-2F51-4146-B9C4-8BA4F7541B2E}" type="slidenum">
              <a:rPr lang="en-US" smtClean="0"/>
              <a:pPr/>
              <a:t>9</a:t>
            </a:fld>
            <a:endParaRPr lang="en-US" dirty="0"/>
          </a:p>
        </p:txBody>
      </p:sp>
    </p:spTree>
    <p:extLst>
      <p:ext uri="{BB962C8B-B14F-4D97-AF65-F5344CB8AC3E}">
        <p14:creationId xmlns:p14="http://schemas.microsoft.com/office/powerpoint/2010/main" val="264781620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91</a:t>
            </a:fld>
            <a:endParaRPr lang="en-US" dirty="0"/>
          </a:p>
        </p:txBody>
      </p:sp>
    </p:spTree>
    <p:extLst>
      <p:ext uri="{BB962C8B-B14F-4D97-AF65-F5344CB8AC3E}">
        <p14:creationId xmlns:p14="http://schemas.microsoft.com/office/powerpoint/2010/main" val="124616111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92</a:t>
            </a:fld>
            <a:endParaRPr lang="en-US" dirty="0"/>
          </a:p>
        </p:txBody>
      </p:sp>
    </p:spTree>
    <p:extLst>
      <p:ext uri="{BB962C8B-B14F-4D97-AF65-F5344CB8AC3E}">
        <p14:creationId xmlns:p14="http://schemas.microsoft.com/office/powerpoint/2010/main" val="380941274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93</a:t>
            </a:fld>
            <a:endParaRPr lang="en-US" dirty="0"/>
          </a:p>
        </p:txBody>
      </p:sp>
    </p:spTree>
    <p:extLst>
      <p:ext uri="{BB962C8B-B14F-4D97-AF65-F5344CB8AC3E}">
        <p14:creationId xmlns:p14="http://schemas.microsoft.com/office/powerpoint/2010/main" val="424481952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94</a:t>
            </a:fld>
            <a:endParaRPr lang="en-US" dirty="0"/>
          </a:p>
        </p:txBody>
      </p:sp>
    </p:spTree>
    <p:extLst>
      <p:ext uri="{BB962C8B-B14F-4D97-AF65-F5344CB8AC3E}">
        <p14:creationId xmlns:p14="http://schemas.microsoft.com/office/powerpoint/2010/main" val="146782894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AD4A70-2F51-4146-B9C4-8BA4F7541B2E}" type="slidenum">
              <a:rPr lang="en-US" smtClean="0"/>
              <a:pPr/>
              <a:t>95</a:t>
            </a:fld>
            <a:endParaRPr lang="en-US" dirty="0"/>
          </a:p>
        </p:txBody>
      </p:sp>
    </p:spTree>
    <p:extLst>
      <p:ext uri="{BB962C8B-B14F-4D97-AF65-F5344CB8AC3E}">
        <p14:creationId xmlns:p14="http://schemas.microsoft.com/office/powerpoint/2010/main" val="382774030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Mike. Just a few more things before we wrap up. </a:t>
            </a:r>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96</a:t>
            </a:fld>
            <a:endParaRPr lang="en-US" dirty="0"/>
          </a:p>
        </p:txBody>
      </p:sp>
    </p:spTree>
    <p:extLst>
      <p:ext uri="{BB962C8B-B14F-4D97-AF65-F5344CB8AC3E}">
        <p14:creationId xmlns:p14="http://schemas.microsoft.com/office/powerpoint/2010/main" val="199371562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Marilyn Mihalovich is our new CMS contact.  We’ve been working with her for a couple of months now and have found her easy to work with, very receptive and</a:t>
            </a:r>
            <a:r>
              <a:rPr lang="en-US" baseline="0" dirty="0" smtClean="0"/>
              <a:t> timely with our questions.  Marilyn actually worked as a Missouri surveyor for long term care and worked side-by side with several of our bureau surveyors.  </a:t>
            </a:r>
          </a:p>
          <a:p>
            <a:endParaRPr lang="en-US" baseline="0" dirty="0" smtClean="0"/>
          </a:p>
          <a:p>
            <a:r>
              <a:rPr lang="en-US" baseline="0" dirty="0" smtClean="0"/>
              <a:t>Paula Nickelson – 6 months as acting department director </a:t>
            </a:r>
          </a:p>
          <a:p>
            <a:r>
              <a:rPr lang="en-US" baseline="0" dirty="0" smtClean="0"/>
              <a:t>	23 year veteran of the department</a:t>
            </a:r>
          </a:p>
          <a:p>
            <a:r>
              <a:rPr lang="en-US" baseline="0" dirty="0" smtClean="0"/>
              <a:t>	</a:t>
            </a:r>
          </a:p>
          <a:p>
            <a:r>
              <a:rPr lang="en-US" baseline="0" dirty="0" smtClean="0"/>
              <a:t>John has been with the section for many years and brings a wealth of knowledge and experience. </a:t>
            </a:r>
          </a:p>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97</a:t>
            </a:fld>
            <a:endParaRPr lang="en-US" dirty="0"/>
          </a:p>
        </p:txBody>
      </p:sp>
    </p:spTree>
    <p:extLst>
      <p:ext uri="{BB962C8B-B14F-4D97-AF65-F5344CB8AC3E}">
        <p14:creationId xmlns:p14="http://schemas.microsoft.com/office/powerpoint/2010/main" val="130207552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98</a:t>
            </a:fld>
            <a:endParaRPr lang="en-US" dirty="0"/>
          </a:p>
        </p:txBody>
      </p:sp>
    </p:spTree>
    <p:extLst>
      <p:ext uri="{BB962C8B-B14F-4D97-AF65-F5344CB8AC3E}">
        <p14:creationId xmlns:p14="http://schemas.microsoft.com/office/powerpoint/2010/main" val="121172857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99</a:t>
            </a:fld>
            <a:endParaRPr lang="en-US" dirty="0"/>
          </a:p>
        </p:txBody>
      </p:sp>
    </p:spTree>
    <p:extLst>
      <p:ext uri="{BB962C8B-B14F-4D97-AF65-F5344CB8AC3E}">
        <p14:creationId xmlns:p14="http://schemas.microsoft.com/office/powerpoint/2010/main" val="385881719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100</a:t>
            </a:fld>
            <a:endParaRPr lang="en-US" dirty="0"/>
          </a:p>
        </p:txBody>
      </p:sp>
    </p:spTree>
    <p:extLst>
      <p:ext uri="{BB962C8B-B14F-4D97-AF65-F5344CB8AC3E}">
        <p14:creationId xmlns:p14="http://schemas.microsoft.com/office/powerpoint/2010/main" val="2678225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hyperlink" Target="mailto:Debi.Siebert@health.mo.gov" TargetMode="External"/><Relationship Id="rId2" Type="http://schemas.openxmlformats.org/officeDocument/2006/relationships/notesSlide" Target="../notesSlides/notesSlide99.xml"/><Relationship Id="rId1" Type="http://schemas.openxmlformats.org/officeDocument/2006/relationships/slideLayout" Target="../slideLayouts/slideLayout3.xml"/><Relationship Id="rId4" Type="http://schemas.openxmlformats.org/officeDocument/2006/relationships/hyperlink" Target="mailto:David.Atkinson@health.mo.gov" TargetMode="External"/></Relationships>
</file>

<file path=ppt/slides/_rels/slide10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0.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1.xml"/><Relationship Id="rId1" Type="http://schemas.openxmlformats.org/officeDocument/2006/relationships/slideLayout" Target="../slideLayouts/slideLayout8.xml"/><Relationship Id="rId5" Type="http://schemas.openxmlformats.org/officeDocument/2006/relationships/image" Target="../media/image24.jp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7.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8.xml"/><Relationship Id="rId1" Type="http://schemas.openxmlformats.org/officeDocument/2006/relationships/slideLayout" Target="../slideLayouts/slideLayout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0.xml"/><Relationship Id="rId1" Type="http://schemas.openxmlformats.org/officeDocument/2006/relationships/slideLayout" Target="../slideLayouts/slideLayout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hyperlink" Target="mailto:Debi.Siebert@health.mo.gov" TargetMode="External"/><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hyperlink" Target="https://www.cms.gov/files/document/hospice-cms-flexibilities-fight-covid-19.pdf" TargetMode="External"/><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1.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8.xml"/><Relationship Id="rId1" Type="http://schemas.openxmlformats.org/officeDocument/2006/relationships/video" Target="https://www.youtube.com/embed/1DgBV4G9I5g" TargetMode="Externa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1.xml"/><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2.xml"/><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20.jfif"/><Relationship Id="rId2" Type="http://schemas.openxmlformats.org/officeDocument/2006/relationships/notesSlide" Target="../notesSlides/notesSlide94.xml"/><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hyperlink" Target="mailto:Robin.Swarnes@health.mo.gov" TargetMode="External"/><Relationship Id="rId2" Type="http://schemas.openxmlformats.org/officeDocument/2006/relationships/notesSlide" Target="../notesSlides/notesSlide98.xml"/><Relationship Id="rId1" Type="http://schemas.openxmlformats.org/officeDocument/2006/relationships/slideLayout" Target="../slideLayouts/slideLayout3.xml"/><Relationship Id="rId4" Type="http://schemas.openxmlformats.org/officeDocument/2006/relationships/hyperlink" Target="mailto:Joyce.Rackers@health.mo.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244 Baseball Coach Illustrations &amp; Clip Art - i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828800"/>
            <a:ext cx="5829300" cy="439102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a:spLocks noGrp="1"/>
          </p:cNvSpPr>
          <p:nvPr>
            <p:ph type="title"/>
          </p:nvPr>
        </p:nvSpPr>
        <p:spPr>
          <a:xfrm>
            <a:off x="228600" y="152400"/>
            <a:ext cx="8382000" cy="1719317"/>
          </a:xfrm>
        </p:spPr>
        <p:txBody>
          <a:bodyPr/>
          <a:lstStyle/>
          <a:p>
            <a:pPr algn="ctr"/>
            <a:r>
              <a:rPr lang="en-US" sz="4100" b="1" i="1" dirty="0" smtClean="0">
                <a:solidFill>
                  <a:schemeClr val="tx1"/>
                </a:solidFill>
                <a:latin typeface="Perpetua" pitchFamily="18" charset="0"/>
              </a:rPr>
              <a:t>Score a Home Run with the </a:t>
            </a:r>
            <a:br>
              <a:rPr lang="en-US" sz="4100" b="1" i="1" dirty="0" smtClean="0">
                <a:solidFill>
                  <a:schemeClr val="tx1"/>
                </a:solidFill>
                <a:latin typeface="Perpetua" pitchFamily="18" charset="0"/>
              </a:rPr>
            </a:br>
            <a:r>
              <a:rPr lang="en-US" sz="4100" b="1" i="1" dirty="0" smtClean="0">
                <a:solidFill>
                  <a:schemeClr val="tx1"/>
                </a:solidFill>
                <a:latin typeface="Perpetua" pitchFamily="18" charset="0"/>
              </a:rPr>
              <a:t>Bureau of Home Care &amp; Rehabilitative Standards</a:t>
            </a:r>
            <a:endParaRPr lang="en-US" sz="4100" b="1" i="1" dirty="0">
              <a:solidFill>
                <a:schemeClr val="tx1"/>
              </a:solidFill>
              <a:latin typeface="Perpetua" pitchFamily="18" charset="0"/>
            </a:endParaRPr>
          </a:p>
        </p:txBody>
      </p:sp>
      <p:sp>
        <p:nvSpPr>
          <p:cNvPr id="4" name="Title 1"/>
          <p:cNvSpPr txBox="1">
            <a:spLocks/>
          </p:cNvSpPr>
          <p:nvPr/>
        </p:nvSpPr>
        <p:spPr>
          <a:xfrm>
            <a:off x="2152650" y="4694904"/>
            <a:ext cx="4419600" cy="87023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en-US" sz="3000" b="1" i="1" dirty="0" smtClean="0">
                <a:solidFill>
                  <a:schemeClr val="tx1"/>
                </a:solidFill>
                <a:latin typeface="Perpetua" pitchFamily="18" charset="0"/>
              </a:rPr>
              <a:t>Robin Swarnes </a:t>
            </a:r>
          </a:p>
          <a:p>
            <a:pPr algn="ctr"/>
            <a:r>
              <a:rPr lang="en-US" sz="3000" b="1" i="1" dirty="0" smtClean="0">
                <a:solidFill>
                  <a:schemeClr val="tx1"/>
                </a:solidFill>
                <a:latin typeface="Perpetua" pitchFamily="18" charset="0"/>
              </a:rPr>
              <a:t>Interim Administrator</a:t>
            </a:r>
            <a:endParaRPr lang="en-US" sz="3000" b="1" i="1" dirty="0">
              <a:solidFill>
                <a:schemeClr val="tx1"/>
              </a:solidFill>
              <a:latin typeface="Perpetua" pitchFamily="18" charset="0"/>
            </a:endParaRPr>
          </a:p>
        </p:txBody>
      </p:sp>
    </p:spTree>
    <p:extLst>
      <p:ext uri="{BB962C8B-B14F-4D97-AF65-F5344CB8AC3E}">
        <p14:creationId xmlns:p14="http://schemas.microsoft.com/office/powerpoint/2010/main" val="3283784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533400"/>
            <a:ext cx="8382000" cy="2243691"/>
          </a:xfrm>
        </p:spPr>
        <p:txBody>
          <a:bodyPr/>
          <a:lstStyle/>
          <a:p>
            <a:pPr algn="ctr"/>
            <a:r>
              <a:rPr lang="en-US" sz="5400" b="1" i="1" dirty="0" smtClean="0">
                <a:latin typeface="Perpetua" pitchFamily="18" charset="0"/>
              </a:rPr>
              <a:t>Consolidated Appropriations Act</a:t>
            </a:r>
            <a:br>
              <a:rPr lang="en-US" sz="5400" b="1" i="1" dirty="0" smtClean="0">
                <a:latin typeface="Perpetua" pitchFamily="18" charset="0"/>
              </a:rPr>
            </a:br>
            <a:r>
              <a:rPr lang="en-US" sz="5400" b="1" i="1" dirty="0" smtClean="0">
                <a:latin typeface="Perpetua" pitchFamily="18" charset="0"/>
              </a:rPr>
              <a:t>(CAA 2021) (Section 407)</a:t>
            </a:r>
            <a:br>
              <a:rPr lang="en-US" sz="5400" b="1" i="1" dirty="0" smtClean="0">
                <a:latin typeface="Perpetua" pitchFamily="18" charset="0"/>
              </a:rPr>
            </a:br>
            <a:endParaRPr lang="en-US" sz="5400" b="1" i="1" dirty="0">
              <a:latin typeface="Perpetua" pitchFamily="18" charset="0"/>
            </a:endParaRPr>
          </a:p>
        </p:txBody>
      </p:sp>
      <p:sp>
        <p:nvSpPr>
          <p:cNvPr id="3" name="Text Placeholder 2"/>
          <p:cNvSpPr>
            <a:spLocks noGrp="1"/>
          </p:cNvSpPr>
          <p:nvPr>
            <p:ph type="body" sz="quarter" idx="10"/>
          </p:nvPr>
        </p:nvSpPr>
        <p:spPr>
          <a:xfrm>
            <a:off x="571500" y="2438400"/>
            <a:ext cx="8077200" cy="3810000"/>
          </a:xfrm>
        </p:spPr>
        <p:txBody>
          <a:bodyPr/>
          <a:lstStyle/>
          <a:p>
            <a:pPr>
              <a:buFont typeface="Wingdings" panose="05000000000000000000" pitchFamily="2" charset="2"/>
              <a:buChar char="Ø"/>
            </a:pPr>
            <a:r>
              <a:rPr lang="en-US" b="1" dirty="0" smtClean="0">
                <a:solidFill>
                  <a:schemeClr val="accent1">
                    <a:lumMod val="40000"/>
                    <a:lumOff val="60000"/>
                  </a:schemeClr>
                </a:solidFill>
                <a:latin typeface="Perpetua" pitchFamily="18" charset="0"/>
              </a:rPr>
              <a:t> </a:t>
            </a:r>
            <a:r>
              <a:rPr lang="en-US" b="1" dirty="0">
                <a:solidFill>
                  <a:schemeClr val="accent1">
                    <a:lumMod val="40000"/>
                    <a:lumOff val="60000"/>
                  </a:schemeClr>
                </a:solidFill>
                <a:latin typeface="Perpetua" pitchFamily="18" charset="0"/>
              </a:rPr>
              <a:t>CMS QSO-22-01- Hospice dated 10/20/2021</a:t>
            </a:r>
          </a:p>
          <a:p>
            <a:pPr>
              <a:buFont typeface="Wingdings" panose="05000000000000000000" pitchFamily="2" charset="2"/>
              <a:buChar char="Ø"/>
            </a:pPr>
            <a:r>
              <a:rPr lang="en-US" b="1" dirty="0" smtClean="0">
                <a:solidFill>
                  <a:schemeClr val="accent1">
                    <a:lumMod val="40000"/>
                    <a:lumOff val="60000"/>
                  </a:schemeClr>
                </a:solidFill>
                <a:latin typeface="Perpetua" pitchFamily="18" charset="0"/>
              </a:rPr>
              <a:t>Amended Title XVIII of the SSA establishing additional survey and enforcement requirements for hospice programs</a:t>
            </a:r>
          </a:p>
          <a:p>
            <a:pPr>
              <a:buFont typeface="Wingdings" panose="05000000000000000000" pitchFamily="2" charset="2"/>
              <a:buChar char="Ø"/>
            </a:pPr>
            <a:r>
              <a:rPr lang="en-US" b="1" dirty="0" smtClean="0">
                <a:solidFill>
                  <a:schemeClr val="accent1">
                    <a:lumMod val="40000"/>
                    <a:lumOff val="60000"/>
                  </a:schemeClr>
                </a:solidFill>
                <a:latin typeface="Perpetua" pitchFamily="18" charset="0"/>
              </a:rPr>
              <a:t>Most expeditious means to implement these statutory requirements – via the CY 2022 HH PPS rule</a:t>
            </a:r>
            <a:endParaRPr lang="en-US" b="1" dirty="0">
              <a:solidFill>
                <a:schemeClr val="accent1">
                  <a:lumMod val="40000"/>
                  <a:lumOff val="60000"/>
                </a:schemeClr>
              </a:solidFill>
              <a:latin typeface="Perpetua"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83264"/>
          </a:xfrm>
        </p:spPr>
        <p:txBody>
          <a:bodyPr/>
          <a:lstStyle/>
          <a:p>
            <a:pPr algn="ctr"/>
            <a:r>
              <a:rPr lang="en-US" dirty="0" smtClean="0">
                <a:latin typeface="Perpetua" panose="02020502060401020303" pitchFamily="18" charset="0"/>
              </a:rPr>
              <a:t>Bureau Contacts Cont’d</a:t>
            </a:r>
            <a:endParaRPr lang="en-US" dirty="0">
              <a:latin typeface="Perpetua" panose="02020502060401020303" pitchFamily="18" charset="0"/>
            </a:endParaRPr>
          </a:p>
        </p:txBody>
      </p:sp>
      <p:sp>
        <p:nvSpPr>
          <p:cNvPr id="3" name="Text Placeholder 2"/>
          <p:cNvSpPr>
            <a:spLocks noGrp="1"/>
          </p:cNvSpPr>
          <p:nvPr>
            <p:ph type="body" sz="quarter" idx="10"/>
          </p:nvPr>
        </p:nvSpPr>
        <p:spPr>
          <a:xfrm>
            <a:off x="381000" y="1411552"/>
            <a:ext cx="8382000" cy="7928324"/>
          </a:xfrm>
        </p:spPr>
        <p:txBody>
          <a:bodyPr/>
          <a:lstStyle/>
          <a:p>
            <a:pPr marL="0" indent="0">
              <a:buNone/>
            </a:pPr>
            <a:r>
              <a:rPr lang="en-US" b="1" dirty="0" smtClean="0">
                <a:solidFill>
                  <a:srgbClr val="FFCC66"/>
                </a:solidFill>
                <a:latin typeface="Perpetua" panose="02020502060401020303" pitchFamily="18" charset="0"/>
              </a:rPr>
              <a:t>Debi Siebert, Program Assistant, OASIS Automation Coordinator</a:t>
            </a:r>
          </a:p>
          <a:p>
            <a:pPr marL="0" indent="0">
              <a:buNone/>
            </a:pPr>
            <a:r>
              <a:rPr lang="en-US" b="1" dirty="0" smtClean="0">
                <a:solidFill>
                  <a:srgbClr val="FFCC66"/>
                </a:solidFill>
                <a:latin typeface="Perpetua" panose="02020502060401020303" pitchFamily="18" charset="0"/>
              </a:rPr>
              <a:t>573-751-6332</a:t>
            </a:r>
          </a:p>
          <a:p>
            <a:pPr marL="0" indent="0">
              <a:buNone/>
            </a:pPr>
            <a:r>
              <a:rPr lang="en-US" b="1" dirty="0" smtClean="0">
                <a:solidFill>
                  <a:srgbClr val="FFCC66"/>
                </a:solidFill>
                <a:latin typeface="Perpetua" panose="02020502060401020303" pitchFamily="18" charset="0"/>
              </a:rPr>
              <a:t>	</a:t>
            </a:r>
            <a:r>
              <a:rPr lang="en-US" b="1" dirty="0" smtClean="0">
                <a:solidFill>
                  <a:srgbClr val="FFCC66"/>
                </a:solidFill>
                <a:latin typeface="Perpetua" panose="02020502060401020303" pitchFamily="18" charset="0"/>
                <a:hlinkClick r:id="rId3"/>
              </a:rPr>
              <a:t>Debi.Siebert@health.mo.gov</a:t>
            </a:r>
            <a:r>
              <a:rPr lang="en-US" b="1" dirty="0" smtClean="0">
                <a:solidFill>
                  <a:srgbClr val="FFCC66"/>
                </a:solidFill>
                <a:latin typeface="Perpetua" panose="02020502060401020303" pitchFamily="18" charset="0"/>
              </a:rPr>
              <a:t> </a:t>
            </a:r>
          </a:p>
          <a:p>
            <a:pPr marL="0" indent="0">
              <a:buNone/>
            </a:pPr>
            <a:endParaRPr lang="en-US" b="1" dirty="0" smtClean="0">
              <a:solidFill>
                <a:srgbClr val="FFCC66"/>
              </a:solidFill>
              <a:latin typeface="Perpetua" panose="02020502060401020303" pitchFamily="18" charset="0"/>
            </a:endParaRPr>
          </a:p>
          <a:p>
            <a:pPr marL="0" indent="0">
              <a:buNone/>
            </a:pPr>
            <a:r>
              <a:rPr lang="en-US" b="1" dirty="0" smtClean="0">
                <a:solidFill>
                  <a:srgbClr val="FFCC66"/>
                </a:solidFill>
                <a:latin typeface="Perpetua" panose="02020502060401020303" pitchFamily="18" charset="0"/>
              </a:rPr>
              <a:t>David Atkinson, Program Assistant</a:t>
            </a:r>
          </a:p>
          <a:p>
            <a:pPr marL="0" indent="0">
              <a:buNone/>
            </a:pPr>
            <a:r>
              <a:rPr lang="en-US" b="1" dirty="0" smtClean="0">
                <a:solidFill>
                  <a:srgbClr val="FFCC66"/>
                </a:solidFill>
                <a:latin typeface="Perpetua" panose="02020502060401020303" pitchFamily="18" charset="0"/>
              </a:rPr>
              <a:t>573-526-5587</a:t>
            </a:r>
          </a:p>
          <a:p>
            <a:pPr marL="0" indent="0">
              <a:buNone/>
            </a:pPr>
            <a:r>
              <a:rPr lang="en-US" b="1" dirty="0" smtClean="0">
                <a:solidFill>
                  <a:srgbClr val="FFCC66"/>
                </a:solidFill>
                <a:latin typeface="Perpetua" panose="02020502060401020303" pitchFamily="18" charset="0"/>
              </a:rPr>
              <a:t>	</a:t>
            </a:r>
            <a:r>
              <a:rPr lang="en-US" b="1" dirty="0" smtClean="0">
                <a:solidFill>
                  <a:srgbClr val="FFCC66"/>
                </a:solidFill>
                <a:latin typeface="Perpetua" panose="02020502060401020303" pitchFamily="18" charset="0"/>
                <a:hlinkClick r:id="rId4"/>
              </a:rPr>
              <a:t>David.Atkinson@health.mo.gov</a:t>
            </a:r>
            <a:r>
              <a:rPr lang="en-US" b="1" dirty="0" smtClean="0">
                <a:solidFill>
                  <a:srgbClr val="FFCC66"/>
                </a:solidFill>
                <a:latin typeface="Perpetua" panose="02020502060401020303" pitchFamily="18" charset="0"/>
              </a:rPr>
              <a:t> </a:t>
            </a:r>
          </a:p>
          <a:p>
            <a:pPr marL="0" indent="0">
              <a:buNone/>
            </a:pPr>
            <a:endParaRPr lang="en-US" b="1" dirty="0">
              <a:solidFill>
                <a:srgbClr val="FFCC66"/>
              </a:solidFill>
              <a:latin typeface="Perpetua" panose="02020502060401020303" pitchFamily="18" charset="0"/>
            </a:endParaRPr>
          </a:p>
          <a:p>
            <a:pPr marL="0" indent="0">
              <a:buNone/>
            </a:pPr>
            <a:endParaRPr lang="en-US" b="1" dirty="0" smtClean="0">
              <a:solidFill>
                <a:srgbClr val="FFCC66"/>
              </a:solidFill>
              <a:latin typeface="Perpetua" panose="02020502060401020303" pitchFamily="18" charset="0"/>
            </a:endParaRPr>
          </a:p>
          <a:p>
            <a:pPr marL="0" indent="0">
              <a:buNone/>
            </a:pPr>
            <a:endParaRPr lang="en-US" b="1" dirty="0">
              <a:solidFill>
                <a:srgbClr val="FFCC66"/>
              </a:solidFill>
              <a:latin typeface="Perpetua" panose="02020502060401020303" pitchFamily="18" charset="0"/>
            </a:endParaRPr>
          </a:p>
          <a:p>
            <a:pPr marL="0" indent="0">
              <a:buNone/>
            </a:pPr>
            <a:endParaRPr lang="en-US" b="1" dirty="0" smtClean="0">
              <a:solidFill>
                <a:srgbClr val="FFCC66"/>
              </a:solidFill>
              <a:latin typeface="Perpetua" panose="02020502060401020303" pitchFamily="18" charset="0"/>
            </a:endParaRPr>
          </a:p>
          <a:p>
            <a:pPr marL="0" indent="0">
              <a:buNone/>
            </a:pPr>
            <a:endParaRPr lang="en-US" b="1" dirty="0" smtClean="0">
              <a:solidFill>
                <a:srgbClr val="FFCC66"/>
              </a:solidFill>
              <a:latin typeface="Perpetua" panose="02020502060401020303" pitchFamily="18" charset="0"/>
            </a:endParaRPr>
          </a:p>
          <a:p>
            <a:pPr marL="0" indent="0">
              <a:buNone/>
            </a:pPr>
            <a:endParaRPr lang="en-US" b="1" dirty="0" smtClean="0">
              <a:solidFill>
                <a:srgbClr val="FFCC66"/>
              </a:solidFill>
              <a:latin typeface="Perpetua" panose="02020502060401020303" pitchFamily="18" charset="0"/>
            </a:endParaRPr>
          </a:p>
          <a:p>
            <a:pPr marL="0" indent="0">
              <a:buNone/>
            </a:pPr>
            <a:endParaRPr lang="en-US" dirty="0"/>
          </a:p>
        </p:txBody>
      </p:sp>
    </p:spTree>
    <p:extLst>
      <p:ext uri="{BB962C8B-B14F-4D97-AF65-F5344CB8AC3E}">
        <p14:creationId xmlns:p14="http://schemas.microsoft.com/office/powerpoint/2010/main" val="16181248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seball.jpg"/>
          <p:cNvPicPr>
            <a:picLocks noChangeAspect="1"/>
          </p:cNvPicPr>
          <p:nvPr/>
        </p:nvPicPr>
        <p:blipFill>
          <a:blip r:embed="rId3" cstate="print"/>
          <a:srcRect l="5556" r="5556" b="-15000"/>
          <a:stretch>
            <a:fillRect/>
          </a:stretch>
        </p:blipFill>
        <p:spPr>
          <a:xfrm>
            <a:off x="3716867" y="3230967"/>
            <a:ext cx="1354667" cy="1752600"/>
          </a:xfrm>
          <a:prstGeom prst="rect">
            <a:avLst/>
          </a:prstGeom>
        </p:spPr>
      </p:pic>
      <p:pic>
        <p:nvPicPr>
          <p:cNvPr id="25" name="Picture 24" descr="baseball.jpg"/>
          <p:cNvPicPr>
            <a:picLocks noChangeAspect="1"/>
          </p:cNvPicPr>
          <p:nvPr/>
        </p:nvPicPr>
        <p:blipFill>
          <a:blip r:embed="rId3" cstate="print"/>
          <a:srcRect l="5556" r="5556"/>
          <a:stretch>
            <a:fillRect/>
          </a:stretch>
        </p:blipFill>
        <p:spPr>
          <a:xfrm>
            <a:off x="5410200" y="3200400"/>
            <a:ext cx="1354667" cy="1524000"/>
          </a:xfrm>
          <a:prstGeom prst="rect">
            <a:avLst/>
          </a:prstGeom>
        </p:spPr>
      </p:pic>
      <p:pic>
        <p:nvPicPr>
          <p:cNvPr id="26" name="Picture 25" descr="baseball.jpg"/>
          <p:cNvPicPr>
            <a:picLocks noChangeAspect="1"/>
          </p:cNvPicPr>
          <p:nvPr/>
        </p:nvPicPr>
        <p:blipFill>
          <a:blip r:embed="rId3" cstate="print"/>
          <a:srcRect l="5556" r="5556"/>
          <a:stretch>
            <a:fillRect/>
          </a:stretch>
        </p:blipFill>
        <p:spPr>
          <a:xfrm>
            <a:off x="7086600" y="3200400"/>
            <a:ext cx="1354667" cy="1524000"/>
          </a:xfrm>
          <a:prstGeom prst="rect">
            <a:avLst/>
          </a:prstGeom>
        </p:spPr>
      </p:pic>
      <p:pic>
        <p:nvPicPr>
          <p:cNvPr id="27" name="Picture 26" descr="baseball.jpg"/>
          <p:cNvPicPr>
            <a:picLocks noChangeAspect="1"/>
          </p:cNvPicPr>
          <p:nvPr/>
        </p:nvPicPr>
        <p:blipFill>
          <a:blip r:embed="rId3" cstate="print"/>
          <a:srcRect l="5556" r="5556"/>
          <a:stretch>
            <a:fillRect/>
          </a:stretch>
        </p:blipFill>
        <p:spPr>
          <a:xfrm>
            <a:off x="2057400" y="3200400"/>
            <a:ext cx="1354667" cy="1524000"/>
          </a:xfrm>
          <a:prstGeom prst="rect">
            <a:avLst/>
          </a:prstGeom>
        </p:spPr>
      </p:pic>
      <p:pic>
        <p:nvPicPr>
          <p:cNvPr id="28" name="Picture 27" descr="baseball.jpg"/>
          <p:cNvPicPr>
            <a:picLocks noChangeAspect="1"/>
          </p:cNvPicPr>
          <p:nvPr/>
        </p:nvPicPr>
        <p:blipFill>
          <a:blip r:embed="rId3" cstate="print"/>
          <a:srcRect l="5556" r="5556"/>
          <a:stretch>
            <a:fillRect/>
          </a:stretch>
        </p:blipFill>
        <p:spPr>
          <a:xfrm>
            <a:off x="457200" y="3200400"/>
            <a:ext cx="1354667" cy="1524000"/>
          </a:xfrm>
          <a:prstGeom prst="rect">
            <a:avLst/>
          </a:prstGeom>
        </p:spPr>
      </p:pic>
      <p:pic>
        <p:nvPicPr>
          <p:cNvPr id="29" name="Picture 28" descr="baseball.jpg"/>
          <p:cNvPicPr>
            <a:picLocks noChangeAspect="1"/>
          </p:cNvPicPr>
          <p:nvPr/>
        </p:nvPicPr>
        <p:blipFill>
          <a:blip r:embed="rId3" cstate="print"/>
          <a:srcRect l="5556" r="5556"/>
          <a:stretch>
            <a:fillRect/>
          </a:stretch>
        </p:blipFill>
        <p:spPr>
          <a:xfrm>
            <a:off x="3733800" y="5105400"/>
            <a:ext cx="1354667" cy="1524000"/>
          </a:xfrm>
          <a:prstGeom prst="rect">
            <a:avLst/>
          </a:prstGeom>
        </p:spPr>
      </p:pic>
      <p:pic>
        <p:nvPicPr>
          <p:cNvPr id="30" name="Picture 29" descr="baseball.jpg"/>
          <p:cNvPicPr>
            <a:picLocks noChangeAspect="1"/>
          </p:cNvPicPr>
          <p:nvPr/>
        </p:nvPicPr>
        <p:blipFill>
          <a:blip r:embed="rId3" cstate="print"/>
          <a:srcRect l="5556" r="5556"/>
          <a:stretch>
            <a:fillRect/>
          </a:stretch>
        </p:blipFill>
        <p:spPr>
          <a:xfrm>
            <a:off x="369146" y="5128881"/>
            <a:ext cx="1354667" cy="1524000"/>
          </a:xfrm>
          <a:prstGeom prst="rect">
            <a:avLst/>
          </a:prstGeom>
        </p:spPr>
      </p:pic>
      <p:pic>
        <p:nvPicPr>
          <p:cNvPr id="31" name="Picture 30" descr="baseball.jpg"/>
          <p:cNvPicPr>
            <a:picLocks noChangeAspect="1"/>
          </p:cNvPicPr>
          <p:nvPr/>
        </p:nvPicPr>
        <p:blipFill>
          <a:blip r:embed="rId3" cstate="print"/>
          <a:srcRect l="5556" r="5556"/>
          <a:stretch>
            <a:fillRect/>
          </a:stretch>
        </p:blipFill>
        <p:spPr>
          <a:xfrm>
            <a:off x="7162800" y="5105400"/>
            <a:ext cx="1354667" cy="1524000"/>
          </a:xfrm>
          <a:prstGeom prst="rect">
            <a:avLst/>
          </a:prstGeom>
        </p:spPr>
      </p:pic>
      <p:sp>
        <p:nvSpPr>
          <p:cNvPr id="34" name="Rectangle 33"/>
          <p:cNvSpPr/>
          <p:nvPr/>
        </p:nvSpPr>
        <p:spPr>
          <a:xfrm>
            <a:off x="7391400" y="6305490"/>
            <a:ext cx="990600" cy="40011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cap="none" spc="0" dirty="0" smtClean="0">
                <a:ln w="50800"/>
                <a:solidFill>
                  <a:schemeClr val="bg1">
                    <a:shade val="50000"/>
                  </a:schemeClr>
                </a:solidFill>
                <a:effectLst/>
              </a:rPr>
              <a:t>Debi</a:t>
            </a:r>
            <a:endParaRPr lang="en-US" sz="2000" b="1" cap="none" spc="0" dirty="0">
              <a:ln w="50800"/>
              <a:solidFill>
                <a:schemeClr val="bg1">
                  <a:shade val="50000"/>
                </a:schemeClr>
              </a:solidFill>
              <a:effectLst/>
            </a:endParaRPr>
          </a:p>
        </p:txBody>
      </p:sp>
      <p:sp>
        <p:nvSpPr>
          <p:cNvPr id="35" name="Rectangle 34"/>
          <p:cNvSpPr/>
          <p:nvPr/>
        </p:nvSpPr>
        <p:spPr>
          <a:xfrm>
            <a:off x="4038600" y="4419600"/>
            <a:ext cx="914400" cy="40011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cap="none" spc="0" dirty="0" smtClean="0">
                <a:ln w="50800"/>
                <a:solidFill>
                  <a:schemeClr val="bg1">
                    <a:shade val="50000"/>
                  </a:schemeClr>
                </a:solidFill>
                <a:effectLst/>
              </a:rPr>
              <a:t>Susan</a:t>
            </a:r>
            <a:endParaRPr lang="en-US" sz="2000" b="1" cap="none" spc="0" dirty="0">
              <a:ln w="50800"/>
              <a:solidFill>
                <a:schemeClr val="bg1">
                  <a:shade val="50000"/>
                </a:schemeClr>
              </a:solidFill>
              <a:effectLst/>
            </a:endParaRPr>
          </a:p>
        </p:txBody>
      </p:sp>
      <p:sp>
        <p:nvSpPr>
          <p:cNvPr id="36" name="Rectangle 35"/>
          <p:cNvSpPr/>
          <p:nvPr/>
        </p:nvSpPr>
        <p:spPr>
          <a:xfrm>
            <a:off x="2285999" y="4404360"/>
            <a:ext cx="1049867" cy="40011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cap="none" spc="0" dirty="0" smtClean="0">
                <a:ln w="50800"/>
                <a:solidFill>
                  <a:schemeClr val="bg1">
                    <a:shade val="50000"/>
                  </a:schemeClr>
                </a:solidFill>
                <a:effectLst/>
              </a:rPr>
              <a:t>Shanna</a:t>
            </a:r>
            <a:endParaRPr lang="en-US" sz="2000" b="1" cap="none" spc="0" dirty="0">
              <a:ln w="50800"/>
              <a:solidFill>
                <a:schemeClr val="bg1">
                  <a:shade val="50000"/>
                </a:schemeClr>
              </a:solidFill>
              <a:effectLst/>
            </a:endParaRPr>
          </a:p>
        </p:txBody>
      </p:sp>
      <p:sp>
        <p:nvSpPr>
          <p:cNvPr id="37" name="Rectangle 36"/>
          <p:cNvSpPr/>
          <p:nvPr/>
        </p:nvSpPr>
        <p:spPr>
          <a:xfrm>
            <a:off x="3857443" y="6320730"/>
            <a:ext cx="956734" cy="40011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cap="none" spc="0" dirty="0" smtClean="0">
                <a:ln w="50800"/>
                <a:solidFill>
                  <a:schemeClr val="bg1">
                    <a:shade val="50000"/>
                  </a:schemeClr>
                </a:solidFill>
                <a:effectLst/>
              </a:rPr>
              <a:t>Kellie</a:t>
            </a:r>
            <a:endParaRPr lang="en-US" sz="2000" b="1" cap="none" spc="0" dirty="0">
              <a:ln w="50800"/>
              <a:solidFill>
                <a:schemeClr val="bg1">
                  <a:shade val="50000"/>
                </a:schemeClr>
              </a:solidFill>
              <a:effectLst/>
            </a:endParaRPr>
          </a:p>
        </p:txBody>
      </p:sp>
      <p:sp>
        <p:nvSpPr>
          <p:cNvPr id="38" name="Rectangle 37"/>
          <p:cNvSpPr/>
          <p:nvPr/>
        </p:nvSpPr>
        <p:spPr>
          <a:xfrm>
            <a:off x="5715000" y="4419600"/>
            <a:ext cx="914400" cy="40011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cap="none" spc="0" dirty="0" smtClean="0">
                <a:ln w="50800"/>
                <a:solidFill>
                  <a:schemeClr val="bg1">
                    <a:shade val="50000"/>
                  </a:schemeClr>
                </a:solidFill>
                <a:effectLst/>
              </a:rPr>
              <a:t>Bev</a:t>
            </a:r>
            <a:endParaRPr lang="en-US" sz="2000" b="1" cap="none" spc="0" dirty="0">
              <a:ln w="50800"/>
              <a:solidFill>
                <a:schemeClr val="bg1">
                  <a:shade val="50000"/>
                </a:schemeClr>
              </a:solidFill>
              <a:effectLst/>
            </a:endParaRPr>
          </a:p>
        </p:txBody>
      </p:sp>
      <p:sp>
        <p:nvSpPr>
          <p:cNvPr id="39" name="Rectangle 38"/>
          <p:cNvSpPr/>
          <p:nvPr/>
        </p:nvSpPr>
        <p:spPr>
          <a:xfrm>
            <a:off x="457200" y="6320730"/>
            <a:ext cx="1143000" cy="40011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cap="none" spc="0" dirty="0" smtClean="0">
                <a:ln w="50800"/>
                <a:solidFill>
                  <a:schemeClr val="bg1">
                    <a:shade val="50000"/>
                  </a:schemeClr>
                </a:solidFill>
                <a:effectLst/>
              </a:rPr>
              <a:t>Kim</a:t>
            </a:r>
            <a:endParaRPr lang="en-US" sz="2000" b="1" cap="none" spc="0" dirty="0">
              <a:ln w="50800"/>
              <a:solidFill>
                <a:schemeClr val="bg1">
                  <a:shade val="50000"/>
                </a:schemeClr>
              </a:solidFill>
              <a:effectLst/>
            </a:endParaRPr>
          </a:p>
        </p:txBody>
      </p:sp>
      <p:sp>
        <p:nvSpPr>
          <p:cNvPr id="40" name="Rectangle 39"/>
          <p:cNvSpPr/>
          <p:nvPr/>
        </p:nvSpPr>
        <p:spPr>
          <a:xfrm>
            <a:off x="609600" y="4419600"/>
            <a:ext cx="914400" cy="40011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cap="none" spc="0" dirty="0" smtClean="0">
                <a:ln w="50800"/>
                <a:solidFill>
                  <a:schemeClr val="bg1">
                    <a:shade val="50000"/>
                  </a:schemeClr>
                </a:solidFill>
                <a:effectLst/>
              </a:rPr>
              <a:t>Kelli</a:t>
            </a:r>
            <a:endParaRPr lang="en-US" sz="2000" b="1" cap="none" spc="0" dirty="0">
              <a:ln w="50800"/>
              <a:solidFill>
                <a:schemeClr val="bg1">
                  <a:shade val="50000"/>
                </a:schemeClr>
              </a:solidFill>
              <a:effectLst/>
            </a:endParaRPr>
          </a:p>
        </p:txBody>
      </p:sp>
      <p:sp>
        <p:nvSpPr>
          <p:cNvPr id="41" name="Rectangle 40"/>
          <p:cNvSpPr/>
          <p:nvPr/>
        </p:nvSpPr>
        <p:spPr>
          <a:xfrm>
            <a:off x="7315199" y="4419600"/>
            <a:ext cx="1049867" cy="40011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cap="none" spc="0" dirty="0" smtClean="0">
                <a:ln w="50800"/>
                <a:solidFill>
                  <a:schemeClr val="bg1">
                    <a:shade val="50000"/>
                  </a:schemeClr>
                </a:solidFill>
                <a:effectLst/>
              </a:rPr>
              <a:t>Sharon</a:t>
            </a:r>
            <a:endParaRPr lang="en-US" sz="2000" b="1" cap="none" spc="0" dirty="0">
              <a:ln w="50800"/>
              <a:solidFill>
                <a:schemeClr val="bg1">
                  <a:shade val="50000"/>
                </a:schemeClr>
              </a:solidFill>
              <a:effectLst/>
            </a:endParaRPr>
          </a:p>
        </p:txBody>
      </p:sp>
      <p:pic>
        <p:nvPicPr>
          <p:cNvPr id="32" name="Picture 31" descr="baseball.jpg"/>
          <p:cNvPicPr>
            <a:picLocks noChangeAspect="1"/>
          </p:cNvPicPr>
          <p:nvPr/>
        </p:nvPicPr>
        <p:blipFill>
          <a:blip r:embed="rId3" cstate="print"/>
          <a:srcRect l="5556" r="5556"/>
          <a:stretch>
            <a:fillRect/>
          </a:stretch>
        </p:blipFill>
        <p:spPr>
          <a:xfrm>
            <a:off x="5486400" y="5105400"/>
            <a:ext cx="1354667" cy="1524000"/>
          </a:xfrm>
          <a:prstGeom prst="rect">
            <a:avLst/>
          </a:prstGeom>
        </p:spPr>
      </p:pic>
      <p:sp>
        <p:nvSpPr>
          <p:cNvPr id="33" name="Rectangle 32"/>
          <p:cNvSpPr/>
          <p:nvPr/>
        </p:nvSpPr>
        <p:spPr>
          <a:xfrm>
            <a:off x="5715000" y="6320730"/>
            <a:ext cx="914400" cy="40011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cap="none" spc="0" dirty="0" smtClean="0">
                <a:ln w="50800"/>
                <a:solidFill>
                  <a:schemeClr val="bg1">
                    <a:shade val="50000"/>
                  </a:schemeClr>
                </a:solidFill>
                <a:effectLst/>
              </a:rPr>
              <a:t>David</a:t>
            </a:r>
            <a:endParaRPr lang="en-US" sz="2000" b="1" cap="none" spc="0" dirty="0">
              <a:ln w="50800"/>
              <a:solidFill>
                <a:schemeClr val="bg1">
                  <a:shade val="50000"/>
                </a:schemeClr>
              </a:solidFill>
              <a:effectLst/>
            </a:endParaRPr>
          </a:p>
        </p:txBody>
      </p:sp>
      <p:pic>
        <p:nvPicPr>
          <p:cNvPr id="43" name="Picture 42" descr="baseball.jpg"/>
          <p:cNvPicPr>
            <a:picLocks noChangeAspect="1"/>
          </p:cNvPicPr>
          <p:nvPr/>
        </p:nvPicPr>
        <p:blipFill>
          <a:blip r:embed="rId3" cstate="print"/>
          <a:srcRect l="5556" r="5556"/>
          <a:stretch>
            <a:fillRect/>
          </a:stretch>
        </p:blipFill>
        <p:spPr>
          <a:xfrm>
            <a:off x="2057400" y="5124510"/>
            <a:ext cx="1354667" cy="1524000"/>
          </a:xfrm>
          <a:prstGeom prst="rect">
            <a:avLst/>
          </a:prstGeom>
        </p:spPr>
      </p:pic>
      <p:sp>
        <p:nvSpPr>
          <p:cNvPr id="47" name="Rectangle 46"/>
          <p:cNvSpPr/>
          <p:nvPr/>
        </p:nvSpPr>
        <p:spPr>
          <a:xfrm>
            <a:off x="2257213" y="6320730"/>
            <a:ext cx="1019387" cy="40011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cap="none" spc="0" dirty="0" smtClean="0">
                <a:ln w="50800"/>
                <a:solidFill>
                  <a:schemeClr val="bg1">
                    <a:shade val="50000"/>
                  </a:schemeClr>
                </a:solidFill>
                <a:effectLst/>
              </a:rPr>
              <a:t>Tammy</a:t>
            </a:r>
            <a:endParaRPr lang="en-US" sz="2000" b="1" cap="none" spc="0" dirty="0">
              <a:ln w="50800"/>
              <a:solidFill>
                <a:schemeClr val="bg1">
                  <a:shade val="50000"/>
                </a:schemeClr>
              </a:solidFill>
              <a:effectLst/>
            </a:endParaRPr>
          </a:p>
        </p:txBody>
      </p:sp>
      <p:sp>
        <p:nvSpPr>
          <p:cNvPr id="2" name="AutoShape 2" descr="Baseball Emoji Dec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Baseball Emoji Decal"/>
          <p:cNvSpPr>
            <a:spLocks noChangeAspect="1" noChangeArrowheads="1"/>
          </p:cNvSpPr>
          <p:nvPr/>
        </p:nvSpPr>
        <p:spPr bwMode="auto">
          <a:xfrm>
            <a:off x="7449602" y="1346471"/>
            <a:ext cx="1128656" cy="11286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Baseball Emoji Deca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0" name="Picture 49" descr="baseball.jpg"/>
          <p:cNvPicPr>
            <a:picLocks noChangeAspect="1"/>
          </p:cNvPicPr>
          <p:nvPr/>
        </p:nvPicPr>
        <p:blipFill>
          <a:blip r:embed="rId3" cstate="print"/>
          <a:srcRect l="5556" r="5556" b="-15000"/>
          <a:stretch>
            <a:fillRect/>
          </a:stretch>
        </p:blipFill>
        <p:spPr>
          <a:xfrm>
            <a:off x="3640667" y="1478367"/>
            <a:ext cx="1354667" cy="1752600"/>
          </a:xfrm>
          <a:prstGeom prst="rect">
            <a:avLst/>
          </a:prstGeom>
        </p:spPr>
      </p:pic>
      <p:pic>
        <p:nvPicPr>
          <p:cNvPr id="52" name="Picture 51" descr="baseball.jpg"/>
          <p:cNvPicPr>
            <a:picLocks noChangeAspect="1"/>
          </p:cNvPicPr>
          <p:nvPr/>
        </p:nvPicPr>
        <p:blipFill>
          <a:blip r:embed="rId3" cstate="print"/>
          <a:srcRect l="5556" r="5556"/>
          <a:stretch>
            <a:fillRect/>
          </a:stretch>
        </p:blipFill>
        <p:spPr>
          <a:xfrm>
            <a:off x="5334000" y="1447800"/>
            <a:ext cx="1354667" cy="1524000"/>
          </a:xfrm>
          <a:prstGeom prst="rect">
            <a:avLst/>
          </a:prstGeom>
        </p:spPr>
      </p:pic>
      <p:pic>
        <p:nvPicPr>
          <p:cNvPr id="53" name="Picture 52" descr="baseball.jpg"/>
          <p:cNvPicPr>
            <a:picLocks noChangeAspect="1"/>
          </p:cNvPicPr>
          <p:nvPr/>
        </p:nvPicPr>
        <p:blipFill>
          <a:blip r:embed="rId3" cstate="print"/>
          <a:srcRect l="5556" r="5556"/>
          <a:stretch>
            <a:fillRect/>
          </a:stretch>
        </p:blipFill>
        <p:spPr>
          <a:xfrm>
            <a:off x="7010400" y="1447800"/>
            <a:ext cx="1354667" cy="1524000"/>
          </a:xfrm>
          <a:prstGeom prst="rect">
            <a:avLst/>
          </a:prstGeom>
        </p:spPr>
      </p:pic>
      <p:pic>
        <p:nvPicPr>
          <p:cNvPr id="54" name="Picture 53" descr="baseball.jpg"/>
          <p:cNvPicPr>
            <a:picLocks noChangeAspect="1"/>
          </p:cNvPicPr>
          <p:nvPr/>
        </p:nvPicPr>
        <p:blipFill>
          <a:blip r:embed="rId3" cstate="print"/>
          <a:srcRect l="5556" r="5556"/>
          <a:stretch>
            <a:fillRect/>
          </a:stretch>
        </p:blipFill>
        <p:spPr>
          <a:xfrm>
            <a:off x="1981200" y="1447800"/>
            <a:ext cx="1354667" cy="1524000"/>
          </a:xfrm>
          <a:prstGeom prst="rect">
            <a:avLst/>
          </a:prstGeom>
        </p:spPr>
      </p:pic>
      <p:pic>
        <p:nvPicPr>
          <p:cNvPr id="55" name="Picture 54" descr="baseball.jpg"/>
          <p:cNvPicPr>
            <a:picLocks noChangeAspect="1"/>
          </p:cNvPicPr>
          <p:nvPr/>
        </p:nvPicPr>
        <p:blipFill>
          <a:blip r:embed="rId3" cstate="print"/>
          <a:srcRect l="5556" r="5556"/>
          <a:stretch>
            <a:fillRect/>
          </a:stretch>
        </p:blipFill>
        <p:spPr>
          <a:xfrm>
            <a:off x="381000" y="1447800"/>
            <a:ext cx="1354667" cy="1524000"/>
          </a:xfrm>
          <a:prstGeom prst="rect">
            <a:avLst/>
          </a:prstGeom>
        </p:spPr>
      </p:pic>
      <p:sp>
        <p:nvSpPr>
          <p:cNvPr id="56" name="Rectangle 55"/>
          <p:cNvSpPr/>
          <p:nvPr/>
        </p:nvSpPr>
        <p:spPr>
          <a:xfrm>
            <a:off x="595148" y="2619345"/>
            <a:ext cx="914400" cy="40011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cap="none" spc="0" dirty="0" smtClean="0">
                <a:ln w="50800"/>
                <a:solidFill>
                  <a:schemeClr val="bg1">
                    <a:shade val="50000"/>
                  </a:schemeClr>
                </a:solidFill>
                <a:effectLst/>
              </a:rPr>
              <a:t>Abigail</a:t>
            </a:r>
            <a:endParaRPr lang="en-US" sz="2000" b="1" cap="none" spc="0" dirty="0">
              <a:ln w="50800"/>
              <a:solidFill>
                <a:schemeClr val="bg1">
                  <a:shade val="50000"/>
                </a:schemeClr>
              </a:solidFill>
              <a:effectLst/>
            </a:endParaRPr>
          </a:p>
        </p:txBody>
      </p:sp>
      <p:sp>
        <p:nvSpPr>
          <p:cNvPr id="57" name="Rectangle 56"/>
          <p:cNvSpPr/>
          <p:nvPr/>
        </p:nvSpPr>
        <p:spPr>
          <a:xfrm>
            <a:off x="2230966" y="2649825"/>
            <a:ext cx="1087967" cy="40011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cap="none" spc="0" dirty="0" smtClean="0">
                <a:ln w="50800"/>
                <a:solidFill>
                  <a:schemeClr val="bg1">
                    <a:shade val="50000"/>
                  </a:schemeClr>
                </a:solidFill>
                <a:effectLst/>
              </a:rPr>
              <a:t>Melissa</a:t>
            </a:r>
            <a:endParaRPr lang="en-US" sz="2000" b="1" cap="none" spc="0" dirty="0">
              <a:ln w="50800"/>
              <a:solidFill>
                <a:schemeClr val="bg1">
                  <a:shade val="50000"/>
                </a:schemeClr>
              </a:solidFill>
              <a:effectLst/>
            </a:endParaRPr>
          </a:p>
        </p:txBody>
      </p:sp>
      <p:sp>
        <p:nvSpPr>
          <p:cNvPr id="58" name="Rectangle 57"/>
          <p:cNvSpPr/>
          <p:nvPr/>
        </p:nvSpPr>
        <p:spPr>
          <a:xfrm>
            <a:off x="3862844" y="2691719"/>
            <a:ext cx="914400" cy="40011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cap="none" spc="0" dirty="0" smtClean="0">
                <a:ln w="50800"/>
                <a:solidFill>
                  <a:schemeClr val="bg1">
                    <a:shade val="50000"/>
                  </a:schemeClr>
                </a:solidFill>
                <a:effectLst/>
              </a:rPr>
              <a:t>Rita </a:t>
            </a:r>
            <a:endParaRPr lang="en-US" sz="2000" b="1" cap="none" spc="0" dirty="0">
              <a:ln w="50800"/>
              <a:solidFill>
                <a:schemeClr val="bg1">
                  <a:shade val="50000"/>
                </a:schemeClr>
              </a:solidFill>
              <a:effectLst/>
            </a:endParaRPr>
          </a:p>
        </p:txBody>
      </p:sp>
      <p:sp>
        <p:nvSpPr>
          <p:cNvPr id="59" name="Rectangle 58"/>
          <p:cNvSpPr/>
          <p:nvPr/>
        </p:nvSpPr>
        <p:spPr>
          <a:xfrm>
            <a:off x="5554133" y="2649825"/>
            <a:ext cx="914400" cy="40011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cap="none" spc="0" dirty="0" smtClean="0">
                <a:ln w="50800"/>
                <a:solidFill>
                  <a:schemeClr val="bg1">
                    <a:shade val="50000"/>
                  </a:schemeClr>
                </a:solidFill>
                <a:effectLst/>
              </a:rPr>
              <a:t>Tonya</a:t>
            </a:r>
            <a:endParaRPr lang="en-US" sz="2000" b="1" cap="none" spc="0" dirty="0">
              <a:ln w="50800"/>
              <a:solidFill>
                <a:schemeClr val="bg1">
                  <a:shade val="50000"/>
                </a:schemeClr>
              </a:solidFill>
              <a:effectLst/>
            </a:endParaRPr>
          </a:p>
        </p:txBody>
      </p:sp>
      <p:sp>
        <p:nvSpPr>
          <p:cNvPr id="60" name="Rectangle 59"/>
          <p:cNvSpPr/>
          <p:nvPr/>
        </p:nvSpPr>
        <p:spPr>
          <a:xfrm>
            <a:off x="7230533" y="2649825"/>
            <a:ext cx="914400" cy="40011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cap="none" spc="0" dirty="0" smtClean="0">
                <a:ln w="50800"/>
                <a:solidFill>
                  <a:schemeClr val="bg1">
                    <a:shade val="50000"/>
                  </a:schemeClr>
                </a:solidFill>
                <a:effectLst/>
              </a:rPr>
              <a:t>Vikki</a:t>
            </a:r>
            <a:endParaRPr lang="en-US" sz="2000" b="1" cap="none" spc="0" dirty="0">
              <a:ln w="50800"/>
              <a:solidFill>
                <a:schemeClr val="bg1">
                  <a:shade val="50000"/>
                </a:schemeClr>
              </a:solidFill>
              <a:effectLst/>
            </a:endParaRPr>
          </a:p>
        </p:txBody>
      </p:sp>
      <p:sp>
        <p:nvSpPr>
          <p:cNvPr id="61" name="Rectangle 60"/>
          <p:cNvSpPr/>
          <p:nvPr/>
        </p:nvSpPr>
        <p:spPr>
          <a:xfrm>
            <a:off x="1054605" y="200186"/>
            <a:ext cx="6287701" cy="1200329"/>
          </a:xfrm>
          <a:prstGeom prst="rect">
            <a:avLst/>
          </a:prstGeom>
          <a:noFill/>
        </p:spPr>
        <p:txBody>
          <a:bodyPr wrap="square" lIns="91440" tIns="45720" rIns="91440" bIns="45720">
            <a:spAutoFit/>
          </a:bodyPr>
          <a:lstStyle/>
          <a:p>
            <a:pPr algn="ctr"/>
            <a:r>
              <a:rPr lang="en-US" sz="7200" b="1" i="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Perpetua" pitchFamily="18" charset="0"/>
              </a:rPr>
              <a:t>Bureau Staff</a:t>
            </a:r>
            <a:endParaRPr lang="en-US" sz="7200" b="1" i="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Perpetua" pitchFamily="18" charset="0"/>
            </a:endParaRPr>
          </a:p>
        </p:txBody>
      </p:sp>
    </p:spTree>
    <p:extLst>
      <p:ext uri="{BB962C8B-B14F-4D97-AF65-F5344CB8AC3E}">
        <p14:creationId xmlns:p14="http://schemas.microsoft.com/office/powerpoint/2010/main" val="32967923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seball_smiley_face_with_hat_postcards-r29d83804f2194c29985a1aa832c53545_vgbaq_8byvr_512.jpg"/>
          <p:cNvPicPr>
            <a:picLocks noChangeAspect="1"/>
          </p:cNvPicPr>
          <p:nvPr/>
        </p:nvPicPr>
        <p:blipFill>
          <a:blip r:embed="rId3" cstate="print"/>
          <a:srcRect l="6250" t="14062" r="9375" b="14063"/>
          <a:stretch>
            <a:fillRect/>
          </a:stretch>
        </p:blipFill>
        <p:spPr>
          <a:xfrm>
            <a:off x="836674" y="2515761"/>
            <a:ext cx="1906167" cy="1710854"/>
          </a:xfrm>
          <a:prstGeom prst="rect">
            <a:avLst/>
          </a:prstGeom>
        </p:spPr>
      </p:pic>
      <p:pic>
        <p:nvPicPr>
          <p:cNvPr id="42" name="Picture 41" descr="LG0786.jpg"/>
          <p:cNvPicPr>
            <a:picLocks noChangeAspect="1"/>
          </p:cNvPicPr>
          <p:nvPr/>
        </p:nvPicPr>
        <p:blipFill>
          <a:blip r:embed="rId4" cstate="print"/>
          <a:stretch>
            <a:fillRect/>
          </a:stretch>
        </p:blipFill>
        <p:spPr>
          <a:xfrm>
            <a:off x="6354233" y="2590798"/>
            <a:ext cx="1905000" cy="1691941"/>
          </a:xfrm>
          <a:prstGeom prst="rect">
            <a:avLst/>
          </a:prstGeom>
        </p:spPr>
      </p:pic>
      <p:sp>
        <p:nvSpPr>
          <p:cNvPr id="44" name="Rectangle 43"/>
          <p:cNvSpPr/>
          <p:nvPr/>
        </p:nvSpPr>
        <p:spPr>
          <a:xfrm>
            <a:off x="1370657" y="2543874"/>
            <a:ext cx="762943" cy="369332"/>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b="1" cap="none" spc="0" dirty="0" smtClean="0">
                <a:ln w="50800"/>
                <a:solidFill>
                  <a:schemeClr val="bg1">
                    <a:shade val="50000"/>
                  </a:schemeClr>
                </a:solidFill>
                <a:effectLst/>
              </a:rPr>
              <a:t>Robin</a:t>
            </a:r>
            <a:endParaRPr lang="en-US" b="1" cap="none" spc="0" dirty="0">
              <a:ln w="50800"/>
              <a:solidFill>
                <a:schemeClr val="bg1">
                  <a:shade val="50000"/>
                </a:schemeClr>
              </a:solidFill>
              <a:effectLst/>
            </a:endParaRPr>
          </a:p>
        </p:txBody>
      </p:sp>
      <p:sp>
        <p:nvSpPr>
          <p:cNvPr id="22" name="Rectangle 21"/>
          <p:cNvSpPr/>
          <p:nvPr/>
        </p:nvSpPr>
        <p:spPr>
          <a:xfrm rot="21040976">
            <a:off x="6496" y="737885"/>
            <a:ext cx="6287701" cy="1200329"/>
          </a:xfrm>
          <a:prstGeom prst="rect">
            <a:avLst/>
          </a:prstGeom>
          <a:noFill/>
        </p:spPr>
        <p:txBody>
          <a:bodyPr wrap="square" lIns="91440" tIns="45720" rIns="91440" bIns="45720">
            <a:spAutoFit/>
          </a:bodyPr>
          <a:lstStyle/>
          <a:p>
            <a:pPr algn="ctr"/>
            <a:r>
              <a:rPr lang="en-US" sz="7200" b="1" i="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Perpetua" pitchFamily="18" charset="0"/>
              </a:rPr>
              <a:t>Thank  You</a:t>
            </a:r>
            <a:endParaRPr lang="en-US" sz="7200" b="1" i="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Perpetua" pitchFamily="18" charset="0"/>
            </a:endParaRPr>
          </a:p>
        </p:txBody>
      </p:sp>
      <p:sp>
        <p:nvSpPr>
          <p:cNvPr id="48" name="Rectangle 47"/>
          <p:cNvSpPr/>
          <p:nvPr/>
        </p:nvSpPr>
        <p:spPr>
          <a:xfrm>
            <a:off x="6849533" y="2624796"/>
            <a:ext cx="914400" cy="40011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cap="none" spc="0" dirty="0" smtClean="0">
                <a:ln w="50800"/>
                <a:solidFill>
                  <a:schemeClr val="bg1">
                    <a:shade val="50000"/>
                  </a:schemeClr>
                </a:solidFill>
                <a:effectLst/>
              </a:rPr>
              <a:t>Mike</a:t>
            </a:r>
            <a:endParaRPr lang="en-US" sz="2000" b="1" cap="none" spc="0" dirty="0">
              <a:ln w="50800"/>
              <a:solidFill>
                <a:schemeClr val="bg1">
                  <a:shade val="50000"/>
                </a:schemeClr>
              </a:solidFill>
              <a:effectLst/>
            </a:endParaRPr>
          </a:p>
        </p:txBody>
      </p:sp>
      <p:sp>
        <p:nvSpPr>
          <p:cNvPr id="46" name="Rectangle 45"/>
          <p:cNvSpPr/>
          <p:nvPr/>
        </p:nvSpPr>
        <p:spPr>
          <a:xfrm>
            <a:off x="460375" y="4572000"/>
            <a:ext cx="8458200" cy="646331"/>
          </a:xfrm>
          <a:prstGeom prst="rect">
            <a:avLst/>
          </a:prstGeom>
          <a:noFill/>
        </p:spPr>
        <p:txBody>
          <a:bodyPr wrap="square" lIns="91440" tIns="45720" rIns="91440" bIns="45720">
            <a:spAutoFit/>
          </a:bodyPr>
          <a:lstStyle/>
          <a:p>
            <a:pPr algn="ctr"/>
            <a:r>
              <a:rPr lang="en-US" sz="3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www.health.mo.gov/safety/homecare</a:t>
            </a:r>
            <a:endPar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2" name="AutoShape 2" descr="Baseball Emoji Dec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Baseball Emoji Decal"/>
          <p:cNvSpPr>
            <a:spLocks noChangeAspect="1" noChangeArrowheads="1"/>
          </p:cNvSpPr>
          <p:nvPr/>
        </p:nvSpPr>
        <p:spPr bwMode="auto">
          <a:xfrm>
            <a:off x="7449602" y="1346471"/>
            <a:ext cx="1128656" cy="11286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Baseball Emoji Deca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1400" y="2439279"/>
            <a:ext cx="1891552" cy="1691941"/>
          </a:xfrm>
          <a:prstGeom prst="rect">
            <a:avLst/>
          </a:prstGeom>
        </p:spPr>
      </p:pic>
      <p:sp>
        <p:nvSpPr>
          <p:cNvPr id="49" name="Rectangle 48"/>
          <p:cNvSpPr/>
          <p:nvPr/>
        </p:nvSpPr>
        <p:spPr>
          <a:xfrm rot="19602959">
            <a:off x="3997350" y="2486636"/>
            <a:ext cx="809474" cy="369332"/>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b="1" cap="none" spc="0" dirty="0" smtClean="0">
                <a:ln w="50800"/>
                <a:solidFill>
                  <a:schemeClr val="bg1">
                    <a:shade val="50000"/>
                  </a:schemeClr>
                </a:solidFill>
                <a:effectLst/>
              </a:rPr>
              <a:t>Joyce</a:t>
            </a:r>
            <a:endParaRPr lang="en-US" b="1" cap="none" spc="0" dirty="0">
              <a:ln w="50800"/>
              <a:solidFill>
                <a:schemeClr val="bg1">
                  <a:shade val="50000"/>
                </a:schemeClr>
              </a:solidFill>
              <a:effectLst/>
            </a:endParaRPr>
          </a:p>
        </p:txBody>
      </p:sp>
      <p:sp>
        <p:nvSpPr>
          <p:cNvPr id="60" name="Rectangle 59"/>
          <p:cNvSpPr/>
          <p:nvPr/>
        </p:nvSpPr>
        <p:spPr>
          <a:xfrm>
            <a:off x="307975" y="5367996"/>
            <a:ext cx="8458200" cy="646331"/>
          </a:xfrm>
          <a:prstGeom prst="rect">
            <a:avLst/>
          </a:prstGeom>
          <a:noFill/>
        </p:spPr>
        <p:txBody>
          <a:bodyPr wrap="square" lIns="91440" tIns="45720" rIns="91440" bIns="45720">
            <a:spAutoFit/>
          </a:bodyPr>
          <a:lstStyle/>
          <a:p>
            <a:pPr algn="ctr"/>
            <a:r>
              <a:rPr lang="en-US" sz="3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573/751-6336, option 3</a:t>
            </a:r>
            <a:endPar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1"/>
            <a:ext cx="9144000" cy="1661993"/>
          </a:xfrm>
        </p:spPr>
        <p:txBody>
          <a:bodyPr/>
          <a:lstStyle/>
          <a:p>
            <a:pPr algn="ctr"/>
            <a:r>
              <a:rPr lang="en-US" sz="3600" b="1" i="1" dirty="0">
                <a:latin typeface="Perpetua" pitchFamily="18" charset="0"/>
              </a:rPr>
              <a:t>Consolidated Appropriations </a:t>
            </a:r>
            <a:r>
              <a:rPr lang="en-US" sz="3600" b="1" i="1" dirty="0" smtClean="0">
                <a:latin typeface="Perpetua" pitchFamily="18" charset="0"/>
              </a:rPr>
              <a:t>Act</a:t>
            </a:r>
            <a:br>
              <a:rPr lang="en-US" sz="3600" b="1" i="1" dirty="0" smtClean="0">
                <a:latin typeface="Perpetua" pitchFamily="18" charset="0"/>
              </a:rPr>
            </a:br>
            <a:r>
              <a:rPr lang="en-US" sz="3600" b="1" i="1" dirty="0" smtClean="0">
                <a:latin typeface="Perpetua" pitchFamily="18" charset="0"/>
              </a:rPr>
              <a:t>(CAA </a:t>
            </a:r>
            <a:r>
              <a:rPr lang="en-US" sz="3600" b="1" i="1" dirty="0">
                <a:latin typeface="Perpetua" pitchFamily="18" charset="0"/>
              </a:rPr>
              <a:t>2021) (Section 407</a:t>
            </a:r>
            <a:r>
              <a:rPr lang="en-US" sz="3600" b="1" i="1" dirty="0" smtClean="0">
                <a:latin typeface="Perpetua" pitchFamily="18" charset="0"/>
              </a:rPr>
              <a:t>) Cont.</a:t>
            </a:r>
            <a:r>
              <a:rPr lang="en-US" b="1" i="1" dirty="0">
                <a:latin typeface="Perpetua" pitchFamily="18" charset="0"/>
              </a:rPr>
              <a:t/>
            </a:r>
            <a:br>
              <a:rPr lang="en-US" b="1" i="1" dirty="0">
                <a:latin typeface="Perpetua" pitchFamily="18" charset="0"/>
              </a:rPr>
            </a:br>
            <a:endParaRPr lang="en-US" dirty="0"/>
          </a:p>
        </p:txBody>
      </p:sp>
      <p:sp>
        <p:nvSpPr>
          <p:cNvPr id="3" name="Text Placeholder 2"/>
          <p:cNvSpPr>
            <a:spLocks noGrp="1"/>
          </p:cNvSpPr>
          <p:nvPr>
            <p:ph type="body" sz="quarter" idx="10"/>
          </p:nvPr>
        </p:nvSpPr>
        <p:spPr>
          <a:xfrm>
            <a:off x="381000" y="1447800"/>
            <a:ext cx="8382000" cy="6425605"/>
          </a:xfrm>
        </p:spPr>
        <p:txBody>
          <a:bodyPr/>
          <a:lstStyle/>
          <a:p>
            <a:pPr>
              <a:buFont typeface="Wingdings" panose="05000000000000000000" pitchFamily="2" charset="2"/>
              <a:buChar char="Ø"/>
            </a:pPr>
            <a:r>
              <a:rPr lang="en-US" sz="2650" b="1" dirty="0" smtClean="0">
                <a:solidFill>
                  <a:schemeClr val="accent1">
                    <a:lumMod val="40000"/>
                    <a:lumOff val="60000"/>
                  </a:schemeClr>
                </a:solidFill>
                <a:latin typeface="Perpetua" pitchFamily="18" charset="0"/>
              </a:rPr>
              <a:t>Improvement in consistency of surveys</a:t>
            </a:r>
          </a:p>
          <a:p>
            <a:pPr>
              <a:buFont typeface="Wingdings" panose="05000000000000000000" pitchFamily="2" charset="2"/>
              <a:buChar char="Ø"/>
            </a:pPr>
            <a:r>
              <a:rPr lang="en-US" sz="2650" b="1" dirty="0" smtClean="0">
                <a:solidFill>
                  <a:schemeClr val="accent1">
                    <a:lumMod val="40000"/>
                    <a:lumOff val="60000"/>
                  </a:schemeClr>
                </a:solidFill>
                <a:latin typeface="Perpetua" pitchFamily="18" charset="0"/>
              </a:rPr>
              <a:t>Expanding CMS-based surveyor training to Accrediting Organizations (AOs)</a:t>
            </a:r>
          </a:p>
          <a:p>
            <a:pPr>
              <a:buFont typeface="Wingdings" panose="05000000000000000000" pitchFamily="2" charset="2"/>
              <a:buChar char="Ø"/>
            </a:pPr>
            <a:r>
              <a:rPr lang="en-US" sz="2650" b="1" dirty="0" smtClean="0">
                <a:solidFill>
                  <a:schemeClr val="accent1">
                    <a:lumMod val="40000"/>
                    <a:lumOff val="60000"/>
                  </a:schemeClr>
                </a:solidFill>
                <a:latin typeface="Perpetua" pitchFamily="18" charset="0"/>
              </a:rPr>
              <a:t>AOs requirement to use Form CMS 2567 to document survey findings</a:t>
            </a:r>
          </a:p>
          <a:p>
            <a:pPr>
              <a:buFont typeface="Wingdings" panose="05000000000000000000" pitchFamily="2" charset="2"/>
              <a:buChar char="Ø"/>
            </a:pPr>
            <a:r>
              <a:rPr lang="en-US" sz="2650" b="1" dirty="0" smtClean="0">
                <a:solidFill>
                  <a:schemeClr val="accent1">
                    <a:lumMod val="40000"/>
                    <a:lumOff val="60000"/>
                  </a:schemeClr>
                </a:solidFill>
                <a:latin typeface="Perpetua" pitchFamily="18" charset="0"/>
              </a:rPr>
              <a:t>Requirement of multidisciplinary survey teams</a:t>
            </a:r>
          </a:p>
          <a:p>
            <a:pPr>
              <a:buFont typeface="Wingdings" panose="05000000000000000000" pitchFamily="2" charset="2"/>
              <a:buChar char="Ø"/>
            </a:pPr>
            <a:r>
              <a:rPr lang="en-US" sz="2650" b="1" dirty="0" smtClean="0">
                <a:solidFill>
                  <a:schemeClr val="accent1">
                    <a:lumMod val="40000"/>
                    <a:lumOff val="60000"/>
                  </a:schemeClr>
                </a:solidFill>
                <a:latin typeface="Perpetua" pitchFamily="18" charset="0"/>
              </a:rPr>
              <a:t>Prohibition of conflicts of interest of surveyors</a:t>
            </a:r>
          </a:p>
          <a:p>
            <a:pPr>
              <a:buFont typeface="Wingdings" panose="05000000000000000000" pitchFamily="2" charset="2"/>
              <a:buChar char="Ø"/>
            </a:pPr>
            <a:r>
              <a:rPr lang="en-US" sz="2650" b="1" dirty="0" smtClean="0">
                <a:solidFill>
                  <a:schemeClr val="accent1">
                    <a:lumMod val="40000"/>
                    <a:lumOff val="60000"/>
                  </a:schemeClr>
                </a:solidFill>
                <a:latin typeface="Perpetua" pitchFamily="18" charset="0"/>
              </a:rPr>
              <a:t>Establishment of state toll-free complaint hotline for hospice issues</a:t>
            </a:r>
          </a:p>
          <a:p>
            <a:pPr>
              <a:buFont typeface="Wingdings" panose="05000000000000000000" pitchFamily="2" charset="2"/>
              <a:buChar char="Ø"/>
            </a:pPr>
            <a:r>
              <a:rPr lang="en-US" sz="2650" b="1" dirty="0" smtClean="0">
                <a:solidFill>
                  <a:schemeClr val="accent1">
                    <a:lumMod val="40000"/>
                    <a:lumOff val="60000"/>
                  </a:schemeClr>
                </a:solidFill>
                <a:latin typeface="Perpetua" pitchFamily="18" charset="0"/>
              </a:rPr>
              <a:t>Requirement for public disclosure of survey information</a:t>
            </a:r>
          </a:p>
          <a:p>
            <a:pPr>
              <a:buFont typeface="Wingdings" panose="05000000000000000000" pitchFamily="2" charset="2"/>
              <a:buChar char="Ø"/>
            </a:pPr>
            <a:r>
              <a:rPr lang="en-US" sz="2650" b="1" dirty="0" smtClean="0">
                <a:solidFill>
                  <a:schemeClr val="accent1">
                    <a:lumMod val="40000"/>
                    <a:lumOff val="60000"/>
                  </a:schemeClr>
                </a:solidFill>
                <a:latin typeface="Perpetua" pitchFamily="18" charset="0"/>
              </a:rPr>
              <a:t>Development and implementation of enforcement remedies (CMPS)</a:t>
            </a:r>
          </a:p>
          <a:p>
            <a:pPr marL="0" indent="0">
              <a:buNone/>
            </a:pPr>
            <a:endParaRPr lang="en-US" b="1" dirty="0">
              <a:solidFill>
                <a:schemeClr val="accent1">
                  <a:lumMod val="40000"/>
                  <a:lumOff val="60000"/>
                </a:schemeClr>
              </a:solidFill>
              <a:latin typeface="Perpetua" pitchFamily="18" charset="0"/>
            </a:endParaRP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29639735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83264"/>
          </a:xfrm>
        </p:spPr>
        <p:txBody>
          <a:bodyPr/>
          <a:lstStyle/>
          <a:p>
            <a:pPr algn="ctr"/>
            <a:r>
              <a:rPr lang="en-US" b="1" i="1" dirty="0" smtClean="0">
                <a:latin typeface="Perpetua" panose="02020502060401020303" pitchFamily="18" charset="0"/>
              </a:rPr>
              <a:t>Civil Money Penalties  (CMPs)</a:t>
            </a:r>
            <a:endParaRPr lang="en-US" b="1" i="1" dirty="0">
              <a:latin typeface="Perpetua" panose="02020502060401020303" pitchFamily="18" charset="0"/>
            </a:endParaRPr>
          </a:p>
        </p:txBody>
      </p:sp>
      <p:sp>
        <p:nvSpPr>
          <p:cNvPr id="3" name="Text Placeholder 2"/>
          <p:cNvSpPr>
            <a:spLocks noGrp="1"/>
          </p:cNvSpPr>
          <p:nvPr>
            <p:ph type="body" sz="quarter" idx="10"/>
          </p:nvPr>
        </p:nvSpPr>
        <p:spPr>
          <a:xfrm>
            <a:off x="381000" y="1411552"/>
            <a:ext cx="8382000" cy="3299365"/>
          </a:xfrm>
        </p:spPr>
        <p:txBody>
          <a:bodyPr/>
          <a:lstStyle/>
          <a:p>
            <a:pPr>
              <a:buFont typeface="Wingdings" panose="05000000000000000000" pitchFamily="2" charset="2"/>
              <a:buChar char="Ø"/>
            </a:pPr>
            <a:r>
              <a:rPr lang="en-US" b="1" dirty="0" smtClean="0">
                <a:solidFill>
                  <a:schemeClr val="accent1">
                    <a:lumMod val="40000"/>
                    <a:lumOff val="60000"/>
                  </a:schemeClr>
                </a:solidFill>
                <a:latin typeface="Perpetua" pitchFamily="18" charset="0"/>
              </a:rPr>
              <a:t>Effective October 1, 2022 CMS was to develop and implement the procedure for Civil Money Penalties for hospice agencies</a:t>
            </a:r>
          </a:p>
          <a:p>
            <a:pPr>
              <a:buFont typeface="Wingdings" panose="05000000000000000000" pitchFamily="2" charset="2"/>
              <a:buChar char="Ø"/>
            </a:pPr>
            <a:r>
              <a:rPr lang="en-US" b="1" dirty="0" smtClean="0">
                <a:solidFill>
                  <a:schemeClr val="accent1">
                    <a:lumMod val="40000"/>
                    <a:lumOff val="60000"/>
                  </a:schemeClr>
                </a:solidFill>
                <a:latin typeface="Perpetua" pitchFamily="18" charset="0"/>
              </a:rPr>
              <a:t>The procedure is to include appropriate procedures for appealing determinations relating to imposition of such remedies</a:t>
            </a:r>
          </a:p>
          <a:p>
            <a:pPr marL="0" indent="0">
              <a:buNone/>
            </a:pPr>
            <a:endParaRPr lang="en-US" dirty="0"/>
          </a:p>
        </p:txBody>
      </p:sp>
    </p:spTree>
    <p:extLst>
      <p:ext uri="{BB962C8B-B14F-4D97-AF65-F5344CB8AC3E}">
        <p14:creationId xmlns:p14="http://schemas.microsoft.com/office/powerpoint/2010/main" val="3669467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83264"/>
          </a:xfrm>
        </p:spPr>
        <p:txBody>
          <a:bodyPr/>
          <a:lstStyle/>
          <a:p>
            <a:pPr algn="ctr"/>
            <a:r>
              <a:rPr lang="en-US" b="1" i="1" dirty="0" smtClean="0">
                <a:latin typeface="Perpetua" panose="02020502060401020303" pitchFamily="18" charset="0"/>
              </a:rPr>
              <a:t>Civil Money Penalties (CMPs) Cont.</a:t>
            </a:r>
            <a:endParaRPr lang="en-US" b="1" i="1" dirty="0">
              <a:latin typeface="Perpetua" panose="02020502060401020303" pitchFamily="18" charset="0"/>
            </a:endParaRPr>
          </a:p>
        </p:txBody>
      </p:sp>
      <p:sp>
        <p:nvSpPr>
          <p:cNvPr id="3" name="Text Placeholder 2"/>
          <p:cNvSpPr>
            <a:spLocks noGrp="1"/>
          </p:cNvSpPr>
          <p:nvPr>
            <p:ph type="body" sz="quarter" idx="10"/>
          </p:nvPr>
        </p:nvSpPr>
        <p:spPr>
          <a:xfrm>
            <a:off x="381000" y="1411552"/>
            <a:ext cx="8382000" cy="5564600"/>
          </a:xfrm>
        </p:spPr>
        <p:txBody>
          <a:bodyPr/>
          <a:lstStyle/>
          <a:p>
            <a:pPr>
              <a:buFont typeface="Wingdings" panose="05000000000000000000" pitchFamily="2" charset="2"/>
              <a:buChar char="Ø"/>
            </a:pPr>
            <a:r>
              <a:rPr lang="en-US" b="1" dirty="0" smtClean="0">
                <a:solidFill>
                  <a:schemeClr val="accent1">
                    <a:lumMod val="40000"/>
                    <a:lumOff val="60000"/>
                  </a:schemeClr>
                </a:solidFill>
                <a:latin typeface="Perpetua" pitchFamily="18" charset="0"/>
              </a:rPr>
              <a:t>CMPs in an amount not to exceed $10,000 for each day of noncompliance</a:t>
            </a:r>
          </a:p>
          <a:p>
            <a:pPr>
              <a:buFont typeface="Wingdings" panose="05000000000000000000" pitchFamily="2" charset="2"/>
              <a:buChar char="Ø"/>
            </a:pPr>
            <a:r>
              <a:rPr lang="en-US" b="1" dirty="0" smtClean="0">
                <a:solidFill>
                  <a:schemeClr val="accent1">
                    <a:lumMod val="40000"/>
                    <a:lumOff val="60000"/>
                  </a:schemeClr>
                </a:solidFill>
                <a:latin typeface="Perpetua" pitchFamily="18" charset="0"/>
              </a:rPr>
              <a:t>States have not yet seen the specifics of the process CMS will be using when determining CMPs</a:t>
            </a:r>
          </a:p>
          <a:p>
            <a:pPr marL="0" indent="0">
              <a:buNone/>
            </a:pPr>
            <a:endParaRPr lang="en-US" sz="2000" b="1" dirty="0" smtClean="0">
              <a:solidFill>
                <a:schemeClr val="accent1">
                  <a:lumMod val="40000"/>
                  <a:lumOff val="60000"/>
                </a:schemeClr>
              </a:solidFill>
              <a:latin typeface="Perpetua" pitchFamily="18" charset="0"/>
            </a:endParaRPr>
          </a:p>
          <a:p>
            <a:pPr marL="0" indent="0">
              <a:buNone/>
            </a:pPr>
            <a:r>
              <a:rPr lang="en-US" b="1" dirty="0" smtClean="0">
                <a:solidFill>
                  <a:schemeClr val="accent1">
                    <a:lumMod val="40000"/>
                    <a:lumOff val="60000"/>
                  </a:schemeClr>
                </a:solidFill>
                <a:latin typeface="Perpetua" pitchFamily="18" charset="0"/>
              </a:rPr>
              <a:t>Other Enforcement Remedies:</a:t>
            </a:r>
          </a:p>
          <a:p>
            <a:pPr>
              <a:buFont typeface="Wingdings" panose="05000000000000000000" pitchFamily="2" charset="2"/>
              <a:buChar char="Ø"/>
            </a:pPr>
            <a:r>
              <a:rPr lang="en-US" b="1" dirty="0" smtClean="0">
                <a:solidFill>
                  <a:schemeClr val="accent1">
                    <a:lumMod val="40000"/>
                    <a:lumOff val="60000"/>
                  </a:schemeClr>
                </a:solidFill>
                <a:latin typeface="Perpetua" pitchFamily="18" charset="0"/>
              </a:rPr>
              <a:t>Suspension of all or part of hospice payments</a:t>
            </a:r>
          </a:p>
          <a:p>
            <a:pPr>
              <a:buFont typeface="Wingdings" panose="05000000000000000000" pitchFamily="2" charset="2"/>
              <a:buChar char="Ø"/>
            </a:pPr>
            <a:r>
              <a:rPr lang="en-US" b="1" dirty="0" smtClean="0">
                <a:solidFill>
                  <a:schemeClr val="accent1">
                    <a:lumMod val="40000"/>
                    <a:lumOff val="60000"/>
                  </a:schemeClr>
                </a:solidFill>
                <a:latin typeface="Perpetua" pitchFamily="18" charset="0"/>
              </a:rPr>
              <a:t>The appointment of temporary management</a:t>
            </a:r>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920903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83264"/>
          </a:xfrm>
        </p:spPr>
        <p:txBody>
          <a:bodyPr/>
          <a:lstStyle/>
          <a:p>
            <a:pPr algn="ctr"/>
            <a:r>
              <a:rPr lang="en-US" b="1" i="1" dirty="0" smtClean="0">
                <a:latin typeface="Perpetua" panose="02020502060401020303" pitchFamily="18" charset="0"/>
              </a:rPr>
              <a:t>Emergency Preparedness (EP)</a:t>
            </a:r>
            <a:endParaRPr lang="en-US" b="1" i="1" dirty="0">
              <a:latin typeface="Perpetua" panose="02020502060401020303" pitchFamily="18" charset="0"/>
            </a:endParaRPr>
          </a:p>
        </p:txBody>
      </p:sp>
      <p:sp>
        <p:nvSpPr>
          <p:cNvPr id="3" name="Text Placeholder 2"/>
          <p:cNvSpPr>
            <a:spLocks noGrp="1"/>
          </p:cNvSpPr>
          <p:nvPr>
            <p:ph type="body" sz="quarter" idx="10"/>
          </p:nvPr>
        </p:nvSpPr>
        <p:spPr>
          <a:xfrm>
            <a:off x="383931" y="1219200"/>
            <a:ext cx="8382000" cy="4579715"/>
          </a:xfrm>
        </p:spPr>
        <p:txBody>
          <a:bodyPr/>
          <a:lstStyle/>
          <a:p>
            <a:pPr>
              <a:buFont typeface="Wingdings" panose="05000000000000000000" pitchFamily="2" charset="2"/>
              <a:buChar char="Ø"/>
            </a:pPr>
            <a:r>
              <a:rPr lang="en-US" b="1" dirty="0" smtClean="0">
                <a:solidFill>
                  <a:schemeClr val="accent1">
                    <a:lumMod val="40000"/>
                    <a:lumOff val="60000"/>
                  </a:schemeClr>
                </a:solidFill>
                <a:latin typeface="Perpetua" pitchFamily="18" charset="0"/>
              </a:rPr>
              <a:t>QSO-20-41-ALL, Revised 05/26/2022</a:t>
            </a:r>
          </a:p>
          <a:p>
            <a:pPr lvl="1">
              <a:buFont typeface="Wingdings" panose="05000000000000000000" pitchFamily="2" charset="2"/>
              <a:buChar char="Ø"/>
            </a:pPr>
            <a:r>
              <a:rPr lang="en-US" b="1" dirty="0" smtClean="0">
                <a:solidFill>
                  <a:schemeClr val="accent1">
                    <a:lumMod val="40000"/>
                    <a:lumOff val="60000"/>
                  </a:schemeClr>
                </a:solidFill>
                <a:latin typeface="Perpetua" pitchFamily="18" charset="0"/>
              </a:rPr>
              <a:t>Memo was revised to provide additional guidance and clarifications due to the ongoing COVID-19 PHE</a:t>
            </a:r>
          </a:p>
          <a:p>
            <a:pPr lvl="1">
              <a:buFont typeface="Wingdings" panose="05000000000000000000" pitchFamily="2" charset="2"/>
              <a:buChar char="Ø"/>
            </a:pPr>
            <a:r>
              <a:rPr lang="en-US" b="1" dirty="0" smtClean="0">
                <a:solidFill>
                  <a:schemeClr val="accent1">
                    <a:lumMod val="40000"/>
                    <a:lumOff val="60000"/>
                  </a:schemeClr>
                </a:solidFill>
                <a:latin typeface="Perpetua" pitchFamily="18" charset="0"/>
              </a:rPr>
              <a:t>Guidance only applies, if a facility is still currently operating under its activated EP or reactivated its EP for COVID-19 in 2021 or 2022. </a:t>
            </a:r>
          </a:p>
          <a:p>
            <a:pPr lvl="1">
              <a:buFont typeface="Wingdings" panose="05000000000000000000" pitchFamily="2" charset="2"/>
              <a:buChar char="Ø"/>
            </a:pPr>
            <a:r>
              <a:rPr lang="en-US" b="1" dirty="0" smtClean="0">
                <a:solidFill>
                  <a:schemeClr val="accent1">
                    <a:lumMod val="40000"/>
                    <a:lumOff val="60000"/>
                  </a:schemeClr>
                </a:solidFill>
                <a:latin typeface="Perpetua" pitchFamily="18" charset="0"/>
              </a:rPr>
              <a:t>Guidance will apply for any subsequent 12-month cycles in the future, if operating under their activated EP for COVID-19 response activities</a:t>
            </a:r>
            <a:endParaRPr lang="en-US" dirty="0"/>
          </a:p>
        </p:txBody>
      </p:sp>
    </p:spTree>
    <p:extLst>
      <p:ext uri="{BB962C8B-B14F-4D97-AF65-F5344CB8AC3E}">
        <p14:creationId xmlns:p14="http://schemas.microsoft.com/office/powerpoint/2010/main" val="230390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83264"/>
          </a:xfrm>
        </p:spPr>
        <p:txBody>
          <a:bodyPr/>
          <a:lstStyle/>
          <a:p>
            <a:pPr algn="ctr"/>
            <a:r>
              <a:rPr lang="en-US" b="1" i="1" dirty="0" smtClean="0">
                <a:latin typeface="Perpetua" panose="02020502060401020303" pitchFamily="18" charset="0"/>
              </a:rPr>
              <a:t>Emergency Preparedness (EP) Cont’d</a:t>
            </a:r>
            <a:endParaRPr lang="en-US" b="1" i="1" dirty="0">
              <a:latin typeface="Perpetua" panose="02020502060401020303" pitchFamily="18" charset="0"/>
            </a:endParaRPr>
          </a:p>
        </p:txBody>
      </p:sp>
      <p:sp>
        <p:nvSpPr>
          <p:cNvPr id="3" name="Text Placeholder 2"/>
          <p:cNvSpPr>
            <a:spLocks noGrp="1"/>
          </p:cNvSpPr>
          <p:nvPr>
            <p:ph type="body" sz="quarter" idx="10"/>
          </p:nvPr>
        </p:nvSpPr>
        <p:spPr>
          <a:xfrm>
            <a:off x="304800" y="1219200"/>
            <a:ext cx="8382000" cy="5269135"/>
          </a:xfrm>
        </p:spPr>
        <p:txBody>
          <a:bodyPr/>
          <a:lstStyle/>
          <a:p>
            <a:pPr>
              <a:buFont typeface="Wingdings" panose="05000000000000000000" pitchFamily="2" charset="2"/>
              <a:buChar char="Ø"/>
            </a:pPr>
            <a:r>
              <a:rPr lang="en-US" b="1" dirty="0" smtClean="0">
                <a:solidFill>
                  <a:schemeClr val="accent1">
                    <a:lumMod val="40000"/>
                    <a:lumOff val="60000"/>
                  </a:schemeClr>
                </a:solidFill>
                <a:effectLst>
                  <a:outerShdw blurRad="38100" dist="38100" dir="2700000" algn="tl">
                    <a:srgbClr val="000000">
                      <a:alpha val="43137"/>
                    </a:srgbClr>
                  </a:outerShdw>
                </a:effectLst>
                <a:latin typeface="Perpetua" pitchFamily="18" charset="0"/>
              </a:rPr>
              <a:t>For Inpatient Providers:</a:t>
            </a:r>
          </a:p>
          <a:p>
            <a:pPr lvl="1">
              <a:buFont typeface="Wingdings" panose="05000000000000000000" pitchFamily="2" charset="2"/>
              <a:buChar char="Ø"/>
            </a:pPr>
            <a:r>
              <a:rPr lang="en-US" b="1" dirty="0" smtClean="0">
                <a:solidFill>
                  <a:schemeClr val="accent1">
                    <a:lumMod val="40000"/>
                    <a:lumOff val="60000"/>
                  </a:schemeClr>
                </a:solidFill>
                <a:latin typeface="Perpetua" pitchFamily="18" charset="0"/>
              </a:rPr>
              <a:t>If still operating under its currently activated EP plan during its specified 12-month cycle of testing exercises – the agency is considered to have met the full-scale exercise requirement for that 12-month cycle</a:t>
            </a:r>
          </a:p>
          <a:p>
            <a:pPr lvl="1">
              <a:buFont typeface="Wingdings" panose="05000000000000000000" pitchFamily="2" charset="2"/>
              <a:buChar char="Ø"/>
            </a:pPr>
            <a:r>
              <a:rPr lang="en-US" b="1" dirty="0" smtClean="0">
                <a:solidFill>
                  <a:schemeClr val="accent1">
                    <a:lumMod val="40000"/>
                    <a:lumOff val="60000"/>
                  </a:schemeClr>
                </a:solidFill>
                <a:latin typeface="Perpetua" pitchFamily="18" charset="0"/>
              </a:rPr>
              <a:t>If the facility claimed the full-scale exercise exemption in 2020 and 2021, and has since resumed normal operating status,  the agency would be expected to complete its required full-scale exercise, unless it has reactivated its EP for an actual emergency during its 12-month cycle for 2022.</a:t>
            </a:r>
          </a:p>
        </p:txBody>
      </p:sp>
    </p:spTree>
    <p:extLst>
      <p:ext uri="{BB962C8B-B14F-4D97-AF65-F5344CB8AC3E}">
        <p14:creationId xmlns:p14="http://schemas.microsoft.com/office/powerpoint/2010/main" val="266559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83264"/>
          </a:xfrm>
        </p:spPr>
        <p:txBody>
          <a:bodyPr/>
          <a:lstStyle/>
          <a:p>
            <a:pPr algn="ctr"/>
            <a:r>
              <a:rPr lang="en-US" b="1" i="1" dirty="0" smtClean="0">
                <a:latin typeface="Perpetua" panose="02020502060401020303" pitchFamily="18" charset="0"/>
              </a:rPr>
              <a:t>Emergency Preparedness Cont’d</a:t>
            </a:r>
            <a:endParaRPr lang="en-US" b="1" i="1" dirty="0">
              <a:latin typeface="Perpetua" panose="02020502060401020303" pitchFamily="18" charset="0"/>
            </a:endParaRPr>
          </a:p>
        </p:txBody>
      </p:sp>
      <p:sp>
        <p:nvSpPr>
          <p:cNvPr id="3" name="Text Placeholder 2"/>
          <p:cNvSpPr>
            <a:spLocks noGrp="1"/>
          </p:cNvSpPr>
          <p:nvPr>
            <p:ph type="body" sz="quarter" idx="10"/>
          </p:nvPr>
        </p:nvSpPr>
        <p:spPr>
          <a:xfrm>
            <a:off x="381000" y="1411552"/>
            <a:ext cx="8382000" cy="4881336"/>
          </a:xfrm>
        </p:spPr>
        <p:txBody>
          <a:bodyPr/>
          <a:lstStyle/>
          <a:p>
            <a:pPr>
              <a:buFont typeface="Wingdings" panose="05000000000000000000" pitchFamily="2" charset="2"/>
              <a:buChar char="Ø"/>
            </a:pPr>
            <a:r>
              <a:rPr lang="en-US" b="1" dirty="0" smtClean="0">
                <a:solidFill>
                  <a:schemeClr val="accent1">
                    <a:lumMod val="40000"/>
                    <a:lumOff val="60000"/>
                  </a:schemeClr>
                </a:solidFill>
                <a:latin typeface="Perpetua" pitchFamily="18" charset="0"/>
              </a:rPr>
              <a:t>For Outpatient Providers:</a:t>
            </a:r>
          </a:p>
          <a:p>
            <a:pPr lvl="1">
              <a:buFont typeface="Wingdings" panose="05000000000000000000" pitchFamily="2" charset="2"/>
              <a:buChar char="Ø"/>
            </a:pPr>
            <a:r>
              <a:rPr lang="en-US" b="1" dirty="0" smtClean="0">
                <a:solidFill>
                  <a:schemeClr val="accent1">
                    <a:lumMod val="40000"/>
                    <a:lumOff val="60000"/>
                  </a:schemeClr>
                </a:solidFill>
                <a:latin typeface="Perpetua" pitchFamily="18" charset="0"/>
              </a:rPr>
              <a:t>If provider claimed the full scale exercise exemption in 2020 and has since resumed normal operating status, the provider is expected to complete its required  full-scale exercise in 2022, unless it has reactivated its EP for an actual emergency during its 12 month cycle for 2022</a:t>
            </a:r>
          </a:p>
          <a:p>
            <a:pPr lvl="1">
              <a:buFont typeface="Wingdings" panose="05000000000000000000" pitchFamily="2" charset="2"/>
              <a:buChar char="Ø"/>
            </a:pPr>
            <a:r>
              <a:rPr lang="en-US" b="1" dirty="0" smtClean="0">
                <a:solidFill>
                  <a:schemeClr val="accent1">
                    <a:lumMod val="40000"/>
                    <a:lumOff val="60000"/>
                  </a:schemeClr>
                </a:solidFill>
                <a:latin typeface="Perpetua" pitchFamily="18" charset="0"/>
              </a:rPr>
              <a:t>If facility claimed the full-scale exercise exemption in 2021 based on its activated EP for COVID 19 response and has since resumed normal operating status, agency is expected to complete its required full-scale exercise in 2024. </a:t>
            </a:r>
            <a:endParaRPr lang="en-US" dirty="0"/>
          </a:p>
        </p:txBody>
      </p:sp>
    </p:spTree>
    <p:extLst>
      <p:ext uri="{BB962C8B-B14F-4D97-AF65-F5344CB8AC3E}">
        <p14:creationId xmlns:p14="http://schemas.microsoft.com/office/powerpoint/2010/main" val="1588337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54795"/>
          </a:xfrm>
        </p:spPr>
        <p:txBody>
          <a:bodyPr/>
          <a:lstStyle/>
          <a:p>
            <a:pPr algn="ctr"/>
            <a:r>
              <a:rPr lang="en-US" sz="4600" b="1" dirty="0" smtClean="0">
                <a:latin typeface="Perpetua" panose="02020502060401020303" pitchFamily="18" charset="0"/>
              </a:rPr>
              <a:t>State Proposed Hospice Regulations</a:t>
            </a:r>
            <a:endParaRPr lang="en-US" sz="4600" b="1" dirty="0">
              <a:latin typeface="Perpetua" panose="02020502060401020303" pitchFamily="18" charset="0"/>
            </a:endParaRPr>
          </a:p>
        </p:txBody>
      </p:sp>
      <p:sp>
        <p:nvSpPr>
          <p:cNvPr id="3" name="Text Placeholder 2"/>
          <p:cNvSpPr>
            <a:spLocks noGrp="1"/>
          </p:cNvSpPr>
          <p:nvPr>
            <p:ph type="body" sz="quarter" idx="10"/>
          </p:nvPr>
        </p:nvSpPr>
        <p:spPr>
          <a:xfrm>
            <a:off x="406400" y="1371600"/>
            <a:ext cx="8382000" cy="4610493"/>
          </a:xfrm>
        </p:spPr>
        <p:txBody>
          <a:bodyPr/>
          <a:lstStyle/>
          <a:p>
            <a:pPr marL="0" indent="0">
              <a:buNone/>
            </a:pPr>
            <a:r>
              <a:rPr lang="en-US" sz="2800" b="1" u="sng" dirty="0" smtClean="0">
                <a:solidFill>
                  <a:schemeClr val="accent1">
                    <a:lumMod val="40000"/>
                    <a:lumOff val="60000"/>
                  </a:schemeClr>
                </a:solidFill>
                <a:latin typeface="Perpetua" pitchFamily="18" charset="0"/>
              </a:rPr>
              <a:t>19 CSR 30-35.010 </a:t>
            </a:r>
            <a:r>
              <a:rPr lang="en-US" sz="2800" b="1" dirty="0" smtClean="0">
                <a:solidFill>
                  <a:schemeClr val="accent1">
                    <a:lumMod val="40000"/>
                    <a:lumOff val="60000"/>
                  </a:schemeClr>
                </a:solidFill>
                <a:latin typeface="Perpetua" pitchFamily="18" charset="0"/>
              </a:rPr>
              <a:t>Hospice Program Operation</a:t>
            </a:r>
          </a:p>
          <a:p>
            <a:pPr>
              <a:buFont typeface="Wingdings" panose="05000000000000000000" pitchFamily="2" charset="2"/>
              <a:buChar char="Ø"/>
            </a:pPr>
            <a:r>
              <a:rPr lang="en-US" sz="2800" b="1" dirty="0">
                <a:solidFill>
                  <a:schemeClr val="accent1">
                    <a:lumMod val="40000"/>
                    <a:lumOff val="60000"/>
                  </a:schemeClr>
                </a:solidFill>
                <a:latin typeface="Perpetua" pitchFamily="18" charset="0"/>
              </a:rPr>
              <a:t>Changes were made based on discussions between the state, Hospice Advisory Council members, Missouri Hospice </a:t>
            </a:r>
            <a:r>
              <a:rPr lang="en-US" sz="2800" b="1" dirty="0" smtClean="0">
                <a:solidFill>
                  <a:schemeClr val="accent1">
                    <a:lumMod val="40000"/>
                    <a:lumOff val="60000"/>
                  </a:schemeClr>
                </a:solidFill>
                <a:latin typeface="Perpetua" pitchFamily="18" charset="0"/>
              </a:rPr>
              <a:t>and Palliative </a:t>
            </a:r>
            <a:r>
              <a:rPr lang="en-US" sz="2800" b="1" dirty="0">
                <a:solidFill>
                  <a:schemeClr val="accent1">
                    <a:lumMod val="40000"/>
                    <a:lumOff val="60000"/>
                  </a:schemeClr>
                </a:solidFill>
                <a:latin typeface="Perpetua" pitchFamily="18" charset="0"/>
              </a:rPr>
              <a:t>Care Association and Missouri Alliance for Home </a:t>
            </a:r>
            <a:r>
              <a:rPr lang="en-US" sz="2800" b="1" dirty="0" smtClean="0">
                <a:solidFill>
                  <a:schemeClr val="accent1">
                    <a:lumMod val="40000"/>
                    <a:lumOff val="60000"/>
                  </a:schemeClr>
                </a:solidFill>
                <a:latin typeface="Perpetua" pitchFamily="18" charset="0"/>
              </a:rPr>
              <a:t>care board members</a:t>
            </a:r>
            <a:endParaRPr lang="en-US" sz="2800" b="1" dirty="0">
              <a:solidFill>
                <a:schemeClr val="accent1">
                  <a:lumMod val="40000"/>
                  <a:lumOff val="60000"/>
                </a:schemeClr>
              </a:solidFill>
              <a:latin typeface="Perpetua" pitchFamily="18" charset="0"/>
            </a:endParaRPr>
          </a:p>
          <a:p>
            <a:pPr>
              <a:buFont typeface="Wingdings" panose="05000000000000000000" pitchFamily="2" charset="2"/>
              <a:buChar char="Ø"/>
            </a:pPr>
            <a:r>
              <a:rPr lang="en-US" sz="2800" b="1" dirty="0" smtClean="0">
                <a:solidFill>
                  <a:schemeClr val="accent1">
                    <a:lumMod val="40000"/>
                    <a:lumOff val="60000"/>
                  </a:schemeClr>
                </a:solidFill>
                <a:latin typeface="Perpetua" pitchFamily="18" charset="0"/>
              </a:rPr>
              <a:t>Changes proposed align more with the federal regulations</a:t>
            </a:r>
          </a:p>
          <a:p>
            <a:pPr>
              <a:buFont typeface="Wingdings" panose="05000000000000000000" pitchFamily="2" charset="2"/>
              <a:buChar char="Ø"/>
            </a:pPr>
            <a:r>
              <a:rPr lang="en-US" sz="2800" b="1" dirty="0" smtClean="0">
                <a:solidFill>
                  <a:schemeClr val="accent1">
                    <a:lumMod val="40000"/>
                    <a:lumOff val="60000"/>
                  </a:schemeClr>
                </a:solidFill>
                <a:latin typeface="Perpetua" pitchFamily="18" charset="0"/>
              </a:rPr>
              <a:t>The proposed changes have been reviewed by all parties and </a:t>
            </a:r>
            <a:r>
              <a:rPr lang="en-US" sz="2800" b="1" dirty="0" smtClean="0">
                <a:solidFill>
                  <a:srgbClr val="FFFF99"/>
                </a:solidFill>
                <a:latin typeface="Perpetua" pitchFamily="18" charset="0"/>
              </a:rPr>
              <a:t>is currently with the Secretary of State</a:t>
            </a:r>
          </a:p>
          <a:p>
            <a:pPr>
              <a:buFont typeface="Wingdings" panose="05000000000000000000" pitchFamily="2" charset="2"/>
              <a:buChar char="Ø"/>
            </a:pPr>
            <a:r>
              <a:rPr lang="en-US" sz="2800" b="1" dirty="0" smtClean="0">
                <a:solidFill>
                  <a:schemeClr val="accent1">
                    <a:lumMod val="40000"/>
                    <a:lumOff val="60000"/>
                  </a:schemeClr>
                </a:solidFill>
                <a:latin typeface="Perpetua" pitchFamily="18" charset="0"/>
              </a:rPr>
              <a:t>Watch for a list serve when these are effective, - in early 2023</a:t>
            </a:r>
          </a:p>
        </p:txBody>
      </p:sp>
    </p:spTree>
    <p:extLst>
      <p:ext uri="{BB962C8B-B14F-4D97-AF65-F5344CB8AC3E}">
        <p14:creationId xmlns:p14="http://schemas.microsoft.com/office/powerpoint/2010/main" val="2806068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83264"/>
          </a:xfrm>
        </p:spPr>
        <p:txBody>
          <a:bodyPr/>
          <a:lstStyle/>
          <a:p>
            <a:pPr algn="ctr"/>
            <a:r>
              <a:rPr lang="en-US" b="1" dirty="0" smtClean="0">
                <a:latin typeface="Perpetua" panose="02020502060401020303" pitchFamily="18" charset="0"/>
              </a:rPr>
              <a:t>Major Changes being proposed:</a:t>
            </a:r>
            <a:endParaRPr lang="en-US" b="1" dirty="0">
              <a:latin typeface="Perpetua" panose="02020502060401020303" pitchFamily="18" charset="0"/>
            </a:endParaRPr>
          </a:p>
        </p:txBody>
      </p:sp>
      <p:sp>
        <p:nvSpPr>
          <p:cNvPr id="3" name="Text Placeholder 2"/>
          <p:cNvSpPr>
            <a:spLocks noGrp="1"/>
          </p:cNvSpPr>
          <p:nvPr>
            <p:ph type="body" sz="quarter" idx="10"/>
          </p:nvPr>
        </p:nvSpPr>
        <p:spPr>
          <a:xfrm>
            <a:off x="304800" y="1219200"/>
            <a:ext cx="8382000" cy="4382738"/>
          </a:xfrm>
        </p:spPr>
        <p:txBody>
          <a:bodyPr/>
          <a:lstStyle/>
          <a:p>
            <a:pPr>
              <a:buFont typeface="Wingdings" panose="05000000000000000000" pitchFamily="2" charset="2"/>
              <a:buChar char="Ø"/>
            </a:pPr>
            <a:r>
              <a:rPr lang="en-US" b="1" dirty="0" smtClean="0">
                <a:solidFill>
                  <a:schemeClr val="accent1">
                    <a:lumMod val="40000"/>
                    <a:lumOff val="60000"/>
                  </a:schemeClr>
                </a:solidFill>
                <a:latin typeface="Perpetua" pitchFamily="18" charset="0"/>
              </a:rPr>
              <a:t>Branch/multiple location definition added deleting “satellite”</a:t>
            </a:r>
          </a:p>
          <a:p>
            <a:pPr>
              <a:buFont typeface="Wingdings" panose="05000000000000000000" pitchFamily="2" charset="2"/>
              <a:buChar char="Ø"/>
            </a:pPr>
            <a:r>
              <a:rPr lang="en-US" b="1" dirty="0" smtClean="0">
                <a:solidFill>
                  <a:schemeClr val="accent1">
                    <a:lumMod val="40000"/>
                    <a:lumOff val="60000"/>
                  </a:schemeClr>
                </a:solidFill>
                <a:latin typeface="Perpetua" pitchFamily="18" charset="0"/>
              </a:rPr>
              <a:t>Defined “Department”</a:t>
            </a:r>
          </a:p>
          <a:p>
            <a:pPr>
              <a:buFont typeface="Wingdings" panose="05000000000000000000" pitchFamily="2" charset="2"/>
              <a:buChar char="Ø"/>
            </a:pPr>
            <a:r>
              <a:rPr lang="en-US" b="1" dirty="0" smtClean="0">
                <a:solidFill>
                  <a:schemeClr val="accent1">
                    <a:lumMod val="40000"/>
                    <a:lumOff val="60000"/>
                  </a:schemeClr>
                </a:solidFill>
                <a:latin typeface="Perpetua" pitchFamily="18" charset="0"/>
              </a:rPr>
              <a:t>More stringent definition for administrator and social worker</a:t>
            </a:r>
          </a:p>
          <a:p>
            <a:pPr>
              <a:buFont typeface="Wingdings" panose="05000000000000000000" pitchFamily="2" charset="2"/>
              <a:buChar char="Ø"/>
            </a:pPr>
            <a:r>
              <a:rPr lang="en-US" b="1" dirty="0" smtClean="0">
                <a:solidFill>
                  <a:schemeClr val="accent1">
                    <a:lumMod val="40000"/>
                    <a:lumOff val="60000"/>
                  </a:schemeClr>
                </a:solidFill>
                <a:latin typeface="Perpetua" pitchFamily="18" charset="0"/>
              </a:rPr>
              <a:t>Added definition for hospice aide</a:t>
            </a:r>
          </a:p>
          <a:p>
            <a:pPr>
              <a:buFont typeface="Wingdings" panose="05000000000000000000" pitchFamily="2" charset="2"/>
              <a:buChar char="Ø"/>
            </a:pPr>
            <a:r>
              <a:rPr lang="en-US" b="1" dirty="0" smtClean="0">
                <a:solidFill>
                  <a:schemeClr val="accent1">
                    <a:lumMod val="40000"/>
                    <a:lumOff val="60000"/>
                  </a:schemeClr>
                </a:solidFill>
                <a:latin typeface="Perpetua" pitchFamily="18" charset="0"/>
              </a:rPr>
              <a:t>Significantly lessened the qualifications/definition of spiritual counselor</a:t>
            </a:r>
            <a:endParaRPr lang="en-US" dirty="0"/>
          </a:p>
        </p:txBody>
      </p:sp>
    </p:spTree>
    <p:extLst>
      <p:ext uri="{BB962C8B-B14F-4D97-AF65-F5344CB8AC3E}">
        <p14:creationId xmlns:p14="http://schemas.microsoft.com/office/powerpoint/2010/main" val="5822117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83264"/>
          </a:xfrm>
        </p:spPr>
        <p:txBody>
          <a:bodyPr/>
          <a:lstStyle/>
          <a:p>
            <a:pPr algn="ctr"/>
            <a:r>
              <a:rPr lang="en-US" b="1" dirty="0" smtClean="0">
                <a:latin typeface="Perpetua" panose="02020502060401020303" pitchFamily="18" charset="0"/>
              </a:rPr>
              <a:t>Major Proposed Changes Cont’d.</a:t>
            </a:r>
            <a:endParaRPr lang="en-US" b="1" dirty="0">
              <a:latin typeface="Perpetua" panose="02020502060401020303" pitchFamily="18" charset="0"/>
            </a:endParaRPr>
          </a:p>
        </p:txBody>
      </p:sp>
      <p:sp>
        <p:nvSpPr>
          <p:cNvPr id="3" name="Text Placeholder 2"/>
          <p:cNvSpPr>
            <a:spLocks noGrp="1"/>
          </p:cNvSpPr>
          <p:nvPr>
            <p:ph type="body" sz="quarter" idx="10"/>
          </p:nvPr>
        </p:nvSpPr>
        <p:spPr>
          <a:xfrm>
            <a:off x="342900" y="1524000"/>
            <a:ext cx="8382000" cy="4382738"/>
          </a:xfrm>
        </p:spPr>
        <p:txBody>
          <a:bodyPr/>
          <a:lstStyle/>
          <a:p>
            <a:pPr>
              <a:buFont typeface="Wingdings" panose="05000000000000000000" pitchFamily="2" charset="2"/>
              <a:buChar char="Ø"/>
            </a:pPr>
            <a:r>
              <a:rPr lang="en-US" b="1" dirty="0" smtClean="0">
                <a:solidFill>
                  <a:schemeClr val="accent1">
                    <a:lumMod val="40000"/>
                    <a:lumOff val="60000"/>
                  </a:schemeClr>
                </a:solidFill>
                <a:latin typeface="Perpetua" pitchFamily="18" charset="0"/>
              </a:rPr>
              <a:t>Included patients have the right to be free from abuse, neglect, and misappropriation of funds</a:t>
            </a:r>
          </a:p>
          <a:p>
            <a:pPr>
              <a:buFont typeface="Wingdings" panose="05000000000000000000" pitchFamily="2" charset="2"/>
              <a:buChar char="Ø"/>
            </a:pPr>
            <a:r>
              <a:rPr lang="en-US" b="1" dirty="0" smtClean="0">
                <a:solidFill>
                  <a:schemeClr val="accent1">
                    <a:lumMod val="40000"/>
                    <a:lumOff val="60000"/>
                  </a:schemeClr>
                </a:solidFill>
                <a:latin typeface="Perpetua" pitchFamily="18" charset="0"/>
              </a:rPr>
              <a:t>Added more detail about infection control</a:t>
            </a:r>
          </a:p>
          <a:p>
            <a:pPr>
              <a:buFont typeface="Wingdings" panose="05000000000000000000" pitchFamily="2" charset="2"/>
              <a:buChar char="Ø"/>
            </a:pPr>
            <a:r>
              <a:rPr lang="en-US" b="1" dirty="0" smtClean="0">
                <a:solidFill>
                  <a:schemeClr val="accent1">
                    <a:lumMod val="40000"/>
                    <a:lumOff val="60000"/>
                  </a:schemeClr>
                </a:solidFill>
                <a:latin typeface="Perpetua" pitchFamily="18" charset="0"/>
              </a:rPr>
              <a:t>Added emergency preparedness program mirroring the CMS regulations</a:t>
            </a:r>
          </a:p>
          <a:p>
            <a:pPr>
              <a:buFont typeface="Wingdings" panose="05000000000000000000" pitchFamily="2" charset="2"/>
              <a:buChar char="Ø"/>
            </a:pPr>
            <a:r>
              <a:rPr lang="en-US" b="1" dirty="0" smtClean="0">
                <a:solidFill>
                  <a:schemeClr val="accent1">
                    <a:lumMod val="40000"/>
                    <a:lumOff val="60000"/>
                  </a:schemeClr>
                </a:solidFill>
                <a:latin typeface="Perpetua" pitchFamily="18" charset="0"/>
              </a:rPr>
              <a:t>Changed required IDG meetings to 15 days to mirror the federal regulations</a:t>
            </a:r>
          </a:p>
          <a:p>
            <a:pPr marL="0" indent="0">
              <a:buNone/>
            </a:pPr>
            <a:endParaRPr lang="en-US" dirty="0"/>
          </a:p>
        </p:txBody>
      </p:sp>
    </p:spTree>
    <p:extLst>
      <p:ext uri="{BB962C8B-B14F-4D97-AF65-F5344CB8AC3E}">
        <p14:creationId xmlns:p14="http://schemas.microsoft.com/office/powerpoint/2010/main" val="3716592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133600"/>
            <a:ext cx="8763000" cy="540917"/>
          </a:xfrm>
        </p:spPr>
        <p:txBody>
          <a:bodyPr/>
          <a:lstStyle/>
          <a:p>
            <a:pPr marL="685800" indent="-685800">
              <a:buBlip>
                <a:blip r:embed="rId3"/>
              </a:buBlip>
            </a:pPr>
            <a:r>
              <a:rPr lang="en-US" sz="3700" b="1" dirty="0" smtClean="0">
                <a:latin typeface="Perpetua" panose="02020502060401020303" pitchFamily="18" charset="0"/>
              </a:rPr>
              <a:t>Joyce </a:t>
            </a:r>
            <a:r>
              <a:rPr lang="en-US" sz="3700" b="1" dirty="0" err="1" smtClean="0">
                <a:latin typeface="Perpetua" panose="02020502060401020303" pitchFamily="18" charset="0"/>
              </a:rPr>
              <a:t>Rackers</a:t>
            </a:r>
            <a:r>
              <a:rPr lang="en-US" sz="3700" b="1" dirty="0" smtClean="0">
                <a:latin typeface="Perpetua" panose="02020502060401020303" pitchFamily="18" charset="0"/>
              </a:rPr>
              <a:t>, RN, Assistant Administrator</a:t>
            </a:r>
            <a:endParaRPr lang="en-US" sz="3700" b="1" dirty="0">
              <a:latin typeface="Perpetua" panose="02020502060401020303" pitchFamily="18" charset="0"/>
            </a:endParaRPr>
          </a:p>
        </p:txBody>
      </p:sp>
      <p:sp>
        <p:nvSpPr>
          <p:cNvPr id="4" name="Title 1"/>
          <p:cNvSpPr txBox="1">
            <a:spLocks/>
          </p:cNvSpPr>
          <p:nvPr/>
        </p:nvSpPr>
        <p:spPr>
          <a:xfrm>
            <a:off x="381000" y="2819400"/>
            <a:ext cx="8382000" cy="54091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marL="685800" indent="-685800">
              <a:buFontTx/>
              <a:buBlip>
                <a:blip r:embed="rId3"/>
              </a:buBlip>
            </a:pPr>
            <a:r>
              <a:rPr lang="en-US" sz="3800" b="1" dirty="0" smtClean="0">
                <a:latin typeface="Perpetua" panose="02020502060401020303" pitchFamily="18" charset="0"/>
              </a:rPr>
              <a:t>Mike Fields, RN, Surveyor</a:t>
            </a:r>
            <a:endParaRPr lang="en-US" sz="3800" b="1" dirty="0">
              <a:latin typeface="Perpetua" panose="02020502060401020303" pitchFamily="18" charset="0"/>
            </a:endParaRPr>
          </a:p>
        </p:txBody>
      </p:sp>
      <p:sp>
        <p:nvSpPr>
          <p:cNvPr id="5" name="Title 1"/>
          <p:cNvSpPr txBox="1">
            <a:spLocks/>
          </p:cNvSpPr>
          <p:nvPr/>
        </p:nvSpPr>
        <p:spPr>
          <a:xfrm>
            <a:off x="2514600" y="888754"/>
            <a:ext cx="5105400" cy="7478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n-US" sz="5400" b="1" dirty="0" smtClean="0">
                <a:latin typeface="Perpetua" panose="02020502060401020303" pitchFamily="18" charset="0"/>
              </a:rPr>
              <a:t>Co-presenters</a:t>
            </a:r>
            <a:endParaRPr lang="en-US" sz="5400" b="1" dirty="0">
              <a:latin typeface="Perpetua" panose="02020502060401020303" pitchFamily="18" charset="0"/>
            </a:endParaRPr>
          </a:p>
        </p:txBody>
      </p:sp>
    </p:spTree>
    <p:extLst>
      <p:ext uri="{BB962C8B-B14F-4D97-AF65-F5344CB8AC3E}">
        <p14:creationId xmlns:p14="http://schemas.microsoft.com/office/powerpoint/2010/main" val="2891179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83264"/>
          </a:xfrm>
        </p:spPr>
        <p:txBody>
          <a:bodyPr/>
          <a:lstStyle/>
          <a:p>
            <a:pPr algn="ctr"/>
            <a:r>
              <a:rPr lang="en-US" b="1" dirty="0" smtClean="0">
                <a:latin typeface="Perpetua" panose="02020502060401020303" pitchFamily="18" charset="0"/>
              </a:rPr>
              <a:t>Major Proposed Changes Cont’d.</a:t>
            </a:r>
            <a:endParaRPr lang="en-US" b="1" dirty="0">
              <a:latin typeface="Perpetua" panose="02020502060401020303" pitchFamily="18" charset="0"/>
            </a:endParaRPr>
          </a:p>
        </p:txBody>
      </p:sp>
      <p:sp>
        <p:nvSpPr>
          <p:cNvPr id="3" name="Text Placeholder 2"/>
          <p:cNvSpPr>
            <a:spLocks noGrp="1"/>
          </p:cNvSpPr>
          <p:nvPr>
            <p:ph type="body" sz="quarter" idx="10"/>
          </p:nvPr>
        </p:nvSpPr>
        <p:spPr>
          <a:xfrm>
            <a:off x="375745" y="1371600"/>
            <a:ext cx="8343900" cy="4284250"/>
          </a:xfrm>
        </p:spPr>
        <p:txBody>
          <a:bodyPr/>
          <a:lstStyle/>
          <a:p>
            <a:pPr>
              <a:buFont typeface="Wingdings" panose="05000000000000000000" pitchFamily="2" charset="2"/>
              <a:buChar char="Ø"/>
            </a:pPr>
            <a:r>
              <a:rPr lang="en-US" b="1" dirty="0" smtClean="0">
                <a:solidFill>
                  <a:schemeClr val="accent1">
                    <a:lumMod val="40000"/>
                    <a:lumOff val="60000"/>
                  </a:schemeClr>
                </a:solidFill>
                <a:latin typeface="Perpetua" pitchFamily="18" charset="0"/>
              </a:rPr>
              <a:t>Social Service assessment changed from 7 days to 5 days of admission</a:t>
            </a:r>
          </a:p>
          <a:p>
            <a:pPr>
              <a:buFont typeface="Wingdings" panose="05000000000000000000" pitchFamily="2" charset="2"/>
              <a:buChar char="Ø"/>
            </a:pPr>
            <a:r>
              <a:rPr lang="en-US" b="1" dirty="0">
                <a:solidFill>
                  <a:schemeClr val="accent1">
                    <a:lumMod val="40000"/>
                    <a:lumOff val="60000"/>
                  </a:schemeClr>
                </a:solidFill>
                <a:latin typeface="Perpetua" pitchFamily="18" charset="0"/>
              </a:rPr>
              <a:t> </a:t>
            </a:r>
            <a:r>
              <a:rPr lang="en-US" b="1" dirty="0" smtClean="0">
                <a:solidFill>
                  <a:schemeClr val="accent1">
                    <a:lumMod val="40000"/>
                    <a:lumOff val="60000"/>
                  </a:schemeClr>
                </a:solidFill>
                <a:latin typeface="Perpetua" pitchFamily="18" charset="0"/>
              </a:rPr>
              <a:t>Spiritual Counselor assessment also changed from 7 days to 5 days</a:t>
            </a:r>
          </a:p>
          <a:p>
            <a:pPr>
              <a:buFont typeface="Wingdings" panose="05000000000000000000" pitchFamily="2" charset="2"/>
              <a:buChar char="Ø"/>
            </a:pPr>
            <a:r>
              <a:rPr lang="en-US" b="1" dirty="0" smtClean="0">
                <a:solidFill>
                  <a:schemeClr val="accent1">
                    <a:lumMod val="40000"/>
                    <a:lumOff val="60000"/>
                  </a:schemeClr>
                </a:solidFill>
                <a:latin typeface="Perpetua" pitchFamily="18" charset="0"/>
              </a:rPr>
              <a:t>Under bereavement changed visits to “encounters”</a:t>
            </a:r>
          </a:p>
          <a:p>
            <a:pPr>
              <a:buFont typeface="Wingdings" panose="05000000000000000000" pitchFamily="2" charset="2"/>
              <a:buChar char="Ø"/>
            </a:pPr>
            <a:r>
              <a:rPr lang="en-US" b="1" dirty="0">
                <a:solidFill>
                  <a:schemeClr val="accent1">
                    <a:lumMod val="40000"/>
                    <a:lumOff val="60000"/>
                  </a:schemeClr>
                </a:solidFill>
                <a:latin typeface="Perpetua" pitchFamily="18" charset="0"/>
              </a:rPr>
              <a:t>Deleted the 3 hour timeframe for unscheduled non-emergent </a:t>
            </a:r>
            <a:r>
              <a:rPr lang="en-US" b="1" dirty="0" smtClean="0">
                <a:solidFill>
                  <a:schemeClr val="accent1">
                    <a:lumMod val="40000"/>
                    <a:lumOff val="60000"/>
                  </a:schemeClr>
                </a:solidFill>
                <a:latin typeface="Perpetua" pitchFamily="18" charset="0"/>
              </a:rPr>
              <a:t>visits- Also deleted “nursing” </a:t>
            </a:r>
            <a:endParaRPr lang="en-US" dirty="0"/>
          </a:p>
        </p:txBody>
      </p:sp>
    </p:spTree>
    <p:extLst>
      <p:ext uri="{BB962C8B-B14F-4D97-AF65-F5344CB8AC3E}">
        <p14:creationId xmlns:p14="http://schemas.microsoft.com/office/powerpoint/2010/main" val="1762869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 Whole New Ballgame? Investigate It! Article for Students | Scholastic  Science World Magaz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362200"/>
            <a:ext cx="7391400" cy="3505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85800" y="381000"/>
            <a:ext cx="8305800" cy="1200329"/>
          </a:xfrm>
          <a:prstGeom prst="rect">
            <a:avLst/>
          </a:prstGeom>
        </p:spPr>
        <p:txBody>
          <a:bodyPr wrap="square">
            <a:spAutoFit/>
          </a:bodyPr>
          <a:lstStyle/>
          <a:p>
            <a:r>
              <a:rPr lang="en-US" sz="3600" b="1" dirty="0">
                <a:latin typeface="Perpetua" panose="02020502060401020303" pitchFamily="18" charset="0"/>
              </a:rPr>
              <a:t>Right now the ball is in the air but we expect </a:t>
            </a:r>
            <a:r>
              <a:rPr lang="en-US" sz="3600" b="1" dirty="0" smtClean="0">
                <a:latin typeface="Perpetua" panose="02020502060401020303" pitchFamily="18" charset="0"/>
              </a:rPr>
              <a:t>a </a:t>
            </a:r>
            <a:r>
              <a:rPr lang="en-US" sz="3600" b="1" dirty="0">
                <a:latin typeface="Perpetua" panose="02020502060401020303" pitchFamily="18" charset="0"/>
              </a:rPr>
              <a:t>home run for the </a:t>
            </a:r>
            <a:r>
              <a:rPr lang="en-US" sz="3600" b="1" dirty="0" smtClean="0">
                <a:latin typeface="Perpetua" panose="02020502060401020303" pitchFamily="18" charset="0"/>
              </a:rPr>
              <a:t>industry!  </a:t>
            </a:r>
            <a:endParaRPr lang="en-US" sz="3600" b="1" dirty="0">
              <a:latin typeface="Perpetua" panose="02020502060401020303" pitchFamily="18" charset="0"/>
            </a:endParaRPr>
          </a:p>
        </p:txBody>
      </p:sp>
    </p:spTree>
    <p:extLst>
      <p:ext uri="{BB962C8B-B14F-4D97-AF65-F5344CB8AC3E}">
        <p14:creationId xmlns:p14="http://schemas.microsoft.com/office/powerpoint/2010/main" val="2660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69387"/>
          </a:xfrm>
        </p:spPr>
        <p:txBody>
          <a:bodyPr/>
          <a:lstStyle/>
          <a:p>
            <a:pPr algn="ctr"/>
            <a:r>
              <a:rPr lang="en-US" sz="4000" b="1" dirty="0" smtClean="0">
                <a:latin typeface="Perpetua" panose="02020502060401020303" pitchFamily="18" charset="0"/>
              </a:rPr>
              <a:t>State Proposed Hospice Regulations Cont. </a:t>
            </a:r>
            <a:endParaRPr lang="en-US" sz="4000" b="1" dirty="0">
              <a:latin typeface="Perpetua" panose="02020502060401020303" pitchFamily="18" charset="0"/>
            </a:endParaRPr>
          </a:p>
        </p:txBody>
      </p:sp>
      <p:sp>
        <p:nvSpPr>
          <p:cNvPr id="3" name="Text Placeholder 2"/>
          <p:cNvSpPr>
            <a:spLocks noGrp="1"/>
          </p:cNvSpPr>
          <p:nvPr>
            <p:ph type="body" sz="quarter" idx="10"/>
          </p:nvPr>
        </p:nvSpPr>
        <p:spPr>
          <a:xfrm>
            <a:off x="342900" y="1143000"/>
            <a:ext cx="8382000" cy="5810822"/>
          </a:xfrm>
        </p:spPr>
        <p:txBody>
          <a:bodyPr/>
          <a:lstStyle/>
          <a:p>
            <a:pPr marL="0" indent="0">
              <a:buNone/>
            </a:pPr>
            <a:r>
              <a:rPr lang="en-US" b="1" u="sng" dirty="0" smtClean="0">
                <a:solidFill>
                  <a:schemeClr val="accent1">
                    <a:lumMod val="40000"/>
                    <a:lumOff val="60000"/>
                  </a:schemeClr>
                </a:solidFill>
                <a:latin typeface="Perpetua" pitchFamily="18" charset="0"/>
              </a:rPr>
              <a:t>19 CSR 30-35.020 </a:t>
            </a:r>
            <a:r>
              <a:rPr lang="en-US" b="1" dirty="0" smtClean="0">
                <a:solidFill>
                  <a:schemeClr val="accent1">
                    <a:lumMod val="40000"/>
                    <a:lumOff val="60000"/>
                  </a:schemeClr>
                </a:solidFill>
                <a:latin typeface="Perpetua" pitchFamily="18" charset="0"/>
              </a:rPr>
              <a:t>Hospice Providing Direct Care in a Hospice Facility</a:t>
            </a:r>
            <a:endParaRPr lang="en-US" b="1" dirty="0">
              <a:solidFill>
                <a:schemeClr val="accent1">
                  <a:lumMod val="40000"/>
                  <a:lumOff val="60000"/>
                </a:schemeClr>
              </a:solidFill>
              <a:latin typeface="Perpetua" pitchFamily="18" charset="0"/>
            </a:endParaRPr>
          </a:p>
          <a:p>
            <a:pPr>
              <a:buFont typeface="Wingdings" panose="05000000000000000000" pitchFamily="2" charset="2"/>
              <a:buChar char="Ø"/>
            </a:pPr>
            <a:r>
              <a:rPr lang="en-US" b="1" dirty="0" smtClean="0">
                <a:solidFill>
                  <a:schemeClr val="accent1">
                    <a:lumMod val="40000"/>
                    <a:lumOff val="60000"/>
                  </a:schemeClr>
                </a:solidFill>
                <a:latin typeface="Perpetua" pitchFamily="18" charset="0"/>
              </a:rPr>
              <a:t>Last updated in 2008</a:t>
            </a:r>
          </a:p>
          <a:p>
            <a:pPr>
              <a:buFont typeface="Wingdings" panose="05000000000000000000" pitchFamily="2" charset="2"/>
              <a:buChar char="Ø"/>
            </a:pPr>
            <a:r>
              <a:rPr lang="en-US" b="1" dirty="0" smtClean="0">
                <a:solidFill>
                  <a:schemeClr val="accent1">
                    <a:lumMod val="40000"/>
                    <a:lumOff val="60000"/>
                  </a:schemeClr>
                </a:solidFill>
                <a:latin typeface="Perpetua" pitchFamily="18" charset="0"/>
              </a:rPr>
              <a:t>Major overhaul</a:t>
            </a:r>
          </a:p>
          <a:p>
            <a:pPr>
              <a:buFont typeface="Wingdings" panose="05000000000000000000" pitchFamily="2" charset="2"/>
              <a:buChar char="Ø"/>
            </a:pPr>
            <a:r>
              <a:rPr lang="en-US" b="1" dirty="0" smtClean="0">
                <a:solidFill>
                  <a:schemeClr val="accent1">
                    <a:lumMod val="40000"/>
                    <a:lumOff val="60000"/>
                  </a:schemeClr>
                </a:solidFill>
                <a:latin typeface="Perpetua" pitchFamily="18" charset="0"/>
              </a:rPr>
              <a:t>Updated all Life Safety Codes regulations</a:t>
            </a:r>
          </a:p>
          <a:p>
            <a:pPr>
              <a:buFont typeface="Wingdings" panose="05000000000000000000" pitchFamily="2" charset="2"/>
              <a:buChar char="Ø"/>
            </a:pPr>
            <a:r>
              <a:rPr lang="en-US" b="1" dirty="0" smtClean="0">
                <a:solidFill>
                  <a:srgbClr val="FFFF99"/>
                </a:solidFill>
                <a:latin typeface="Perpetua" pitchFamily="18" charset="0"/>
              </a:rPr>
              <a:t>DHSS Legal Counsel is currently doing their review and once that is completed, a draft will be shared with </a:t>
            </a:r>
            <a:r>
              <a:rPr lang="en-US" b="1" dirty="0">
                <a:solidFill>
                  <a:srgbClr val="FFFF99"/>
                </a:solidFill>
                <a:latin typeface="Perpetua" pitchFamily="18" charset="0"/>
              </a:rPr>
              <a:t>Hospice Advisory Council members, Missouri Hospice </a:t>
            </a:r>
            <a:r>
              <a:rPr lang="en-US" b="1" dirty="0" smtClean="0">
                <a:solidFill>
                  <a:srgbClr val="FFFF99"/>
                </a:solidFill>
                <a:latin typeface="Perpetua" pitchFamily="18" charset="0"/>
              </a:rPr>
              <a:t>and Palliative </a:t>
            </a:r>
            <a:r>
              <a:rPr lang="en-US" b="1" dirty="0">
                <a:solidFill>
                  <a:srgbClr val="FFFF99"/>
                </a:solidFill>
                <a:latin typeface="Perpetua" pitchFamily="18" charset="0"/>
              </a:rPr>
              <a:t>Care Association and Missouri Alliance for Home care board </a:t>
            </a:r>
            <a:r>
              <a:rPr lang="en-US" b="1" dirty="0" smtClean="0">
                <a:solidFill>
                  <a:srgbClr val="FFFF99"/>
                </a:solidFill>
                <a:latin typeface="Perpetua" pitchFamily="18" charset="0"/>
              </a:rPr>
              <a:t>members for review</a:t>
            </a:r>
          </a:p>
          <a:p>
            <a:pPr marL="0" indent="0">
              <a:buNone/>
            </a:pPr>
            <a:endParaRPr lang="en-US" dirty="0"/>
          </a:p>
        </p:txBody>
      </p:sp>
    </p:spTree>
    <p:extLst>
      <p:ext uri="{BB962C8B-B14F-4D97-AF65-F5344CB8AC3E}">
        <p14:creationId xmlns:p14="http://schemas.microsoft.com/office/powerpoint/2010/main" val="1126503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p:cNvSpPr/>
          <p:nvPr/>
        </p:nvSpPr>
        <p:spPr bwMode="auto">
          <a:xfrm>
            <a:off x="457200" y="1371600"/>
            <a:ext cx="7848600" cy="3048000"/>
          </a:xfrm>
          <a:prstGeom prst="flowChartPunchedTap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7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Perpetua" panose="02020502060401020303" pitchFamily="18" charset="0"/>
              </a:rPr>
              <a:t>Deficient Practices</a:t>
            </a:r>
          </a:p>
        </p:txBody>
      </p:sp>
    </p:spTree>
    <p:extLst>
      <p:ext uri="{BB962C8B-B14F-4D97-AF65-F5344CB8AC3E}">
        <p14:creationId xmlns:p14="http://schemas.microsoft.com/office/powerpoint/2010/main" val="29266853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188069226"/>
              </p:ext>
            </p:extLst>
          </p:nvPr>
        </p:nvGraphicFramePr>
        <p:xfrm>
          <a:off x="304800" y="1371600"/>
          <a:ext cx="83058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38124" y="228600"/>
            <a:ext cx="9108504" cy="830997"/>
          </a:xfrm>
          <a:prstGeom prst="rect">
            <a:avLst/>
          </a:prstGeom>
        </p:spPr>
        <p:txBody>
          <a:bodyPr wrap="square">
            <a:spAutoFit/>
          </a:bodyPr>
          <a:lstStyle/>
          <a:p>
            <a:pPr lvl="0" algn="ctr"/>
            <a:r>
              <a:rPr lang="en-US" sz="4800" b="1" kern="0" dirty="0">
                <a:latin typeface="Perpetua" panose="02020502060401020303" pitchFamily="18" charset="0"/>
              </a:rPr>
              <a:t>FFY </a:t>
            </a:r>
            <a:r>
              <a:rPr lang="en-US" sz="4800" b="1" kern="0" dirty="0" smtClean="0">
                <a:latin typeface="Perpetua" panose="02020502060401020303" pitchFamily="18" charset="0"/>
                <a:cs typeface="Adobe Arabic" panose="02040503050201020203" pitchFamily="18" charset="-78"/>
              </a:rPr>
              <a:t>2022</a:t>
            </a:r>
            <a:r>
              <a:rPr lang="en-US" sz="4800" b="1" kern="0" dirty="0" smtClean="0">
                <a:latin typeface="Perpetua" panose="02020502060401020303" pitchFamily="18" charset="0"/>
              </a:rPr>
              <a:t> </a:t>
            </a:r>
            <a:r>
              <a:rPr lang="en-US" sz="4800" b="1" kern="0" dirty="0">
                <a:latin typeface="Perpetua" panose="02020502060401020303" pitchFamily="18" charset="0"/>
              </a:rPr>
              <a:t>Top Five Deficiencies </a:t>
            </a:r>
          </a:p>
        </p:txBody>
      </p:sp>
    </p:spTree>
    <p:extLst>
      <p:ext uri="{BB962C8B-B14F-4D97-AF65-F5344CB8AC3E}">
        <p14:creationId xmlns:p14="http://schemas.microsoft.com/office/powerpoint/2010/main" val="4043413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382000" cy="683264"/>
          </a:xfrm>
        </p:spPr>
        <p:txBody>
          <a:bodyPr/>
          <a:lstStyle/>
          <a:p>
            <a:pPr algn="ctr"/>
            <a:r>
              <a:rPr lang="en-US" b="1" dirty="0" smtClean="0">
                <a:latin typeface="Perpetua" panose="02020502060401020303" pitchFamily="18" charset="0"/>
              </a:rPr>
              <a:t>L545</a:t>
            </a:r>
            <a:endParaRPr lang="en-US" b="1" dirty="0">
              <a:latin typeface="Perpetua" panose="02020502060401020303" pitchFamily="18" charset="0"/>
            </a:endParaRPr>
          </a:p>
        </p:txBody>
      </p:sp>
      <p:sp>
        <p:nvSpPr>
          <p:cNvPr id="3" name="Text Placeholder 2"/>
          <p:cNvSpPr>
            <a:spLocks noGrp="1"/>
          </p:cNvSpPr>
          <p:nvPr>
            <p:ph type="body" sz="quarter" idx="10"/>
          </p:nvPr>
        </p:nvSpPr>
        <p:spPr>
          <a:xfrm>
            <a:off x="457200" y="1295400"/>
            <a:ext cx="8229600" cy="5219891"/>
          </a:xfrm>
        </p:spPr>
        <p:txBody>
          <a:bodyPr/>
          <a:lstStyle/>
          <a:p>
            <a:pPr>
              <a:buFont typeface="Wingdings" panose="05000000000000000000" pitchFamily="2" charset="2"/>
              <a:buChar char="Ø"/>
            </a:pPr>
            <a:r>
              <a:rPr lang="en-US" b="1" dirty="0">
                <a:solidFill>
                  <a:srgbClr val="FFFF99"/>
                </a:solidFill>
                <a:latin typeface="Perpetua" panose="02020502060401020303" pitchFamily="18" charset="0"/>
              </a:rPr>
              <a:t>42 CFR 418.56(c) </a:t>
            </a:r>
            <a:endParaRPr lang="en-US" b="1" dirty="0" smtClean="0">
              <a:solidFill>
                <a:srgbClr val="FFFF99"/>
              </a:solidFill>
              <a:latin typeface="Perpetua" panose="02020502060401020303" pitchFamily="18" charset="0"/>
            </a:endParaRPr>
          </a:p>
          <a:p>
            <a:pPr marL="517525" lvl="1" indent="0">
              <a:buNone/>
            </a:pPr>
            <a:r>
              <a:rPr lang="en-US" b="1" dirty="0" smtClean="0">
                <a:solidFill>
                  <a:srgbClr val="FFFF99"/>
                </a:solidFill>
                <a:latin typeface="Perpetua" panose="02020502060401020303" pitchFamily="18" charset="0"/>
              </a:rPr>
              <a:t>Standard</a:t>
            </a:r>
            <a:r>
              <a:rPr lang="en-US" b="1" dirty="0">
                <a:solidFill>
                  <a:srgbClr val="FFFF99"/>
                </a:solidFill>
                <a:latin typeface="Perpetua" panose="02020502060401020303" pitchFamily="18" charset="0"/>
              </a:rPr>
              <a:t>: Content of the Plan of Care </a:t>
            </a:r>
            <a:r>
              <a:rPr lang="en-US" b="1" dirty="0" smtClean="0">
                <a:solidFill>
                  <a:srgbClr val="FFFF99"/>
                </a:solidFill>
                <a:latin typeface="Perpetua" panose="02020502060401020303" pitchFamily="18" charset="0"/>
              </a:rPr>
              <a:t>(POC)</a:t>
            </a:r>
          </a:p>
          <a:p>
            <a:pPr lvl="1">
              <a:buFont typeface="Wingdings" panose="05000000000000000000" pitchFamily="2" charset="2"/>
              <a:buChar char="Ø"/>
            </a:pPr>
            <a:r>
              <a:rPr lang="en-US" b="1" dirty="0" smtClean="0">
                <a:solidFill>
                  <a:srgbClr val="FFFF99"/>
                </a:solidFill>
                <a:latin typeface="Perpetua" panose="02020502060401020303" pitchFamily="18" charset="0"/>
              </a:rPr>
              <a:t>Is new to the top 5 standard deficiencies</a:t>
            </a:r>
            <a:endParaRPr lang="en-US" dirty="0">
              <a:solidFill>
                <a:srgbClr val="FFFF99"/>
              </a:solidFill>
            </a:endParaRPr>
          </a:p>
          <a:p>
            <a:pPr lvl="1">
              <a:buFont typeface="Wingdings" panose="05000000000000000000" pitchFamily="2" charset="2"/>
              <a:buChar char="Ø"/>
            </a:pPr>
            <a:r>
              <a:rPr lang="en-US" b="1" dirty="0" smtClean="0">
                <a:solidFill>
                  <a:srgbClr val="FFFF99"/>
                </a:solidFill>
                <a:effectLst>
                  <a:outerShdw blurRad="38100" dist="38100" dir="2700000" algn="tl">
                    <a:srgbClr val="000000">
                      <a:alpha val="43137"/>
                    </a:srgbClr>
                  </a:outerShdw>
                </a:effectLst>
                <a:latin typeface="Perpetua" panose="02020502060401020303" pitchFamily="18" charset="0"/>
              </a:rPr>
              <a:t>Was cited 18 times out of the 23 surveys this FFY</a:t>
            </a:r>
          </a:p>
          <a:p>
            <a:pPr lvl="1">
              <a:buFont typeface="Wingdings" panose="05000000000000000000" pitchFamily="2" charset="2"/>
              <a:buChar char="Ø"/>
            </a:pPr>
            <a:r>
              <a:rPr lang="en-US" b="1" dirty="0" smtClean="0">
                <a:solidFill>
                  <a:srgbClr val="FFFF99"/>
                </a:solidFill>
                <a:effectLst>
                  <a:outerShdw blurRad="38100" dist="38100" dir="2700000" algn="tl">
                    <a:srgbClr val="000000">
                      <a:alpha val="43137"/>
                    </a:srgbClr>
                  </a:outerShdw>
                </a:effectLst>
                <a:latin typeface="Perpetua" panose="02020502060401020303" pitchFamily="18" charset="0"/>
              </a:rPr>
              <a:t>POCs:</a:t>
            </a:r>
          </a:p>
          <a:p>
            <a:pPr lvl="2">
              <a:buFont typeface="Wingdings" panose="05000000000000000000" pitchFamily="2" charset="2"/>
              <a:buChar char="Ø"/>
            </a:pPr>
            <a:r>
              <a:rPr lang="en-US" b="1" dirty="0" smtClean="0">
                <a:solidFill>
                  <a:srgbClr val="FFFF99"/>
                </a:solidFill>
                <a:effectLst>
                  <a:outerShdw blurRad="38100" dist="38100" dir="2700000" algn="tl">
                    <a:srgbClr val="000000">
                      <a:alpha val="43137"/>
                    </a:srgbClr>
                  </a:outerShdw>
                </a:effectLst>
                <a:latin typeface="Perpetua" panose="02020502060401020303" pitchFamily="18" charset="0"/>
              </a:rPr>
              <a:t>Are not individualized for each patient</a:t>
            </a:r>
          </a:p>
          <a:p>
            <a:pPr lvl="2">
              <a:buFont typeface="Wingdings" panose="05000000000000000000" pitchFamily="2" charset="2"/>
              <a:buChar char="Ø"/>
            </a:pPr>
            <a:r>
              <a:rPr lang="en-US" b="1" dirty="0" smtClean="0">
                <a:solidFill>
                  <a:srgbClr val="FFFF99"/>
                </a:solidFill>
                <a:effectLst>
                  <a:outerShdw blurRad="38100" dist="38100" dir="2700000" algn="tl">
                    <a:srgbClr val="000000">
                      <a:alpha val="43137"/>
                    </a:srgbClr>
                  </a:outerShdw>
                </a:effectLst>
                <a:latin typeface="Perpetua" panose="02020502060401020303" pitchFamily="18" charset="0"/>
              </a:rPr>
              <a:t>Do not reflect patient and family goals and interventions based on the problems identified in the initial, comprehensive and updated comprehensive assessments</a:t>
            </a:r>
          </a:p>
          <a:p>
            <a:pPr lvl="2">
              <a:buFont typeface="Wingdings" panose="05000000000000000000" pitchFamily="2" charset="2"/>
              <a:buChar char="Ø"/>
            </a:pPr>
            <a:r>
              <a:rPr lang="en-US" b="1" dirty="0" smtClean="0">
                <a:solidFill>
                  <a:srgbClr val="FFFF99"/>
                </a:solidFill>
                <a:effectLst>
                  <a:outerShdw blurRad="38100" dist="38100" dir="2700000" algn="tl">
                    <a:srgbClr val="000000">
                      <a:alpha val="43137"/>
                    </a:srgbClr>
                  </a:outerShdw>
                </a:effectLst>
                <a:latin typeface="Perpetua" panose="02020502060401020303" pitchFamily="18" charset="0"/>
              </a:rPr>
              <a:t>Needs and issues identified in the comprehensive assessments are not being carried over to the plan of care</a:t>
            </a:r>
            <a:endParaRPr lang="en-US" b="1" dirty="0">
              <a:solidFill>
                <a:srgbClr val="FFFF99"/>
              </a:solidFill>
              <a:effectLst>
                <a:outerShdw blurRad="38100" dist="38100" dir="2700000" algn="tl">
                  <a:srgbClr val="000000">
                    <a:alpha val="43137"/>
                  </a:srgbClr>
                </a:outerShdw>
              </a:effectLst>
              <a:latin typeface="Perpetua" panose="02020502060401020303" pitchFamily="18" charset="0"/>
            </a:endParaRPr>
          </a:p>
        </p:txBody>
      </p:sp>
    </p:spTree>
    <p:extLst>
      <p:ext uri="{BB962C8B-B14F-4D97-AF65-F5344CB8AC3E}">
        <p14:creationId xmlns:p14="http://schemas.microsoft.com/office/powerpoint/2010/main" val="3342204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683264"/>
          </a:xfrm>
        </p:spPr>
        <p:txBody>
          <a:bodyPr/>
          <a:lstStyle/>
          <a:p>
            <a:pPr algn="ctr"/>
            <a:r>
              <a:rPr lang="en-US" b="1" dirty="0" smtClean="0">
                <a:latin typeface="Perpetua" panose="02020502060401020303" pitchFamily="18" charset="0"/>
              </a:rPr>
              <a:t>L530</a:t>
            </a:r>
            <a:endParaRPr lang="en-US" b="1" dirty="0">
              <a:latin typeface="Perpetua" panose="02020502060401020303" pitchFamily="18" charset="0"/>
            </a:endParaRPr>
          </a:p>
        </p:txBody>
      </p:sp>
      <p:sp>
        <p:nvSpPr>
          <p:cNvPr id="3" name="Text Placeholder 2"/>
          <p:cNvSpPr>
            <a:spLocks noGrp="1"/>
          </p:cNvSpPr>
          <p:nvPr>
            <p:ph type="body" sz="quarter" idx="10"/>
          </p:nvPr>
        </p:nvSpPr>
        <p:spPr>
          <a:xfrm>
            <a:off x="533400" y="1447800"/>
            <a:ext cx="8382000" cy="4413516"/>
          </a:xfrm>
        </p:spPr>
        <p:txBody>
          <a:bodyPr/>
          <a:lstStyle/>
          <a:p>
            <a:pPr>
              <a:buFont typeface="Wingdings" panose="05000000000000000000" pitchFamily="2" charset="2"/>
              <a:buChar char="Ø"/>
            </a:pPr>
            <a:r>
              <a:rPr lang="en-US" b="1" dirty="0">
                <a:solidFill>
                  <a:srgbClr val="FFFF99"/>
                </a:solidFill>
                <a:latin typeface="Perpetua" panose="02020502060401020303" pitchFamily="18" charset="0"/>
              </a:rPr>
              <a:t>42 CFR </a:t>
            </a:r>
            <a:r>
              <a:rPr lang="en-US" b="1" dirty="0" smtClean="0">
                <a:solidFill>
                  <a:srgbClr val="FFFF99"/>
                </a:solidFill>
                <a:latin typeface="Perpetua" panose="02020502060401020303" pitchFamily="18" charset="0"/>
              </a:rPr>
              <a:t>418.54(c</a:t>
            </a:r>
            <a:r>
              <a:rPr lang="en-US" b="1" dirty="0">
                <a:solidFill>
                  <a:srgbClr val="FFFF99"/>
                </a:solidFill>
                <a:latin typeface="Perpetua" panose="02020502060401020303" pitchFamily="18" charset="0"/>
              </a:rPr>
              <a:t>) </a:t>
            </a:r>
            <a:r>
              <a:rPr lang="en-US" b="1" dirty="0" smtClean="0">
                <a:solidFill>
                  <a:srgbClr val="FFFF99"/>
                </a:solidFill>
                <a:latin typeface="Perpetua" panose="02020502060401020303" pitchFamily="18" charset="0"/>
              </a:rPr>
              <a:t>(6)</a:t>
            </a:r>
          </a:p>
          <a:p>
            <a:pPr marL="0" indent="0">
              <a:buNone/>
            </a:pPr>
            <a:r>
              <a:rPr lang="en-US" sz="2800" b="1" dirty="0">
                <a:solidFill>
                  <a:srgbClr val="FFFF99"/>
                </a:solidFill>
                <a:latin typeface="Perpetua" panose="02020502060401020303" pitchFamily="18" charset="0"/>
              </a:rPr>
              <a:t> </a:t>
            </a:r>
            <a:r>
              <a:rPr lang="en-US" sz="2800" b="1" dirty="0" smtClean="0">
                <a:solidFill>
                  <a:srgbClr val="FFFF99"/>
                </a:solidFill>
                <a:latin typeface="Perpetua" panose="02020502060401020303" pitchFamily="18" charset="0"/>
              </a:rPr>
              <a:t>       Standard</a:t>
            </a:r>
            <a:r>
              <a:rPr lang="en-US" sz="2800" b="1" dirty="0">
                <a:solidFill>
                  <a:srgbClr val="FFFF99"/>
                </a:solidFill>
                <a:latin typeface="Perpetua" panose="02020502060401020303" pitchFamily="18" charset="0"/>
              </a:rPr>
              <a:t>: </a:t>
            </a:r>
            <a:r>
              <a:rPr lang="en-US" sz="2800" b="1" dirty="0" smtClean="0">
                <a:solidFill>
                  <a:srgbClr val="FFFF99"/>
                </a:solidFill>
                <a:latin typeface="Perpetua" panose="02020502060401020303" pitchFamily="18" charset="0"/>
              </a:rPr>
              <a:t>Drug Profile</a:t>
            </a:r>
          </a:p>
          <a:p>
            <a:pPr lvl="1">
              <a:buFont typeface="Wingdings" panose="05000000000000000000" pitchFamily="2" charset="2"/>
              <a:buChar char="Ø"/>
            </a:pPr>
            <a:r>
              <a:rPr lang="en-US" sz="2400" b="1" dirty="0" smtClean="0">
                <a:solidFill>
                  <a:srgbClr val="FFFF99"/>
                </a:solidFill>
                <a:effectLst>
                  <a:outerShdw blurRad="38100" dist="38100" dir="2700000" algn="tl">
                    <a:srgbClr val="000000">
                      <a:alpha val="43137"/>
                    </a:srgbClr>
                  </a:outerShdw>
                </a:effectLst>
                <a:latin typeface="Perpetua" panose="02020502060401020303" pitchFamily="18" charset="0"/>
              </a:rPr>
              <a:t>Was cited 17 </a:t>
            </a:r>
            <a:r>
              <a:rPr lang="en-US" sz="2400" b="1" dirty="0">
                <a:solidFill>
                  <a:srgbClr val="FFFF99"/>
                </a:solidFill>
                <a:effectLst>
                  <a:outerShdw blurRad="38100" dist="38100" dir="2700000" algn="tl">
                    <a:srgbClr val="000000">
                      <a:alpha val="43137"/>
                    </a:srgbClr>
                  </a:outerShdw>
                </a:effectLst>
                <a:latin typeface="Perpetua" panose="02020502060401020303" pitchFamily="18" charset="0"/>
              </a:rPr>
              <a:t>times </a:t>
            </a:r>
            <a:r>
              <a:rPr lang="en-US" sz="2400" b="1" dirty="0" smtClean="0">
                <a:solidFill>
                  <a:srgbClr val="FFFF99"/>
                </a:solidFill>
                <a:effectLst>
                  <a:outerShdw blurRad="38100" dist="38100" dir="2700000" algn="tl">
                    <a:srgbClr val="000000">
                      <a:alpha val="43137"/>
                    </a:srgbClr>
                  </a:outerShdw>
                </a:effectLst>
                <a:latin typeface="Perpetua" panose="02020502060401020303" pitchFamily="18" charset="0"/>
              </a:rPr>
              <a:t>out of </a:t>
            </a:r>
            <a:r>
              <a:rPr lang="en-US" sz="2400" b="1" dirty="0">
                <a:solidFill>
                  <a:srgbClr val="FFFF99"/>
                </a:solidFill>
                <a:effectLst>
                  <a:outerShdw blurRad="38100" dist="38100" dir="2700000" algn="tl">
                    <a:srgbClr val="000000">
                      <a:alpha val="43137"/>
                    </a:srgbClr>
                  </a:outerShdw>
                </a:effectLst>
                <a:latin typeface="Perpetua" panose="02020502060401020303" pitchFamily="18" charset="0"/>
              </a:rPr>
              <a:t>the 23 </a:t>
            </a:r>
            <a:r>
              <a:rPr lang="en-US" sz="2400" b="1" dirty="0" smtClean="0">
                <a:solidFill>
                  <a:srgbClr val="FFFF99"/>
                </a:solidFill>
                <a:effectLst>
                  <a:outerShdw blurRad="38100" dist="38100" dir="2700000" algn="tl">
                    <a:srgbClr val="000000">
                      <a:alpha val="43137"/>
                    </a:srgbClr>
                  </a:outerShdw>
                </a:effectLst>
                <a:latin typeface="Perpetua" panose="02020502060401020303" pitchFamily="18" charset="0"/>
              </a:rPr>
              <a:t>surveys this FFY</a:t>
            </a:r>
          </a:p>
          <a:p>
            <a:pPr lvl="1">
              <a:buFont typeface="Wingdings" panose="05000000000000000000" pitchFamily="2" charset="2"/>
              <a:buChar char="Ø"/>
            </a:pPr>
            <a:r>
              <a:rPr lang="en-US" sz="2400" b="1" dirty="0" smtClean="0">
                <a:solidFill>
                  <a:srgbClr val="FFFF99"/>
                </a:solidFill>
                <a:effectLst>
                  <a:outerShdw blurRad="38100" dist="38100" dir="2700000" algn="tl">
                    <a:srgbClr val="000000">
                      <a:alpha val="43137"/>
                    </a:srgbClr>
                  </a:outerShdw>
                </a:effectLst>
                <a:latin typeface="Perpetua" panose="02020502060401020303" pitchFamily="18" charset="0"/>
              </a:rPr>
              <a:t>A thorough review of the patient’s medications, both prescription and over –the counter drugs, herbal remedies and other alternative treatments that could affect drug therapy, is not being conducted</a:t>
            </a:r>
          </a:p>
          <a:p>
            <a:pPr lvl="1">
              <a:buFont typeface="Wingdings" panose="05000000000000000000" pitchFamily="2" charset="2"/>
              <a:buChar char="Ø"/>
            </a:pPr>
            <a:r>
              <a:rPr lang="en-US" sz="2400" b="1" dirty="0" smtClean="0">
                <a:solidFill>
                  <a:srgbClr val="FFFF99"/>
                </a:solidFill>
                <a:effectLst>
                  <a:outerShdw blurRad="38100" dist="38100" dir="2700000" algn="tl">
                    <a:srgbClr val="000000">
                      <a:alpha val="43137"/>
                    </a:srgbClr>
                  </a:outerShdw>
                </a:effectLst>
                <a:latin typeface="Perpetua" panose="02020502060401020303" pitchFamily="18" charset="0"/>
              </a:rPr>
              <a:t>The patient’s medication list, when compared to the medications listed on the plan of care, do not reconcile</a:t>
            </a:r>
          </a:p>
          <a:p>
            <a:pPr lvl="1">
              <a:buFont typeface="Wingdings" panose="05000000000000000000" pitchFamily="2" charset="2"/>
              <a:buChar char="Ø"/>
            </a:pPr>
            <a:r>
              <a:rPr lang="en-US" sz="2400" b="1" dirty="0" smtClean="0">
                <a:solidFill>
                  <a:srgbClr val="FFFF99"/>
                </a:solidFill>
                <a:effectLst>
                  <a:outerShdw blurRad="38100" dist="38100" dir="2700000" algn="tl">
                    <a:srgbClr val="000000">
                      <a:alpha val="43137"/>
                    </a:srgbClr>
                  </a:outerShdw>
                </a:effectLst>
                <a:latin typeface="Perpetua" panose="02020502060401020303" pitchFamily="18" charset="0"/>
              </a:rPr>
              <a:t>Effectiveness of the drug therapy is not being assessed</a:t>
            </a:r>
            <a:endParaRPr lang="en-US" b="1" dirty="0">
              <a:solidFill>
                <a:srgbClr val="FFFF99"/>
              </a:solidFill>
              <a:latin typeface="Perpetua" panose="02020502060401020303" pitchFamily="18" charset="0"/>
            </a:endParaRPr>
          </a:p>
          <a:p>
            <a:endParaRPr lang="en-US" dirty="0"/>
          </a:p>
        </p:txBody>
      </p:sp>
    </p:spTree>
    <p:extLst>
      <p:ext uri="{BB962C8B-B14F-4D97-AF65-F5344CB8AC3E}">
        <p14:creationId xmlns:p14="http://schemas.microsoft.com/office/powerpoint/2010/main" val="1236263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83264"/>
          </a:xfrm>
        </p:spPr>
        <p:txBody>
          <a:bodyPr/>
          <a:lstStyle/>
          <a:p>
            <a:pPr algn="ctr"/>
            <a:r>
              <a:rPr lang="en-US" b="1" dirty="0" smtClean="0">
                <a:latin typeface="Perpetua" panose="02020502060401020303" pitchFamily="18" charset="0"/>
              </a:rPr>
              <a:t>L781</a:t>
            </a:r>
            <a:endParaRPr lang="en-US" b="1" dirty="0">
              <a:latin typeface="Perpetua" panose="02020502060401020303" pitchFamily="18" charset="0"/>
            </a:endParaRPr>
          </a:p>
        </p:txBody>
      </p:sp>
      <p:sp>
        <p:nvSpPr>
          <p:cNvPr id="3" name="Text Placeholder 2"/>
          <p:cNvSpPr>
            <a:spLocks noGrp="1"/>
          </p:cNvSpPr>
          <p:nvPr>
            <p:ph type="body" sz="quarter" idx="10"/>
          </p:nvPr>
        </p:nvSpPr>
        <p:spPr>
          <a:xfrm>
            <a:off x="406400" y="1066800"/>
            <a:ext cx="8382000" cy="4819781"/>
          </a:xfrm>
        </p:spPr>
        <p:txBody>
          <a:bodyPr/>
          <a:lstStyle/>
          <a:p>
            <a:pPr>
              <a:buFont typeface="Wingdings" panose="05000000000000000000" pitchFamily="2" charset="2"/>
              <a:buChar char="Ø"/>
            </a:pPr>
            <a:r>
              <a:rPr lang="en-US" b="1" dirty="0">
                <a:solidFill>
                  <a:srgbClr val="FFFF99"/>
                </a:solidFill>
                <a:latin typeface="Perpetua" panose="02020502060401020303" pitchFamily="18" charset="0"/>
              </a:rPr>
              <a:t>42 CFR </a:t>
            </a:r>
            <a:r>
              <a:rPr lang="en-US" b="1" dirty="0" smtClean="0">
                <a:solidFill>
                  <a:srgbClr val="FFFF99"/>
                </a:solidFill>
                <a:latin typeface="Perpetua" panose="02020502060401020303" pitchFamily="18" charset="0"/>
              </a:rPr>
              <a:t>418.112(e)(3)</a:t>
            </a:r>
          </a:p>
          <a:p>
            <a:pPr marL="0" indent="0">
              <a:buNone/>
            </a:pPr>
            <a:r>
              <a:rPr lang="en-US" sz="2800" b="1" dirty="0">
                <a:solidFill>
                  <a:srgbClr val="FFFF99"/>
                </a:solidFill>
                <a:latin typeface="Perpetua" panose="02020502060401020303" pitchFamily="18" charset="0"/>
              </a:rPr>
              <a:t> </a:t>
            </a:r>
            <a:r>
              <a:rPr lang="en-US" sz="2800" b="1" dirty="0" smtClean="0">
                <a:solidFill>
                  <a:srgbClr val="FFFF99"/>
                </a:solidFill>
                <a:latin typeface="Perpetua" panose="02020502060401020303" pitchFamily="18" charset="0"/>
              </a:rPr>
              <a:t>       Standard</a:t>
            </a:r>
            <a:r>
              <a:rPr lang="en-US" sz="2800" b="1" dirty="0">
                <a:solidFill>
                  <a:srgbClr val="FFFF99"/>
                </a:solidFill>
                <a:latin typeface="Perpetua" panose="02020502060401020303" pitchFamily="18" charset="0"/>
              </a:rPr>
              <a:t>: </a:t>
            </a:r>
            <a:r>
              <a:rPr lang="en-US" sz="2800" b="1" dirty="0" smtClean="0">
                <a:solidFill>
                  <a:srgbClr val="FFFF99"/>
                </a:solidFill>
                <a:latin typeface="Perpetua" panose="02020502060401020303" pitchFamily="18" charset="0"/>
              </a:rPr>
              <a:t>Provide the SNF/NF or ICF/IID with   	required documentation</a:t>
            </a:r>
          </a:p>
          <a:p>
            <a:pPr lvl="1">
              <a:buFont typeface="Wingdings" panose="05000000000000000000" pitchFamily="2" charset="2"/>
              <a:buChar char="Ø"/>
            </a:pPr>
            <a:r>
              <a:rPr lang="en-US" sz="2400" b="1" dirty="0" smtClean="0">
                <a:solidFill>
                  <a:srgbClr val="FFFF99"/>
                </a:solidFill>
                <a:effectLst>
                  <a:outerShdw blurRad="38100" dist="38100" dir="2700000" algn="tl">
                    <a:srgbClr val="000000">
                      <a:alpha val="43137"/>
                    </a:srgbClr>
                  </a:outerShdw>
                </a:effectLst>
                <a:latin typeface="Perpetua" panose="02020502060401020303" pitchFamily="18" charset="0"/>
              </a:rPr>
              <a:t>Was </a:t>
            </a:r>
            <a:r>
              <a:rPr lang="en-US" sz="2400" b="1" dirty="0">
                <a:solidFill>
                  <a:srgbClr val="FFFF99"/>
                </a:solidFill>
                <a:effectLst>
                  <a:outerShdw blurRad="38100" dist="38100" dir="2700000" algn="tl">
                    <a:srgbClr val="000000">
                      <a:alpha val="43137"/>
                    </a:srgbClr>
                  </a:outerShdw>
                </a:effectLst>
                <a:latin typeface="Perpetua" panose="02020502060401020303" pitchFamily="18" charset="0"/>
              </a:rPr>
              <a:t>cited </a:t>
            </a:r>
            <a:r>
              <a:rPr lang="en-US" sz="2400" b="1" dirty="0" smtClean="0">
                <a:solidFill>
                  <a:srgbClr val="FFFF99"/>
                </a:solidFill>
                <a:effectLst>
                  <a:outerShdw blurRad="38100" dist="38100" dir="2700000" algn="tl">
                    <a:srgbClr val="000000">
                      <a:alpha val="43137"/>
                    </a:srgbClr>
                  </a:outerShdw>
                </a:effectLst>
                <a:latin typeface="Perpetua" panose="02020502060401020303" pitchFamily="18" charset="0"/>
              </a:rPr>
              <a:t>15 </a:t>
            </a:r>
            <a:r>
              <a:rPr lang="en-US" sz="2400" b="1" dirty="0">
                <a:solidFill>
                  <a:srgbClr val="FFFF99"/>
                </a:solidFill>
                <a:effectLst>
                  <a:outerShdw blurRad="38100" dist="38100" dir="2700000" algn="tl">
                    <a:srgbClr val="000000">
                      <a:alpha val="43137"/>
                    </a:srgbClr>
                  </a:outerShdw>
                </a:effectLst>
                <a:latin typeface="Perpetua" panose="02020502060401020303" pitchFamily="18" charset="0"/>
              </a:rPr>
              <a:t>times </a:t>
            </a:r>
            <a:r>
              <a:rPr lang="en-US" sz="2400" b="1" dirty="0" smtClean="0">
                <a:solidFill>
                  <a:srgbClr val="FFFF99"/>
                </a:solidFill>
                <a:effectLst>
                  <a:outerShdw blurRad="38100" dist="38100" dir="2700000" algn="tl">
                    <a:srgbClr val="000000">
                      <a:alpha val="43137"/>
                    </a:srgbClr>
                  </a:outerShdw>
                </a:effectLst>
                <a:latin typeface="Perpetua" panose="02020502060401020303" pitchFamily="18" charset="0"/>
              </a:rPr>
              <a:t>out of </a:t>
            </a:r>
            <a:r>
              <a:rPr lang="en-US" sz="2400" b="1" dirty="0">
                <a:solidFill>
                  <a:srgbClr val="FFFF99"/>
                </a:solidFill>
                <a:effectLst>
                  <a:outerShdw blurRad="38100" dist="38100" dir="2700000" algn="tl">
                    <a:srgbClr val="000000">
                      <a:alpha val="43137"/>
                    </a:srgbClr>
                  </a:outerShdw>
                </a:effectLst>
                <a:latin typeface="Perpetua" panose="02020502060401020303" pitchFamily="18" charset="0"/>
              </a:rPr>
              <a:t>the 23 </a:t>
            </a:r>
            <a:r>
              <a:rPr lang="en-US" sz="2400" b="1" dirty="0" smtClean="0">
                <a:solidFill>
                  <a:srgbClr val="FFFF99"/>
                </a:solidFill>
                <a:effectLst>
                  <a:outerShdw blurRad="38100" dist="38100" dir="2700000" algn="tl">
                    <a:srgbClr val="000000">
                      <a:alpha val="43137"/>
                    </a:srgbClr>
                  </a:outerShdw>
                </a:effectLst>
                <a:latin typeface="Perpetua" panose="02020502060401020303" pitchFamily="18" charset="0"/>
              </a:rPr>
              <a:t>surveys this FFY </a:t>
            </a:r>
          </a:p>
          <a:p>
            <a:pPr lvl="1">
              <a:buFont typeface="Wingdings" panose="05000000000000000000" pitchFamily="2" charset="2"/>
              <a:buChar char="Ø"/>
            </a:pPr>
            <a:r>
              <a:rPr lang="en-US" sz="2400" b="1" dirty="0" smtClean="0">
                <a:solidFill>
                  <a:srgbClr val="FFFF99"/>
                </a:solidFill>
                <a:effectLst>
                  <a:outerShdw blurRad="38100" dist="38100" dir="2700000" algn="tl">
                    <a:srgbClr val="000000">
                      <a:alpha val="43137"/>
                    </a:srgbClr>
                  </a:outerShdw>
                </a:effectLst>
                <a:latin typeface="Perpetua" panose="02020502060401020303" pitchFamily="18" charset="0"/>
              </a:rPr>
              <a:t>The agency failed to assure the following documentation was in the hospice chart at the SNF/NF or ICF/IID:</a:t>
            </a:r>
          </a:p>
          <a:p>
            <a:pPr lvl="2">
              <a:buFont typeface="Wingdings" panose="05000000000000000000" pitchFamily="2" charset="2"/>
              <a:buChar char="Ø"/>
            </a:pPr>
            <a:r>
              <a:rPr lang="en-US" sz="2000" b="1" dirty="0" smtClean="0">
                <a:solidFill>
                  <a:srgbClr val="FFFF99"/>
                </a:solidFill>
                <a:latin typeface="Perpetua" panose="02020502060401020303" pitchFamily="18" charset="0"/>
              </a:rPr>
              <a:t>The most recent hospice plan of care </a:t>
            </a:r>
          </a:p>
          <a:p>
            <a:pPr lvl="2">
              <a:buFont typeface="Wingdings" panose="05000000000000000000" pitchFamily="2" charset="2"/>
              <a:buChar char="Ø"/>
            </a:pPr>
            <a:r>
              <a:rPr lang="en-US" sz="2000" b="1" dirty="0" smtClean="0">
                <a:solidFill>
                  <a:srgbClr val="FFFF99"/>
                </a:solidFill>
                <a:latin typeface="Perpetua" panose="02020502060401020303" pitchFamily="18" charset="0"/>
              </a:rPr>
              <a:t>Hospice election form and any advance directives</a:t>
            </a:r>
          </a:p>
          <a:p>
            <a:pPr lvl="2">
              <a:buFont typeface="Wingdings" panose="05000000000000000000" pitchFamily="2" charset="2"/>
              <a:buChar char="Ø"/>
            </a:pPr>
            <a:r>
              <a:rPr lang="en-US" sz="2000" b="1" dirty="0" smtClean="0">
                <a:solidFill>
                  <a:srgbClr val="FFFF99"/>
                </a:solidFill>
                <a:latin typeface="Perpetua" panose="02020502060401020303" pitchFamily="18" charset="0"/>
              </a:rPr>
              <a:t>Physician certification/recertification of the terminal illness</a:t>
            </a:r>
          </a:p>
          <a:p>
            <a:pPr lvl="2">
              <a:buFont typeface="Wingdings" panose="05000000000000000000" pitchFamily="2" charset="2"/>
              <a:buChar char="Ø"/>
            </a:pPr>
            <a:r>
              <a:rPr lang="en-US" sz="2000" b="1" dirty="0" smtClean="0">
                <a:solidFill>
                  <a:srgbClr val="FFFF99"/>
                </a:solidFill>
                <a:latin typeface="Perpetua" panose="02020502060401020303" pitchFamily="18" charset="0"/>
              </a:rPr>
              <a:t>Names and contact information for hospice personnel </a:t>
            </a:r>
          </a:p>
          <a:p>
            <a:pPr lvl="2">
              <a:buFont typeface="Wingdings" panose="05000000000000000000" pitchFamily="2" charset="2"/>
              <a:buChar char="Ø"/>
            </a:pPr>
            <a:r>
              <a:rPr lang="en-US" sz="2000" b="1" dirty="0" smtClean="0">
                <a:solidFill>
                  <a:srgbClr val="FFFF99"/>
                </a:solidFill>
                <a:latin typeface="Perpetua" panose="02020502060401020303" pitchFamily="18" charset="0"/>
              </a:rPr>
              <a:t>How to access the hospice’s 24-hour on-call system</a:t>
            </a:r>
          </a:p>
          <a:p>
            <a:pPr lvl="2">
              <a:buFont typeface="Wingdings" panose="05000000000000000000" pitchFamily="2" charset="2"/>
              <a:buChar char="Ø"/>
            </a:pPr>
            <a:r>
              <a:rPr lang="en-US" sz="2000" b="1" dirty="0" smtClean="0">
                <a:solidFill>
                  <a:srgbClr val="FFFF99"/>
                </a:solidFill>
                <a:latin typeface="Perpetua" panose="02020502060401020303" pitchFamily="18" charset="0"/>
              </a:rPr>
              <a:t>Hospice medication information specific to each patient</a:t>
            </a:r>
          </a:p>
          <a:p>
            <a:pPr lvl="2">
              <a:buFont typeface="Wingdings" panose="05000000000000000000" pitchFamily="2" charset="2"/>
              <a:buChar char="Ø"/>
            </a:pPr>
            <a:r>
              <a:rPr lang="en-US" sz="2000" b="1" dirty="0" smtClean="0">
                <a:solidFill>
                  <a:srgbClr val="FFFF99"/>
                </a:solidFill>
                <a:latin typeface="Perpetua" panose="02020502060401020303" pitchFamily="18" charset="0"/>
              </a:rPr>
              <a:t>Hospice physician/attending physician (if any) orders</a:t>
            </a:r>
            <a:endParaRPr lang="en-US" dirty="0"/>
          </a:p>
        </p:txBody>
      </p:sp>
    </p:spTree>
    <p:extLst>
      <p:ext uri="{BB962C8B-B14F-4D97-AF65-F5344CB8AC3E}">
        <p14:creationId xmlns:p14="http://schemas.microsoft.com/office/powerpoint/2010/main" val="4223072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83264"/>
          </a:xfrm>
        </p:spPr>
        <p:txBody>
          <a:bodyPr/>
          <a:lstStyle/>
          <a:p>
            <a:pPr algn="ctr"/>
            <a:r>
              <a:rPr lang="en-US" b="1" dirty="0" smtClean="0">
                <a:latin typeface="Perpetua" panose="02020502060401020303" pitchFamily="18" charset="0"/>
              </a:rPr>
              <a:t>L579</a:t>
            </a:r>
            <a:endParaRPr lang="en-US" b="1" dirty="0">
              <a:latin typeface="Perpetua" panose="02020502060401020303" pitchFamily="18" charset="0"/>
            </a:endParaRPr>
          </a:p>
        </p:txBody>
      </p:sp>
      <p:sp>
        <p:nvSpPr>
          <p:cNvPr id="3" name="Text Placeholder 2"/>
          <p:cNvSpPr>
            <a:spLocks noGrp="1"/>
          </p:cNvSpPr>
          <p:nvPr>
            <p:ph type="body" sz="quarter" idx="10"/>
          </p:nvPr>
        </p:nvSpPr>
        <p:spPr>
          <a:xfrm>
            <a:off x="381000" y="1143000"/>
            <a:ext cx="8382000" cy="4278094"/>
          </a:xfrm>
        </p:spPr>
        <p:txBody>
          <a:bodyPr/>
          <a:lstStyle/>
          <a:p>
            <a:pPr>
              <a:buFont typeface="Wingdings" panose="05000000000000000000" pitchFamily="2" charset="2"/>
              <a:buChar char="Ø"/>
            </a:pPr>
            <a:r>
              <a:rPr lang="en-US" b="1" dirty="0">
                <a:solidFill>
                  <a:srgbClr val="FFFF99"/>
                </a:solidFill>
                <a:latin typeface="Perpetua" panose="02020502060401020303" pitchFamily="18" charset="0"/>
              </a:rPr>
              <a:t>42 CFR </a:t>
            </a:r>
            <a:r>
              <a:rPr lang="en-US" b="1" dirty="0" smtClean="0">
                <a:solidFill>
                  <a:srgbClr val="FFFF99"/>
                </a:solidFill>
                <a:latin typeface="Perpetua" panose="02020502060401020303" pitchFamily="18" charset="0"/>
              </a:rPr>
              <a:t>418.60(a)</a:t>
            </a:r>
          </a:p>
          <a:p>
            <a:pPr marL="0" indent="0">
              <a:buNone/>
            </a:pPr>
            <a:r>
              <a:rPr lang="en-US" sz="2800" b="1" dirty="0">
                <a:solidFill>
                  <a:srgbClr val="FFFF99"/>
                </a:solidFill>
                <a:latin typeface="Perpetua" panose="02020502060401020303" pitchFamily="18" charset="0"/>
              </a:rPr>
              <a:t> </a:t>
            </a:r>
            <a:r>
              <a:rPr lang="en-US" sz="2800" b="1" dirty="0" smtClean="0">
                <a:solidFill>
                  <a:srgbClr val="FFFF99"/>
                </a:solidFill>
                <a:latin typeface="Perpetua" panose="02020502060401020303" pitchFamily="18" charset="0"/>
              </a:rPr>
              <a:t>       Standard</a:t>
            </a:r>
            <a:r>
              <a:rPr lang="en-US" sz="2800" b="1" dirty="0">
                <a:solidFill>
                  <a:srgbClr val="FFFF99"/>
                </a:solidFill>
                <a:latin typeface="Perpetua" panose="02020502060401020303" pitchFamily="18" charset="0"/>
              </a:rPr>
              <a:t>: </a:t>
            </a:r>
            <a:r>
              <a:rPr lang="en-US" sz="2800" b="1" dirty="0" smtClean="0">
                <a:solidFill>
                  <a:srgbClr val="FFFF99"/>
                </a:solidFill>
                <a:latin typeface="Perpetua" panose="02020502060401020303" pitchFamily="18" charset="0"/>
              </a:rPr>
              <a:t>Prevention (Infection Control)</a:t>
            </a:r>
          </a:p>
          <a:p>
            <a:pPr lvl="1">
              <a:buFont typeface="Wingdings" panose="05000000000000000000" pitchFamily="2" charset="2"/>
              <a:buChar char="Ø"/>
            </a:pPr>
            <a:r>
              <a:rPr lang="en-US" sz="2400" b="1" dirty="0" smtClean="0">
                <a:solidFill>
                  <a:srgbClr val="FFFF99"/>
                </a:solidFill>
                <a:effectLst>
                  <a:outerShdw blurRad="38100" dist="38100" dir="2700000" algn="tl">
                    <a:srgbClr val="000000">
                      <a:alpha val="43137"/>
                    </a:srgbClr>
                  </a:outerShdw>
                </a:effectLst>
                <a:latin typeface="Perpetua" panose="02020502060401020303" pitchFamily="18" charset="0"/>
              </a:rPr>
              <a:t>Also new to the top 5 standard deficiencies this FFY</a:t>
            </a:r>
          </a:p>
          <a:p>
            <a:pPr lvl="1">
              <a:buFont typeface="Wingdings" panose="05000000000000000000" pitchFamily="2" charset="2"/>
              <a:buChar char="Ø"/>
            </a:pPr>
            <a:r>
              <a:rPr lang="en-US" sz="2400" b="1" dirty="0" smtClean="0">
                <a:solidFill>
                  <a:srgbClr val="FFFF99"/>
                </a:solidFill>
                <a:effectLst>
                  <a:outerShdw blurRad="38100" dist="38100" dir="2700000" algn="tl">
                    <a:srgbClr val="000000">
                      <a:alpha val="43137"/>
                    </a:srgbClr>
                  </a:outerShdw>
                </a:effectLst>
                <a:latin typeface="Perpetua" panose="02020502060401020303" pitchFamily="18" charset="0"/>
              </a:rPr>
              <a:t>Was cited 12 </a:t>
            </a:r>
            <a:r>
              <a:rPr lang="en-US" sz="2400" b="1" dirty="0">
                <a:solidFill>
                  <a:srgbClr val="FFFF99"/>
                </a:solidFill>
                <a:effectLst>
                  <a:outerShdw blurRad="38100" dist="38100" dir="2700000" algn="tl">
                    <a:srgbClr val="000000">
                      <a:alpha val="43137"/>
                    </a:srgbClr>
                  </a:outerShdw>
                </a:effectLst>
                <a:latin typeface="Perpetua" panose="02020502060401020303" pitchFamily="18" charset="0"/>
              </a:rPr>
              <a:t>times </a:t>
            </a:r>
            <a:r>
              <a:rPr lang="en-US" sz="2400" b="1" dirty="0" smtClean="0">
                <a:solidFill>
                  <a:srgbClr val="FFFF99"/>
                </a:solidFill>
                <a:effectLst>
                  <a:outerShdw blurRad="38100" dist="38100" dir="2700000" algn="tl">
                    <a:srgbClr val="000000">
                      <a:alpha val="43137"/>
                    </a:srgbClr>
                  </a:outerShdw>
                </a:effectLst>
                <a:latin typeface="Perpetua" panose="02020502060401020303" pitchFamily="18" charset="0"/>
              </a:rPr>
              <a:t>out of </a:t>
            </a:r>
            <a:r>
              <a:rPr lang="en-US" sz="2400" b="1" dirty="0">
                <a:solidFill>
                  <a:srgbClr val="FFFF99"/>
                </a:solidFill>
                <a:effectLst>
                  <a:outerShdw blurRad="38100" dist="38100" dir="2700000" algn="tl">
                    <a:srgbClr val="000000">
                      <a:alpha val="43137"/>
                    </a:srgbClr>
                  </a:outerShdw>
                </a:effectLst>
                <a:latin typeface="Perpetua" panose="02020502060401020303" pitchFamily="18" charset="0"/>
              </a:rPr>
              <a:t>the 23 </a:t>
            </a:r>
            <a:r>
              <a:rPr lang="en-US" sz="2400" b="1" dirty="0" smtClean="0">
                <a:solidFill>
                  <a:srgbClr val="FFFF99"/>
                </a:solidFill>
                <a:effectLst>
                  <a:outerShdw blurRad="38100" dist="38100" dir="2700000" algn="tl">
                    <a:srgbClr val="000000">
                      <a:alpha val="43137"/>
                    </a:srgbClr>
                  </a:outerShdw>
                </a:effectLst>
                <a:latin typeface="Perpetua" panose="02020502060401020303" pitchFamily="18" charset="0"/>
              </a:rPr>
              <a:t>surveys this FFY</a:t>
            </a:r>
          </a:p>
          <a:p>
            <a:pPr lvl="1">
              <a:buFont typeface="Wingdings" panose="05000000000000000000" pitchFamily="2" charset="2"/>
              <a:buChar char="Ø"/>
            </a:pPr>
            <a:r>
              <a:rPr lang="en-US" sz="2400" b="1" dirty="0" smtClean="0">
                <a:solidFill>
                  <a:srgbClr val="FFFF99"/>
                </a:solidFill>
                <a:effectLst>
                  <a:outerShdw blurRad="38100" dist="38100" dir="2700000" algn="tl">
                    <a:srgbClr val="000000">
                      <a:alpha val="43137"/>
                    </a:srgbClr>
                  </a:outerShdw>
                </a:effectLst>
                <a:latin typeface="Perpetua" panose="02020502060401020303" pitchFamily="18" charset="0"/>
              </a:rPr>
              <a:t>The agency failed to follow accepted standards of practice to prevent the transmission of infections and communicable diseases, including the use of standard precautions</a:t>
            </a:r>
          </a:p>
          <a:p>
            <a:pPr lvl="1">
              <a:buFont typeface="Wingdings" panose="05000000000000000000" pitchFamily="2" charset="2"/>
              <a:buChar char="Ø"/>
            </a:pPr>
            <a:r>
              <a:rPr lang="en-US" sz="2400" b="1" dirty="0" smtClean="0">
                <a:solidFill>
                  <a:srgbClr val="FFFF99"/>
                </a:solidFill>
                <a:effectLst>
                  <a:outerShdw blurRad="38100" dist="38100" dir="2700000" algn="tl">
                    <a:srgbClr val="000000">
                      <a:alpha val="43137"/>
                    </a:srgbClr>
                  </a:outerShdw>
                </a:effectLst>
                <a:latin typeface="Perpetua" panose="02020502060401020303" pitchFamily="18" charset="0"/>
              </a:rPr>
              <a:t>Surprisingly, the failures were not COVID related</a:t>
            </a:r>
          </a:p>
          <a:p>
            <a:pPr lvl="1">
              <a:buFont typeface="Wingdings" panose="05000000000000000000" pitchFamily="2" charset="2"/>
              <a:buChar char="Ø"/>
            </a:pPr>
            <a:r>
              <a:rPr lang="en-US" sz="2400" b="1" dirty="0" smtClean="0">
                <a:solidFill>
                  <a:srgbClr val="FFFF99"/>
                </a:solidFill>
                <a:effectLst>
                  <a:outerShdw blurRad="38100" dist="38100" dir="2700000" algn="tl">
                    <a:srgbClr val="000000">
                      <a:alpha val="43137"/>
                    </a:srgbClr>
                  </a:outerShdw>
                </a:effectLst>
                <a:latin typeface="Perpetua" panose="02020502060401020303" pitchFamily="18" charset="0"/>
              </a:rPr>
              <a:t>Agency staff failed to follow standard infection control procedures such as hand washing, bag technique, etc. </a:t>
            </a:r>
            <a:endParaRPr lang="en-US" dirty="0"/>
          </a:p>
        </p:txBody>
      </p:sp>
    </p:spTree>
    <p:extLst>
      <p:ext uri="{BB962C8B-B14F-4D97-AF65-F5344CB8AC3E}">
        <p14:creationId xmlns:p14="http://schemas.microsoft.com/office/powerpoint/2010/main" val="2083884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83264"/>
          </a:xfrm>
        </p:spPr>
        <p:txBody>
          <a:bodyPr/>
          <a:lstStyle/>
          <a:p>
            <a:pPr algn="ctr"/>
            <a:r>
              <a:rPr lang="en-US" b="1" dirty="0" smtClean="0">
                <a:latin typeface="Perpetua" panose="02020502060401020303" pitchFamily="18" charset="0"/>
              </a:rPr>
              <a:t>L591</a:t>
            </a:r>
            <a:endParaRPr lang="en-US" b="1" dirty="0">
              <a:latin typeface="Perpetua" panose="02020502060401020303" pitchFamily="18" charset="0"/>
            </a:endParaRPr>
          </a:p>
        </p:txBody>
      </p:sp>
      <p:sp>
        <p:nvSpPr>
          <p:cNvPr id="3" name="Text Placeholder 2"/>
          <p:cNvSpPr>
            <a:spLocks noGrp="1"/>
          </p:cNvSpPr>
          <p:nvPr>
            <p:ph type="body" sz="quarter" idx="10"/>
          </p:nvPr>
        </p:nvSpPr>
        <p:spPr>
          <a:xfrm>
            <a:off x="381000" y="1371600"/>
            <a:ext cx="8382000" cy="3520964"/>
          </a:xfrm>
        </p:spPr>
        <p:txBody>
          <a:bodyPr/>
          <a:lstStyle/>
          <a:p>
            <a:pPr>
              <a:buFont typeface="Wingdings" panose="05000000000000000000" pitchFamily="2" charset="2"/>
              <a:buChar char="Ø"/>
            </a:pPr>
            <a:r>
              <a:rPr lang="en-US" b="1" dirty="0">
                <a:solidFill>
                  <a:srgbClr val="FFFF99"/>
                </a:solidFill>
                <a:latin typeface="Perpetua" panose="02020502060401020303" pitchFamily="18" charset="0"/>
              </a:rPr>
              <a:t>42 CFR </a:t>
            </a:r>
            <a:r>
              <a:rPr lang="en-US" b="1" dirty="0" smtClean="0">
                <a:solidFill>
                  <a:srgbClr val="FFFF99"/>
                </a:solidFill>
                <a:latin typeface="Perpetua" panose="02020502060401020303" pitchFamily="18" charset="0"/>
              </a:rPr>
              <a:t>418.64 (b)</a:t>
            </a:r>
          </a:p>
          <a:p>
            <a:pPr marL="0" indent="0">
              <a:buNone/>
            </a:pPr>
            <a:r>
              <a:rPr lang="en-US" sz="2800" b="1" dirty="0">
                <a:solidFill>
                  <a:srgbClr val="FFFF99"/>
                </a:solidFill>
                <a:latin typeface="Perpetua" panose="02020502060401020303" pitchFamily="18" charset="0"/>
              </a:rPr>
              <a:t> </a:t>
            </a:r>
            <a:r>
              <a:rPr lang="en-US" sz="2800" b="1" dirty="0" smtClean="0">
                <a:solidFill>
                  <a:srgbClr val="FFFF99"/>
                </a:solidFill>
                <a:latin typeface="Perpetua" panose="02020502060401020303" pitchFamily="18" charset="0"/>
              </a:rPr>
              <a:t>       Standard</a:t>
            </a:r>
            <a:r>
              <a:rPr lang="en-US" sz="2800" b="1" dirty="0">
                <a:solidFill>
                  <a:srgbClr val="FFFF99"/>
                </a:solidFill>
                <a:latin typeface="Perpetua" panose="02020502060401020303" pitchFamily="18" charset="0"/>
              </a:rPr>
              <a:t>: </a:t>
            </a:r>
            <a:r>
              <a:rPr lang="en-US" sz="2800" b="1" dirty="0" smtClean="0">
                <a:solidFill>
                  <a:srgbClr val="FFFF99"/>
                </a:solidFill>
                <a:latin typeface="Perpetua" panose="02020502060401020303" pitchFamily="18" charset="0"/>
              </a:rPr>
              <a:t>Nursing Services</a:t>
            </a:r>
          </a:p>
          <a:p>
            <a:pPr lvl="1">
              <a:buFont typeface="Wingdings" panose="05000000000000000000" pitchFamily="2" charset="2"/>
              <a:buChar char="Ø"/>
            </a:pPr>
            <a:r>
              <a:rPr lang="en-US" sz="2400" b="1" dirty="0" smtClean="0">
                <a:solidFill>
                  <a:srgbClr val="FFFF99"/>
                </a:solidFill>
                <a:effectLst>
                  <a:outerShdw blurRad="38100" dist="38100" dir="2700000" algn="tl">
                    <a:srgbClr val="000000">
                      <a:alpha val="43137"/>
                    </a:srgbClr>
                  </a:outerShdw>
                </a:effectLst>
                <a:latin typeface="Perpetua" panose="02020502060401020303" pitchFamily="18" charset="0"/>
              </a:rPr>
              <a:t>Was cited 11 </a:t>
            </a:r>
            <a:r>
              <a:rPr lang="en-US" sz="2400" b="1" dirty="0">
                <a:solidFill>
                  <a:srgbClr val="FFFF99"/>
                </a:solidFill>
                <a:effectLst>
                  <a:outerShdw blurRad="38100" dist="38100" dir="2700000" algn="tl">
                    <a:srgbClr val="000000">
                      <a:alpha val="43137"/>
                    </a:srgbClr>
                  </a:outerShdw>
                </a:effectLst>
                <a:latin typeface="Perpetua" panose="02020502060401020303" pitchFamily="18" charset="0"/>
              </a:rPr>
              <a:t>times </a:t>
            </a:r>
            <a:r>
              <a:rPr lang="en-US" sz="2400" b="1" dirty="0" smtClean="0">
                <a:solidFill>
                  <a:srgbClr val="FFFF99"/>
                </a:solidFill>
                <a:effectLst>
                  <a:outerShdw blurRad="38100" dist="38100" dir="2700000" algn="tl">
                    <a:srgbClr val="000000">
                      <a:alpha val="43137"/>
                    </a:srgbClr>
                  </a:outerShdw>
                </a:effectLst>
                <a:latin typeface="Perpetua" panose="02020502060401020303" pitchFamily="18" charset="0"/>
              </a:rPr>
              <a:t>out of </a:t>
            </a:r>
            <a:r>
              <a:rPr lang="en-US" sz="2400" b="1" dirty="0">
                <a:solidFill>
                  <a:srgbClr val="FFFF99"/>
                </a:solidFill>
                <a:effectLst>
                  <a:outerShdw blurRad="38100" dist="38100" dir="2700000" algn="tl">
                    <a:srgbClr val="000000">
                      <a:alpha val="43137"/>
                    </a:srgbClr>
                  </a:outerShdw>
                </a:effectLst>
                <a:latin typeface="Perpetua" panose="02020502060401020303" pitchFamily="18" charset="0"/>
              </a:rPr>
              <a:t>the 23 </a:t>
            </a:r>
            <a:r>
              <a:rPr lang="en-US" sz="2400" b="1" dirty="0" smtClean="0">
                <a:solidFill>
                  <a:srgbClr val="FFFF99"/>
                </a:solidFill>
                <a:effectLst>
                  <a:outerShdw blurRad="38100" dist="38100" dir="2700000" algn="tl">
                    <a:srgbClr val="000000">
                      <a:alpha val="43137"/>
                    </a:srgbClr>
                  </a:outerShdw>
                </a:effectLst>
                <a:latin typeface="Perpetua" panose="02020502060401020303" pitchFamily="18" charset="0"/>
              </a:rPr>
              <a:t>surveys this FFY</a:t>
            </a:r>
          </a:p>
          <a:p>
            <a:pPr lvl="1">
              <a:buFont typeface="Wingdings" panose="05000000000000000000" pitchFamily="2" charset="2"/>
              <a:buChar char="Ø"/>
            </a:pPr>
            <a:r>
              <a:rPr lang="en-US" sz="2400" b="1" dirty="0" smtClean="0">
                <a:solidFill>
                  <a:srgbClr val="FFFF99"/>
                </a:solidFill>
                <a:effectLst>
                  <a:outerShdw blurRad="38100" dist="38100" dir="2700000" algn="tl">
                    <a:srgbClr val="000000">
                      <a:alpha val="43137"/>
                    </a:srgbClr>
                  </a:outerShdw>
                </a:effectLst>
                <a:latin typeface="Perpetua" panose="02020502060401020303" pitchFamily="18" charset="0"/>
              </a:rPr>
              <a:t>Nursing failed to assure the nursing needs of the patient were met as identified in the patient’s initial assessment, comprehensive assessment and updated comprehensive assessments  </a:t>
            </a:r>
          </a:p>
          <a:p>
            <a:pPr lvl="1">
              <a:buFont typeface="Wingdings" panose="05000000000000000000" pitchFamily="2" charset="2"/>
              <a:buChar char="Ø"/>
            </a:pPr>
            <a:r>
              <a:rPr lang="en-US" sz="2400" b="1" dirty="0" smtClean="0">
                <a:solidFill>
                  <a:srgbClr val="FFFF99"/>
                </a:solidFill>
                <a:effectLst>
                  <a:outerShdw blurRad="38100" dist="38100" dir="2700000" algn="tl">
                    <a:srgbClr val="000000">
                      <a:alpha val="43137"/>
                    </a:srgbClr>
                  </a:outerShdw>
                </a:effectLst>
                <a:latin typeface="Perpetua" panose="02020502060401020303" pitchFamily="18" charset="0"/>
              </a:rPr>
              <a:t>Assessments were being conducted either via telehealth or by L.P.N.s</a:t>
            </a:r>
            <a:r>
              <a:rPr lang="en-US" dirty="0" smtClean="0"/>
              <a:t>  </a:t>
            </a:r>
            <a:endParaRPr lang="en-US" dirty="0"/>
          </a:p>
        </p:txBody>
      </p:sp>
    </p:spTree>
    <p:extLst>
      <p:ext uri="{BB962C8B-B14F-4D97-AF65-F5344CB8AC3E}">
        <p14:creationId xmlns:p14="http://schemas.microsoft.com/office/powerpoint/2010/main" val="16465446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p:cNvSpPr/>
          <p:nvPr/>
        </p:nvSpPr>
        <p:spPr bwMode="auto">
          <a:xfrm>
            <a:off x="762000" y="1371600"/>
            <a:ext cx="7543800" cy="2785872"/>
          </a:xfrm>
          <a:prstGeom prst="flowChartPunchedTap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7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Perpetua" panose="02020502060401020303" pitchFamily="18" charset="0"/>
              </a:rPr>
              <a:t>Objectives</a:t>
            </a:r>
          </a:p>
        </p:txBody>
      </p:sp>
    </p:spTree>
    <p:extLst>
      <p:ext uri="{BB962C8B-B14F-4D97-AF65-F5344CB8AC3E}">
        <p14:creationId xmlns:p14="http://schemas.microsoft.com/office/powerpoint/2010/main" val="2374251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074525895"/>
              </p:ext>
            </p:extLst>
          </p:nvPr>
        </p:nvGraphicFramePr>
        <p:xfrm>
          <a:off x="228600" y="1143000"/>
          <a:ext cx="8519864"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p:cNvSpPr txBox="1">
            <a:spLocks/>
          </p:cNvSpPr>
          <p:nvPr/>
        </p:nvSpPr>
        <p:spPr>
          <a:xfrm>
            <a:off x="-228600" y="304800"/>
            <a:ext cx="9144000" cy="720080"/>
          </a:xfrm>
          <a:prstGeom prst="rect">
            <a:avLst/>
          </a:prstGeom>
        </p:spPr>
        <p:txBody>
          <a:bodyPr/>
          <a:lstStyle>
            <a:lvl1pPr algn="l" rtl="0" fontAlgn="base">
              <a:spcBef>
                <a:spcPct val="0"/>
              </a:spcBef>
              <a:spcAft>
                <a:spcPct val="0"/>
              </a:spcAft>
              <a:defRPr sz="3200">
                <a:solidFill>
                  <a:schemeClr val="bg1"/>
                </a:solidFill>
                <a:latin typeface="+mj-lt"/>
                <a:ea typeface="+mj-ea"/>
                <a:cs typeface="+mj-cs"/>
              </a:defRPr>
            </a:lvl1pPr>
            <a:lvl2pPr algn="l" rtl="0" fontAlgn="base">
              <a:spcBef>
                <a:spcPct val="0"/>
              </a:spcBef>
              <a:spcAft>
                <a:spcPct val="0"/>
              </a:spcAft>
              <a:defRPr sz="3200">
                <a:solidFill>
                  <a:schemeClr val="bg1"/>
                </a:solidFill>
                <a:latin typeface="Arial" charset="0"/>
              </a:defRPr>
            </a:lvl2pPr>
            <a:lvl3pPr algn="l" rtl="0" fontAlgn="base">
              <a:spcBef>
                <a:spcPct val="0"/>
              </a:spcBef>
              <a:spcAft>
                <a:spcPct val="0"/>
              </a:spcAft>
              <a:defRPr sz="3200">
                <a:solidFill>
                  <a:schemeClr val="bg1"/>
                </a:solidFill>
                <a:latin typeface="Arial" charset="0"/>
              </a:defRPr>
            </a:lvl3pPr>
            <a:lvl4pPr algn="l" rtl="0" fontAlgn="base">
              <a:spcBef>
                <a:spcPct val="0"/>
              </a:spcBef>
              <a:spcAft>
                <a:spcPct val="0"/>
              </a:spcAft>
              <a:defRPr sz="3200">
                <a:solidFill>
                  <a:schemeClr val="bg1"/>
                </a:solidFill>
                <a:latin typeface="Arial" charset="0"/>
              </a:defRPr>
            </a:lvl4pPr>
            <a:lvl5pPr algn="l" rtl="0" fontAlgn="base">
              <a:spcBef>
                <a:spcPct val="0"/>
              </a:spcBef>
              <a:spcAft>
                <a:spcPct val="0"/>
              </a:spcAft>
              <a:defRPr sz="3200">
                <a:solidFill>
                  <a:schemeClr val="bg1"/>
                </a:solidFill>
                <a:latin typeface="Arial" charset="0"/>
              </a:defRPr>
            </a:lvl5pPr>
            <a:lvl6pPr marL="457200" algn="l" rtl="0" fontAlgn="base">
              <a:spcBef>
                <a:spcPct val="0"/>
              </a:spcBef>
              <a:spcAft>
                <a:spcPct val="0"/>
              </a:spcAft>
              <a:defRPr sz="3200">
                <a:solidFill>
                  <a:schemeClr val="bg1"/>
                </a:solidFill>
                <a:latin typeface="Arial" charset="0"/>
              </a:defRPr>
            </a:lvl6pPr>
            <a:lvl7pPr marL="914400" algn="l" rtl="0" fontAlgn="base">
              <a:spcBef>
                <a:spcPct val="0"/>
              </a:spcBef>
              <a:spcAft>
                <a:spcPct val="0"/>
              </a:spcAft>
              <a:defRPr sz="3200">
                <a:solidFill>
                  <a:schemeClr val="bg1"/>
                </a:solidFill>
                <a:latin typeface="Arial" charset="0"/>
              </a:defRPr>
            </a:lvl7pPr>
            <a:lvl8pPr marL="1371600" algn="l" rtl="0" fontAlgn="base">
              <a:spcBef>
                <a:spcPct val="0"/>
              </a:spcBef>
              <a:spcAft>
                <a:spcPct val="0"/>
              </a:spcAft>
              <a:defRPr sz="3200">
                <a:solidFill>
                  <a:schemeClr val="bg1"/>
                </a:solidFill>
                <a:latin typeface="Arial" charset="0"/>
              </a:defRPr>
            </a:lvl8pPr>
            <a:lvl9pPr marL="1828800" algn="l" rtl="0" fontAlgn="base">
              <a:spcBef>
                <a:spcPct val="0"/>
              </a:spcBef>
              <a:spcAft>
                <a:spcPct val="0"/>
              </a:spcAft>
              <a:defRPr sz="3200">
                <a:solidFill>
                  <a:schemeClr val="bg1"/>
                </a:solidFill>
                <a:latin typeface="Arial" charset="0"/>
              </a:defRPr>
            </a:lvl9pPr>
          </a:lstStyle>
          <a:p>
            <a:pPr algn="ctr"/>
            <a:r>
              <a:rPr lang="en-US" sz="4800" b="1" kern="0" dirty="0" smtClean="0">
                <a:solidFill>
                  <a:schemeClr val="tx1"/>
                </a:solidFill>
                <a:latin typeface="Perpetua" panose="02020502060401020303" pitchFamily="18" charset="0"/>
              </a:rPr>
              <a:t>Complaints</a:t>
            </a:r>
            <a:r>
              <a:rPr lang="en-US" sz="4800" b="1" kern="0" dirty="0" smtClean="0">
                <a:solidFill>
                  <a:schemeClr val="tx1"/>
                </a:solidFill>
                <a:latin typeface="Garamond" panose="02020404030301010803" pitchFamily="18" charset="0"/>
              </a:rPr>
              <a:t> </a:t>
            </a:r>
            <a:endParaRPr lang="en-US" sz="4800" b="1" kern="0" dirty="0">
              <a:solidFill>
                <a:schemeClr val="tx1"/>
              </a:solidFill>
              <a:latin typeface="Garamond" panose="02020404030301010803" pitchFamily="18" charset="0"/>
            </a:endParaRPr>
          </a:p>
        </p:txBody>
      </p:sp>
    </p:spTree>
    <p:extLst>
      <p:ext uri="{BB962C8B-B14F-4D97-AF65-F5344CB8AC3E}">
        <p14:creationId xmlns:p14="http://schemas.microsoft.com/office/powerpoint/2010/main" val="1443948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2955292934"/>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5983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256504916"/>
              </p:ext>
            </p:extLst>
          </p:nvPr>
        </p:nvGraphicFramePr>
        <p:xfrm>
          <a:off x="35496" y="980728"/>
          <a:ext cx="8928992"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rot="20730841">
            <a:off x="926481" y="2613702"/>
            <a:ext cx="2254267" cy="1077218"/>
          </a:xfrm>
          <a:prstGeom prst="rect">
            <a:avLst/>
          </a:prstGeom>
          <a:noFill/>
        </p:spPr>
        <p:txBody>
          <a:bodyPr wrap="square" lIns="91440" tIns="45720" rIns="91440" bIns="45720">
            <a:spAutoFit/>
          </a:bodyPr>
          <a:lstStyle/>
          <a:p>
            <a:pPr algn="ctr"/>
            <a:r>
              <a:rPr lang="en-US" sz="3200" b="1" cap="none" spc="0" dirty="0" smtClean="0">
                <a:ln w="0"/>
                <a:solidFill>
                  <a:schemeClr val="bg1"/>
                </a:solidFill>
                <a:effectLst>
                  <a:outerShdw blurRad="38100" dist="19050" dir="2700000" algn="tl" rotWithShape="0">
                    <a:schemeClr val="dk1">
                      <a:alpha val="40000"/>
                    </a:schemeClr>
                  </a:outerShdw>
                </a:effectLst>
                <a:latin typeface="Book Antiqua" panose="02040602050305030304" pitchFamily="18" charset="0"/>
              </a:rPr>
              <a:t>Immediate</a:t>
            </a:r>
          </a:p>
          <a:p>
            <a:pPr algn="ctr"/>
            <a:r>
              <a:rPr lang="en-US" sz="3200" b="1" cap="none" spc="0" dirty="0" smtClean="0">
                <a:ln w="0"/>
                <a:solidFill>
                  <a:schemeClr val="bg1"/>
                </a:solidFill>
                <a:effectLst>
                  <a:outerShdw blurRad="38100" dist="19050" dir="2700000" algn="tl" rotWithShape="0">
                    <a:schemeClr val="dk1">
                      <a:alpha val="40000"/>
                    </a:schemeClr>
                  </a:outerShdw>
                </a:effectLst>
                <a:latin typeface="Book Antiqua" panose="02040602050305030304" pitchFamily="18" charset="0"/>
              </a:rPr>
              <a:t> Jeopardy</a:t>
            </a:r>
            <a:endParaRPr lang="en-US" sz="3200" b="1" cap="none" spc="0" dirty="0">
              <a:ln w="0"/>
              <a:solidFill>
                <a:schemeClr val="bg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41853432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83264"/>
          </a:xfrm>
        </p:spPr>
        <p:txBody>
          <a:bodyPr/>
          <a:lstStyle/>
          <a:p>
            <a:pPr algn="ctr"/>
            <a:r>
              <a:rPr lang="en-US" b="1" dirty="0">
                <a:latin typeface="Perpetua" panose="02020502060401020303" pitchFamily="18" charset="0"/>
              </a:rPr>
              <a:t>IJ Templates</a:t>
            </a:r>
          </a:p>
        </p:txBody>
      </p:sp>
      <p:sp>
        <p:nvSpPr>
          <p:cNvPr id="3" name="Text Placeholder 2"/>
          <p:cNvSpPr>
            <a:spLocks noGrp="1"/>
          </p:cNvSpPr>
          <p:nvPr>
            <p:ph type="body" sz="quarter" idx="10"/>
          </p:nvPr>
        </p:nvSpPr>
        <p:spPr>
          <a:xfrm>
            <a:off x="381000" y="1411552"/>
            <a:ext cx="8382000" cy="4161139"/>
          </a:xfrm>
        </p:spPr>
        <p:txBody>
          <a:bodyPr/>
          <a:lstStyle/>
          <a:p>
            <a:pPr>
              <a:buFont typeface="Wingdings" panose="05000000000000000000" pitchFamily="2" charset="2"/>
              <a:buChar char="Ø"/>
            </a:pPr>
            <a:r>
              <a:rPr lang="en-US" b="1" dirty="0">
                <a:solidFill>
                  <a:schemeClr val="accent1">
                    <a:lumMod val="40000"/>
                    <a:lumOff val="60000"/>
                  </a:schemeClr>
                </a:solidFill>
                <a:latin typeface="Perpetua" pitchFamily="18" charset="0"/>
              </a:rPr>
              <a:t>Recently, the bureau shared via list serve with all the home health agencies, several examples of actual immediate jeopardy </a:t>
            </a:r>
            <a:r>
              <a:rPr lang="en-US" b="1" dirty="0" smtClean="0">
                <a:solidFill>
                  <a:schemeClr val="accent1">
                    <a:lumMod val="40000"/>
                    <a:lumOff val="60000"/>
                  </a:schemeClr>
                </a:solidFill>
                <a:latin typeface="Perpetua" pitchFamily="18" charset="0"/>
              </a:rPr>
              <a:t>templates</a:t>
            </a:r>
          </a:p>
          <a:p>
            <a:pPr>
              <a:buFont typeface="Wingdings" panose="05000000000000000000" pitchFamily="2" charset="2"/>
              <a:buChar char="Ø"/>
            </a:pPr>
            <a:r>
              <a:rPr lang="en-US" b="1" dirty="0" smtClean="0">
                <a:solidFill>
                  <a:schemeClr val="accent1">
                    <a:lumMod val="40000"/>
                    <a:lumOff val="60000"/>
                  </a:schemeClr>
                </a:solidFill>
                <a:latin typeface="Perpetua" pitchFamily="18" charset="0"/>
              </a:rPr>
              <a:t>Hospices are now asking for the same information to be used for in-services for their staff</a:t>
            </a:r>
            <a:endParaRPr lang="en-US" b="1" dirty="0">
              <a:solidFill>
                <a:schemeClr val="accent1">
                  <a:lumMod val="40000"/>
                  <a:lumOff val="60000"/>
                </a:schemeClr>
              </a:solidFill>
              <a:latin typeface="Perpetua" pitchFamily="18" charset="0"/>
            </a:endParaRPr>
          </a:p>
          <a:p>
            <a:pPr lvl="1">
              <a:buFont typeface="Wingdings" panose="05000000000000000000" pitchFamily="2" charset="2"/>
              <a:buChar char="Ø"/>
            </a:pPr>
            <a:r>
              <a:rPr lang="en-US" b="1" dirty="0" smtClean="0">
                <a:solidFill>
                  <a:schemeClr val="accent1">
                    <a:lumMod val="40000"/>
                    <a:lumOff val="60000"/>
                  </a:schemeClr>
                </a:solidFill>
                <a:latin typeface="Perpetua" pitchFamily="18" charset="0"/>
              </a:rPr>
              <a:t>See </a:t>
            </a:r>
            <a:r>
              <a:rPr lang="en-US" b="1" dirty="0">
                <a:solidFill>
                  <a:schemeClr val="accent1">
                    <a:lumMod val="40000"/>
                    <a:lumOff val="60000"/>
                  </a:schemeClr>
                </a:solidFill>
                <a:latin typeface="Perpetua" pitchFamily="18" charset="0"/>
              </a:rPr>
              <a:t>handout for actual hospice immediate jeopardy templates.  </a:t>
            </a:r>
          </a:p>
          <a:p>
            <a:pPr marL="0" indent="0">
              <a:buNone/>
            </a:pPr>
            <a:endParaRPr lang="en-US" dirty="0"/>
          </a:p>
        </p:txBody>
      </p:sp>
    </p:spTree>
    <p:extLst>
      <p:ext uri="{BB962C8B-B14F-4D97-AF65-F5344CB8AC3E}">
        <p14:creationId xmlns:p14="http://schemas.microsoft.com/office/powerpoint/2010/main" val="2134612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81 Baseball Umpire Stock Illustrations, Cliparts and Royalty Free Baseball  Umpire Vect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914400"/>
            <a:ext cx="360045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958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83264"/>
          </a:xfrm>
        </p:spPr>
        <p:txBody>
          <a:bodyPr/>
          <a:lstStyle/>
          <a:p>
            <a:pPr algn="ctr"/>
            <a:r>
              <a:rPr lang="en-US" b="1" dirty="0">
                <a:latin typeface="Perpetua" panose="02020502060401020303" pitchFamily="18" charset="0"/>
              </a:rPr>
              <a:t>IJ </a:t>
            </a:r>
            <a:r>
              <a:rPr lang="en-US" b="1" dirty="0" smtClean="0">
                <a:latin typeface="Perpetua" panose="02020502060401020303" pitchFamily="18" charset="0"/>
              </a:rPr>
              <a:t>Templates Cont’d.</a:t>
            </a:r>
            <a:endParaRPr lang="en-US" b="1" dirty="0">
              <a:latin typeface="Perpetua" panose="02020502060401020303" pitchFamily="18" charset="0"/>
            </a:endParaRPr>
          </a:p>
        </p:txBody>
      </p:sp>
      <p:sp>
        <p:nvSpPr>
          <p:cNvPr id="3" name="Text Placeholder 2"/>
          <p:cNvSpPr>
            <a:spLocks noGrp="1"/>
          </p:cNvSpPr>
          <p:nvPr>
            <p:ph type="body" sz="quarter" idx="10"/>
          </p:nvPr>
        </p:nvSpPr>
        <p:spPr>
          <a:xfrm>
            <a:off x="349135" y="1066800"/>
            <a:ext cx="8382000" cy="6697218"/>
          </a:xfrm>
        </p:spPr>
        <p:txBody>
          <a:bodyPr/>
          <a:lstStyle/>
          <a:p>
            <a:pPr>
              <a:buFont typeface="Wingdings" panose="05000000000000000000" pitchFamily="2" charset="2"/>
              <a:buChar char="Ø"/>
            </a:pPr>
            <a:r>
              <a:rPr lang="en-US" b="1" dirty="0" smtClean="0">
                <a:solidFill>
                  <a:schemeClr val="accent1">
                    <a:lumMod val="40000"/>
                    <a:lumOff val="60000"/>
                  </a:schemeClr>
                </a:solidFill>
                <a:latin typeface="Perpetua" pitchFamily="18" charset="0"/>
              </a:rPr>
              <a:t>Each one </a:t>
            </a:r>
            <a:r>
              <a:rPr lang="en-US" b="1" dirty="0">
                <a:solidFill>
                  <a:schemeClr val="accent1">
                    <a:lumMod val="40000"/>
                    <a:lumOff val="60000"/>
                  </a:schemeClr>
                </a:solidFill>
                <a:latin typeface="Perpetua" pitchFamily="18" charset="0"/>
              </a:rPr>
              <a:t>page document shows a situation in which an entity’s non-compliance with the regulations placed the health and safety of the patient in their care at risk for serious injury, serious harm, serious impairment or </a:t>
            </a:r>
            <a:r>
              <a:rPr lang="en-US" b="1" dirty="0" smtClean="0">
                <a:solidFill>
                  <a:schemeClr val="accent1">
                    <a:lumMod val="40000"/>
                    <a:lumOff val="60000"/>
                  </a:schemeClr>
                </a:solidFill>
                <a:latin typeface="Perpetua" pitchFamily="18" charset="0"/>
              </a:rPr>
              <a:t>death</a:t>
            </a:r>
          </a:p>
          <a:p>
            <a:pPr>
              <a:buFont typeface="Wingdings" panose="05000000000000000000" pitchFamily="2" charset="2"/>
              <a:buChar char="Ø"/>
            </a:pPr>
            <a:r>
              <a:rPr lang="en-US" b="1" dirty="0" smtClean="0">
                <a:solidFill>
                  <a:schemeClr val="accent1">
                    <a:lumMod val="40000"/>
                    <a:lumOff val="60000"/>
                  </a:schemeClr>
                </a:solidFill>
                <a:latin typeface="Perpetua" pitchFamily="18" charset="0"/>
              </a:rPr>
              <a:t>Templates were written by surveyor on site and hand delivered to the administrator</a:t>
            </a:r>
          </a:p>
          <a:p>
            <a:pPr>
              <a:buFont typeface="Wingdings" panose="05000000000000000000" pitchFamily="2" charset="2"/>
              <a:buChar char="Ø"/>
            </a:pPr>
            <a:r>
              <a:rPr lang="en-US" b="1" dirty="0" smtClean="0">
                <a:solidFill>
                  <a:schemeClr val="accent1">
                    <a:lumMod val="40000"/>
                    <a:lumOff val="60000"/>
                  </a:schemeClr>
                </a:solidFill>
                <a:latin typeface="Perpetua" pitchFamily="18" charset="0"/>
              </a:rPr>
              <a:t>For more information on IJs refer to Appendix Q in the State Operations Manual (SOM) </a:t>
            </a:r>
          </a:p>
          <a:p>
            <a:pPr>
              <a:buFont typeface="Wingdings" panose="05000000000000000000" pitchFamily="2" charset="2"/>
              <a:buChar char="Ø"/>
            </a:pPr>
            <a:r>
              <a:rPr lang="en-US" b="1" dirty="0" smtClean="0">
                <a:solidFill>
                  <a:schemeClr val="accent1">
                    <a:lumMod val="40000"/>
                    <a:lumOff val="60000"/>
                  </a:schemeClr>
                </a:solidFill>
                <a:latin typeface="Perpetua" pitchFamily="18" charset="0"/>
              </a:rPr>
              <a:t>After the conference these templates will be sent out via list serve  </a:t>
            </a:r>
            <a:endParaRPr lang="en-US" dirty="0"/>
          </a:p>
          <a:p>
            <a:pPr>
              <a:buFont typeface="Wingdings" panose="05000000000000000000" pitchFamily="2" charset="2"/>
              <a:buChar char="Ø"/>
            </a:pPr>
            <a:endParaRPr lang="en-US" b="1" dirty="0">
              <a:solidFill>
                <a:schemeClr val="accent1">
                  <a:lumMod val="40000"/>
                  <a:lumOff val="60000"/>
                </a:schemeClr>
              </a:solidFill>
              <a:latin typeface="Perpetua" pitchFamily="18" charset="0"/>
            </a:endParaRP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34821276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83264"/>
          </a:xfrm>
        </p:spPr>
        <p:txBody>
          <a:bodyPr/>
          <a:lstStyle/>
          <a:p>
            <a:pPr algn="ctr"/>
            <a:r>
              <a:rPr lang="en-US" b="1" dirty="0">
                <a:latin typeface="Perpetua" panose="02020502060401020303" pitchFamily="18" charset="0"/>
              </a:rPr>
              <a:t>IJ </a:t>
            </a:r>
            <a:r>
              <a:rPr lang="en-US" b="1" dirty="0" smtClean="0">
                <a:latin typeface="Perpetua" panose="02020502060401020303" pitchFamily="18" charset="0"/>
              </a:rPr>
              <a:t>Templates Cont’d.</a:t>
            </a:r>
            <a:endParaRPr lang="en-US" b="1" dirty="0">
              <a:latin typeface="Perpetua" panose="02020502060401020303" pitchFamily="18" charset="0"/>
            </a:endParaRPr>
          </a:p>
        </p:txBody>
      </p:sp>
      <p:sp>
        <p:nvSpPr>
          <p:cNvPr id="3" name="Text Placeholder 2"/>
          <p:cNvSpPr>
            <a:spLocks noGrp="1"/>
          </p:cNvSpPr>
          <p:nvPr>
            <p:ph type="body" sz="quarter" idx="10"/>
          </p:nvPr>
        </p:nvSpPr>
        <p:spPr>
          <a:xfrm>
            <a:off x="32657" y="1447800"/>
            <a:ext cx="8382000" cy="4967514"/>
          </a:xfrm>
        </p:spPr>
        <p:txBody>
          <a:bodyPr/>
          <a:lstStyle/>
          <a:p>
            <a:pPr lvl="1">
              <a:buFont typeface="Wingdings" panose="05000000000000000000" pitchFamily="2" charset="2"/>
              <a:buChar char="Ø"/>
            </a:pPr>
            <a:r>
              <a:rPr lang="en-US" b="1" dirty="0" smtClean="0">
                <a:solidFill>
                  <a:schemeClr val="accent1">
                    <a:lumMod val="40000"/>
                    <a:lumOff val="60000"/>
                  </a:schemeClr>
                </a:solidFill>
                <a:latin typeface="Perpetua" pitchFamily="18" charset="0"/>
              </a:rPr>
              <a:t>No agency intentionally provides substandard care, but surveyors are seeing more and more issues with staff not addressing:</a:t>
            </a:r>
          </a:p>
          <a:p>
            <a:pPr lvl="2">
              <a:buFont typeface="Wingdings" panose="05000000000000000000" pitchFamily="2" charset="2"/>
              <a:buChar char="Ø"/>
            </a:pPr>
            <a:r>
              <a:rPr lang="en-US" b="1" dirty="0">
                <a:solidFill>
                  <a:schemeClr val="accent1">
                    <a:lumMod val="40000"/>
                    <a:lumOff val="60000"/>
                  </a:schemeClr>
                </a:solidFill>
                <a:latin typeface="Perpetua" pitchFamily="18" charset="0"/>
              </a:rPr>
              <a:t>Symptoms, especially pain</a:t>
            </a:r>
          </a:p>
          <a:p>
            <a:pPr lvl="2">
              <a:buFont typeface="Wingdings" panose="05000000000000000000" pitchFamily="2" charset="2"/>
              <a:buChar char="Ø"/>
            </a:pPr>
            <a:r>
              <a:rPr lang="en-US" b="1" dirty="0">
                <a:solidFill>
                  <a:schemeClr val="accent1">
                    <a:lumMod val="40000"/>
                    <a:lumOff val="60000"/>
                  </a:schemeClr>
                </a:solidFill>
                <a:latin typeface="Perpetua" pitchFamily="18" charset="0"/>
              </a:rPr>
              <a:t>Not alerting the physician to the </a:t>
            </a:r>
            <a:r>
              <a:rPr lang="en-US" b="1" dirty="0" smtClean="0">
                <a:solidFill>
                  <a:schemeClr val="accent1">
                    <a:lumMod val="40000"/>
                    <a:lumOff val="60000"/>
                  </a:schemeClr>
                </a:solidFill>
                <a:latin typeface="Perpetua" pitchFamily="18" charset="0"/>
              </a:rPr>
              <a:t>issues</a:t>
            </a:r>
          </a:p>
          <a:p>
            <a:pPr lvl="1">
              <a:buFont typeface="Wingdings" panose="05000000000000000000" pitchFamily="2" charset="2"/>
              <a:buChar char="Ø"/>
            </a:pPr>
            <a:r>
              <a:rPr lang="en-US" b="1" dirty="0" smtClean="0">
                <a:solidFill>
                  <a:schemeClr val="accent1">
                    <a:lumMod val="40000"/>
                    <a:lumOff val="60000"/>
                  </a:schemeClr>
                </a:solidFill>
                <a:latin typeface="Perpetua" pitchFamily="18" charset="0"/>
              </a:rPr>
              <a:t>Presenting some of these actual cases to your staff may alert them to potential areas of concern</a:t>
            </a:r>
          </a:p>
          <a:p>
            <a:pPr lvl="1">
              <a:buFont typeface="Wingdings" panose="05000000000000000000" pitchFamily="2" charset="2"/>
              <a:buChar char="Ø"/>
            </a:pPr>
            <a:r>
              <a:rPr lang="en-US" b="1" dirty="0" smtClean="0">
                <a:solidFill>
                  <a:schemeClr val="accent1">
                    <a:lumMod val="40000"/>
                    <a:lumOff val="60000"/>
                  </a:schemeClr>
                </a:solidFill>
                <a:latin typeface="Perpetua" pitchFamily="18" charset="0"/>
              </a:rPr>
              <a:t>Beginning October 1, 2022, agencies with an unremoved immediate jeopardy are subject to CMPs.  </a:t>
            </a:r>
            <a:endParaRPr lang="en-US" b="1" dirty="0">
              <a:solidFill>
                <a:schemeClr val="accent1">
                  <a:lumMod val="40000"/>
                  <a:lumOff val="60000"/>
                </a:schemeClr>
              </a:solidFill>
              <a:latin typeface="Perpetua" pitchFamily="18" charset="0"/>
            </a:endParaRPr>
          </a:p>
          <a:p>
            <a:pPr marL="517525" lvl="1" indent="0">
              <a:buNone/>
            </a:pPr>
            <a:endParaRPr lang="en-US" b="1" dirty="0" smtClean="0">
              <a:solidFill>
                <a:schemeClr val="accent1">
                  <a:lumMod val="40000"/>
                  <a:lumOff val="60000"/>
                </a:schemeClr>
              </a:solidFill>
              <a:latin typeface="Perpetua" pitchFamily="18" charset="0"/>
            </a:endParaRPr>
          </a:p>
          <a:p>
            <a:pPr marL="914400" lvl="2" indent="0">
              <a:buNone/>
            </a:pPr>
            <a:endParaRPr lang="en-US" dirty="0"/>
          </a:p>
        </p:txBody>
      </p:sp>
    </p:spTree>
    <p:extLst>
      <p:ext uri="{BB962C8B-B14F-4D97-AF65-F5344CB8AC3E}">
        <p14:creationId xmlns:p14="http://schemas.microsoft.com/office/powerpoint/2010/main" val="29270013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281 Baseball Umpire Stock Illustrations, Cliparts and Royalty Free Baseball  Umpire Vect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295400"/>
            <a:ext cx="3400425"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174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p:cNvSpPr/>
          <p:nvPr/>
        </p:nvSpPr>
        <p:spPr bwMode="auto">
          <a:xfrm>
            <a:off x="762000" y="1371600"/>
            <a:ext cx="7543800" cy="2785872"/>
          </a:xfrm>
          <a:prstGeom prst="flowChartPunchedTap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8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Perpetua" panose="02020502060401020303" pitchFamily="18" charset="0"/>
              </a:rPr>
              <a:t>Statistics</a:t>
            </a:r>
          </a:p>
        </p:txBody>
      </p:sp>
    </p:spTree>
    <p:extLst>
      <p:ext uri="{BB962C8B-B14F-4D97-AF65-F5344CB8AC3E}">
        <p14:creationId xmlns:p14="http://schemas.microsoft.com/office/powerpoint/2010/main" val="2067682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768672"/>
          </a:xfrm>
        </p:spPr>
        <p:txBody>
          <a:bodyPr/>
          <a:lstStyle/>
          <a:p>
            <a:pPr algn="ctr"/>
            <a:r>
              <a:rPr lang="en-US" sz="5400" b="1" dirty="0" smtClean="0">
                <a:latin typeface="Perpetua" panose="02020502060401020303" pitchFamily="18" charset="0"/>
              </a:rPr>
              <a:t>Annual Statistical Report</a:t>
            </a:r>
            <a:endParaRPr lang="en-US" sz="5400" b="1" dirty="0">
              <a:latin typeface="Perpetua" panose="02020502060401020303" pitchFamily="18" charset="0"/>
            </a:endParaRPr>
          </a:p>
        </p:txBody>
      </p:sp>
      <p:sp>
        <p:nvSpPr>
          <p:cNvPr id="3" name="Text Placeholder 2"/>
          <p:cNvSpPr>
            <a:spLocks noGrp="1"/>
          </p:cNvSpPr>
          <p:nvPr>
            <p:ph type="body" sz="quarter" idx="10"/>
          </p:nvPr>
        </p:nvSpPr>
        <p:spPr>
          <a:xfrm>
            <a:off x="348343" y="1295400"/>
            <a:ext cx="8382000" cy="5810822"/>
          </a:xfrm>
        </p:spPr>
        <p:txBody>
          <a:bodyPr/>
          <a:lstStyle/>
          <a:p>
            <a:pPr>
              <a:buFont typeface="Wingdings" panose="05000000000000000000" pitchFamily="2" charset="2"/>
              <a:buChar char="Ø"/>
            </a:pPr>
            <a:r>
              <a:rPr lang="en-US" b="1" dirty="0" smtClean="0">
                <a:solidFill>
                  <a:schemeClr val="accent1">
                    <a:lumMod val="40000"/>
                    <a:lumOff val="60000"/>
                  </a:schemeClr>
                </a:solidFill>
                <a:latin typeface="Perpetua" pitchFamily="18" charset="0"/>
              </a:rPr>
              <a:t>Hospice Administrators are notified via list serve in December</a:t>
            </a:r>
          </a:p>
          <a:p>
            <a:pPr>
              <a:buFont typeface="Wingdings" panose="05000000000000000000" pitchFamily="2" charset="2"/>
              <a:buChar char="Ø"/>
            </a:pPr>
            <a:r>
              <a:rPr lang="en-US" b="1" dirty="0" smtClean="0">
                <a:solidFill>
                  <a:schemeClr val="accent1">
                    <a:lumMod val="40000"/>
                    <a:lumOff val="60000"/>
                  </a:schemeClr>
                </a:solidFill>
                <a:latin typeface="Perpetua" pitchFamily="18" charset="0"/>
              </a:rPr>
              <a:t>Template and instructions will be available on the bureau website</a:t>
            </a:r>
          </a:p>
          <a:p>
            <a:pPr>
              <a:buFont typeface="Wingdings" panose="05000000000000000000" pitchFamily="2" charset="2"/>
              <a:buChar char="Ø"/>
            </a:pPr>
            <a:r>
              <a:rPr lang="en-US" b="1" dirty="0" smtClean="0">
                <a:solidFill>
                  <a:schemeClr val="accent1">
                    <a:lumMod val="40000"/>
                    <a:lumOff val="60000"/>
                  </a:schemeClr>
                </a:solidFill>
                <a:latin typeface="Perpetua" pitchFamily="18" charset="0"/>
              </a:rPr>
              <a:t>Must be submitted by March 1, 2023</a:t>
            </a:r>
          </a:p>
          <a:p>
            <a:pPr>
              <a:buFont typeface="Wingdings" panose="05000000000000000000" pitchFamily="2" charset="2"/>
              <a:buChar char="Ø"/>
            </a:pPr>
            <a:r>
              <a:rPr lang="en-US" b="1" dirty="0" smtClean="0">
                <a:solidFill>
                  <a:schemeClr val="accent1">
                    <a:lumMod val="40000"/>
                    <a:lumOff val="60000"/>
                  </a:schemeClr>
                </a:solidFill>
                <a:latin typeface="Perpetua" pitchFamily="18" charset="0"/>
              </a:rPr>
              <a:t>Per </a:t>
            </a:r>
            <a:r>
              <a:rPr lang="en-US" b="1" dirty="0" smtClean="0">
                <a:solidFill>
                  <a:srgbClr val="FFFF99"/>
                </a:solidFill>
                <a:latin typeface="Perpetua" pitchFamily="18" charset="0"/>
              </a:rPr>
              <a:t>RSMo</a:t>
            </a:r>
            <a:r>
              <a:rPr lang="en-US" b="1" dirty="0" smtClean="0">
                <a:solidFill>
                  <a:srgbClr val="00B050"/>
                </a:solidFill>
                <a:latin typeface="Perpetua" pitchFamily="18" charset="0"/>
              </a:rPr>
              <a:t> </a:t>
            </a:r>
            <a:r>
              <a:rPr lang="en-US" b="1" dirty="0" smtClean="0">
                <a:solidFill>
                  <a:schemeClr val="accent1">
                    <a:lumMod val="40000"/>
                    <a:lumOff val="60000"/>
                  </a:schemeClr>
                </a:solidFill>
                <a:latin typeface="Perpetua" pitchFamily="18" charset="0"/>
              </a:rPr>
              <a:t>197.256 (4) All certified hospices must submit statistical reports</a:t>
            </a:r>
          </a:p>
          <a:p>
            <a:pPr>
              <a:buFont typeface="Wingdings" panose="05000000000000000000" pitchFamily="2" charset="2"/>
              <a:buChar char="Ø"/>
            </a:pPr>
            <a:r>
              <a:rPr lang="en-US" b="1" dirty="0" smtClean="0">
                <a:solidFill>
                  <a:srgbClr val="FFFF99"/>
                </a:solidFill>
                <a:latin typeface="Perpetua" pitchFamily="18" charset="0"/>
              </a:rPr>
              <a:t>State Hospice Council has met in September - no changes </a:t>
            </a:r>
            <a:r>
              <a:rPr lang="en-US" b="1" dirty="0">
                <a:solidFill>
                  <a:srgbClr val="FFFF99"/>
                </a:solidFill>
                <a:latin typeface="Perpetua" pitchFamily="18" charset="0"/>
              </a:rPr>
              <a:t>p</a:t>
            </a:r>
            <a:r>
              <a:rPr lang="en-US" b="1" dirty="0" smtClean="0">
                <a:solidFill>
                  <a:srgbClr val="FFFF99"/>
                </a:solidFill>
                <a:latin typeface="Perpetua" pitchFamily="18" charset="0"/>
              </a:rPr>
              <a:t>lanned to this year’s statistical report, but for future statistical reports will plan to expand on “Reason for Discharge”</a:t>
            </a:r>
            <a:endParaRPr lang="en-US" b="1" dirty="0">
              <a:solidFill>
                <a:srgbClr val="FFFF99"/>
              </a:solidFill>
              <a:latin typeface="Perpetua" pitchFamily="18" charset="0"/>
            </a:endParaRPr>
          </a:p>
          <a:p>
            <a:endParaRPr lang="en-US" dirty="0"/>
          </a:p>
        </p:txBody>
      </p:sp>
    </p:spTree>
    <p:extLst>
      <p:ext uri="{BB962C8B-B14F-4D97-AF65-F5344CB8AC3E}">
        <p14:creationId xmlns:p14="http://schemas.microsoft.com/office/powerpoint/2010/main" val="683506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85135"/>
            <a:ext cx="8382000" cy="835742"/>
          </a:xfrm>
        </p:spPr>
        <p:txBody>
          <a:bodyPr/>
          <a:lstStyle/>
          <a:p>
            <a:pPr algn="ctr"/>
            <a:r>
              <a:rPr lang="en-US" sz="6000" b="1" i="1" dirty="0" smtClean="0">
                <a:latin typeface="Perpetua" pitchFamily="18" charset="0"/>
              </a:rPr>
              <a:t>Objectives</a:t>
            </a:r>
            <a:endParaRPr lang="en-US" sz="6000" b="1" i="1" dirty="0">
              <a:latin typeface="Perpetua" pitchFamily="18" charset="0"/>
            </a:endParaRPr>
          </a:p>
        </p:txBody>
      </p:sp>
      <p:sp>
        <p:nvSpPr>
          <p:cNvPr id="3" name="Text Placeholder 2"/>
          <p:cNvSpPr>
            <a:spLocks noGrp="1"/>
          </p:cNvSpPr>
          <p:nvPr>
            <p:ph type="body" sz="quarter" idx="10"/>
          </p:nvPr>
        </p:nvSpPr>
        <p:spPr>
          <a:xfrm>
            <a:off x="381000" y="1295400"/>
            <a:ext cx="8382000" cy="4924425"/>
          </a:xfrm>
        </p:spPr>
        <p:txBody>
          <a:bodyPr/>
          <a:lstStyle/>
          <a:p>
            <a:pPr>
              <a:buFont typeface="Wingdings" panose="05000000000000000000" pitchFamily="2" charset="2"/>
              <a:buChar char="Ø"/>
            </a:pPr>
            <a:r>
              <a:rPr lang="en-US" b="1" dirty="0" smtClean="0">
                <a:solidFill>
                  <a:schemeClr val="accent1">
                    <a:lumMod val="40000"/>
                    <a:lumOff val="60000"/>
                  </a:schemeClr>
                </a:solidFill>
                <a:latin typeface="Perpetua" pitchFamily="18" charset="0"/>
              </a:rPr>
              <a:t>Review federal hospice regulatory changes</a:t>
            </a:r>
          </a:p>
          <a:p>
            <a:pPr>
              <a:buFont typeface="Wingdings" panose="05000000000000000000" pitchFamily="2" charset="2"/>
              <a:buChar char="Ø"/>
            </a:pPr>
            <a:r>
              <a:rPr lang="en-US" b="1" dirty="0" smtClean="0">
                <a:solidFill>
                  <a:schemeClr val="accent1">
                    <a:lumMod val="40000"/>
                    <a:lumOff val="60000"/>
                  </a:schemeClr>
                </a:solidFill>
                <a:latin typeface="Perpetua" pitchFamily="18" charset="0"/>
              </a:rPr>
              <a:t>Highlight Missouri’s newly proposed hospice rules</a:t>
            </a:r>
          </a:p>
          <a:p>
            <a:pPr>
              <a:buFont typeface="Wingdings" panose="05000000000000000000" pitchFamily="2" charset="2"/>
              <a:buChar char="Ø"/>
            </a:pPr>
            <a:r>
              <a:rPr lang="en-US" b="1" dirty="0" smtClean="0">
                <a:solidFill>
                  <a:schemeClr val="accent1">
                    <a:lumMod val="40000"/>
                    <a:lumOff val="60000"/>
                  </a:schemeClr>
                </a:solidFill>
                <a:latin typeface="Perpetua" pitchFamily="18" charset="0"/>
              </a:rPr>
              <a:t>List  Top 5 deficiencies cited for hospice agencies over the past year</a:t>
            </a:r>
          </a:p>
          <a:p>
            <a:pPr>
              <a:buFont typeface="Wingdings" panose="05000000000000000000" pitchFamily="2" charset="2"/>
              <a:buChar char="Ø"/>
            </a:pPr>
            <a:r>
              <a:rPr lang="en-US" b="1" dirty="0" smtClean="0">
                <a:solidFill>
                  <a:schemeClr val="accent1">
                    <a:lumMod val="40000"/>
                    <a:lumOff val="60000"/>
                  </a:schemeClr>
                </a:solidFill>
                <a:latin typeface="Perpetua" pitchFamily="18" charset="0"/>
              </a:rPr>
              <a:t>Describe the benefits of  the new “Long-Term Care/Hospice Coordination of  Care Form” </a:t>
            </a:r>
          </a:p>
          <a:p>
            <a:pPr>
              <a:buFont typeface="Wingdings" panose="05000000000000000000" pitchFamily="2" charset="2"/>
              <a:buChar char="Ø"/>
            </a:pPr>
            <a:r>
              <a:rPr lang="en-US" b="1" dirty="0" smtClean="0">
                <a:solidFill>
                  <a:schemeClr val="accent1">
                    <a:lumMod val="40000"/>
                    <a:lumOff val="60000"/>
                  </a:schemeClr>
                </a:solidFill>
                <a:latin typeface="Perpetua" pitchFamily="18" charset="0"/>
              </a:rPr>
              <a:t>Describe Missouri’s 2021 Hospice Annual  </a:t>
            </a:r>
            <a:r>
              <a:rPr lang="en-US" b="1" dirty="0">
                <a:solidFill>
                  <a:schemeClr val="accent1">
                    <a:lumMod val="40000"/>
                    <a:lumOff val="60000"/>
                  </a:schemeClr>
                </a:solidFill>
                <a:latin typeface="Perpetua" pitchFamily="18" charset="0"/>
              </a:rPr>
              <a:t>S</a:t>
            </a:r>
            <a:r>
              <a:rPr lang="en-US" b="1" dirty="0" smtClean="0">
                <a:solidFill>
                  <a:schemeClr val="accent1">
                    <a:lumMod val="40000"/>
                    <a:lumOff val="60000"/>
                  </a:schemeClr>
                </a:solidFill>
                <a:latin typeface="Perpetua" pitchFamily="18" charset="0"/>
              </a:rPr>
              <a:t>tatistics</a:t>
            </a:r>
          </a:p>
          <a:p>
            <a:pPr>
              <a:buFont typeface="Wingdings" panose="05000000000000000000" pitchFamily="2" charset="2"/>
              <a:buChar char="Ø"/>
            </a:pPr>
            <a:r>
              <a:rPr lang="en-US" b="1" dirty="0" smtClean="0">
                <a:solidFill>
                  <a:schemeClr val="accent1">
                    <a:lumMod val="40000"/>
                    <a:lumOff val="60000"/>
                  </a:schemeClr>
                </a:solidFill>
                <a:latin typeface="Perpetua" pitchFamily="18" charset="0"/>
              </a:rPr>
              <a:t>Identify hot topics on the horizon</a:t>
            </a:r>
            <a:endParaRPr lang="en-US" b="1" dirty="0">
              <a:solidFill>
                <a:schemeClr val="accent1">
                  <a:lumMod val="40000"/>
                  <a:lumOff val="60000"/>
                </a:schemeClr>
              </a:solidFill>
              <a:latin typeface="Perpetua"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439154438"/>
              </p:ext>
            </p:extLst>
          </p:nvPr>
        </p:nvGraphicFramePr>
        <p:xfrm>
          <a:off x="0" y="5255"/>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2004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3570"/>
            <a:ext cx="9144000" cy="683264"/>
          </a:xfrm>
        </p:spPr>
        <p:txBody>
          <a:bodyPr/>
          <a:lstStyle/>
          <a:p>
            <a:pPr algn="ctr"/>
            <a:r>
              <a:rPr lang="en-US" b="1" dirty="0" smtClean="0">
                <a:latin typeface="Perpetua" panose="02020502060401020303" pitchFamily="18" charset="0"/>
              </a:rPr>
              <a:t>Top Three Admitting Diagnoses</a:t>
            </a:r>
            <a:endParaRPr lang="en-US" b="1" dirty="0">
              <a:latin typeface="Perpetua" panose="02020502060401020303" pitchFamily="18" charset="0"/>
            </a:endParaRPr>
          </a:p>
        </p:txBody>
      </p:sp>
      <p:graphicFrame>
        <p:nvGraphicFramePr>
          <p:cNvPr id="4" name="Diagram 3"/>
          <p:cNvGraphicFramePr/>
          <p:nvPr>
            <p:extLst>
              <p:ext uri="{D42A27DB-BD31-4B8C-83A1-F6EECF244321}">
                <p14:modId xmlns:p14="http://schemas.microsoft.com/office/powerpoint/2010/main" val="2677472666"/>
              </p:ext>
            </p:extLst>
          </p:nvPr>
        </p:nvGraphicFramePr>
        <p:xfrm>
          <a:off x="457200" y="836712"/>
          <a:ext cx="8229600" cy="5564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0912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1" y="609600"/>
            <a:ext cx="9144000" cy="683264"/>
          </a:xfrm>
        </p:spPr>
        <p:txBody>
          <a:bodyPr/>
          <a:lstStyle/>
          <a:p>
            <a:pPr algn="ctr"/>
            <a:r>
              <a:rPr lang="en-US" b="1" dirty="0" smtClean="0">
                <a:latin typeface="Perpetua" panose="02020502060401020303" pitchFamily="18" charset="0"/>
              </a:rPr>
              <a:t>Age on Admission</a:t>
            </a:r>
            <a:endParaRPr lang="en-US" b="1" dirty="0">
              <a:latin typeface="Perpetua" panose="02020502060401020303" pitchFamily="18" charset="0"/>
            </a:endParaRPr>
          </a:p>
        </p:txBody>
      </p:sp>
      <p:graphicFrame>
        <p:nvGraphicFramePr>
          <p:cNvPr id="4" name="Diagram 3"/>
          <p:cNvGraphicFramePr/>
          <p:nvPr>
            <p:extLst>
              <p:ext uri="{D42A27DB-BD31-4B8C-83A1-F6EECF244321}">
                <p14:modId xmlns:p14="http://schemas.microsoft.com/office/powerpoint/2010/main" val="2310962967"/>
              </p:ext>
            </p:extLst>
          </p:nvPr>
        </p:nvGraphicFramePr>
        <p:xfrm>
          <a:off x="415413" y="1412776"/>
          <a:ext cx="8424936" cy="40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0208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208641285"/>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71204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655508507"/>
              </p:ext>
            </p:extLst>
          </p:nvPr>
        </p:nvGraphicFramePr>
        <p:xfrm>
          <a:off x="1" y="0"/>
          <a:ext cx="9143999"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8932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p:cNvSpPr/>
          <p:nvPr/>
        </p:nvSpPr>
        <p:spPr bwMode="auto">
          <a:xfrm>
            <a:off x="762000" y="1371600"/>
            <a:ext cx="7543800" cy="2785872"/>
          </a:xfrm>
          <a:prstGeom prst="flowChartPunchedTap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8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Perpetua" panose="02020502060401020303" pitchFamily="18" charset="0"/>
              </a:rPr>
              <a:t>Trends</a:t>
            </a:r>
          </a:p>
        </p:txBody>
      </p:sp>
    </p:spTree>
    <p:extLst>
      <p:ext uri="{BB962C8B-B14F-4D97-AF65-F5344CB8AC3E}">
        <p14:creationId xmlns:p14="http://schemas.microsoft.com/office/powerpoint/2010/main" val="34418622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417856381"/>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2717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3576597820"/>
              </p:ext>
            </p:extLst>
          </p:nvPr>
        </p:nvGraphicFramePr>
        <p:xfrm>
          <a:off x="539552" y="1412776"/>
          <a:ext cx="8208912"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1"/>
          <p:cNvSpPr txBox="1">
            <a:spLocks/>
          </p:cNvSpPr>
          <p:nvPr/>
        </p:nvSpPr>
        <p:spPr>
          <a:xfrm>
            <a:off x="0" y="457200"/>
            <a:ext cx="9144000" cy="586284"/>
          </a:xfrm>
          <a:prstGeom prst="rect">
            <a:avLst/>
          </a:prstGeom>
        </p:spPr>
        <p:txBody>
          <a:bodyPr/>
          <a:lstStyle>
            <a:lvl1pPr algn="l" rtl="0" fontAlgn="base">
              <a:spcBef>
                <a:spcPct val="0"/>
              </a:spcBef>
              <a:spcAft>
                <a:spcPct val="0"/>
              </a:spcAft>
              <a:defRPr sz="3200">
                <a:solidFill>
                  <a:schemeClr val="bg1"/>
                </a:solidFill>
                <a:latin typeface="+mj-lt"/>
                <a:ea typeface="+mj-ea"/>
                <a:cs typeface="+mj-cs"/>
              </a:defRPr>
            </a:lvl1pPr>
            <a:lvl2pPr algn="l" rtl="0" fontAlgn="base">
              <a:spcBef>
                <a:spcPct val="0"/>
              </a:spcBef>
              <a:spcAft>
                <a:spcPct val="0"/>
              </a:spcAft>
              <a:defRPr sz="3200">
                <a:solidFill>
                  <a:schemeClr val="bg1"/>
                </a:solidFill>
                <a:latin typeface="Arial" charset="0"/>
              </a:defRPr>
            </a:lvl2pPr>
            <a:lvl3pPr algn="l" rtl="0" fontAlgn="base">
              <a:spcBef>
                <a:spcPct val="0"/>
              </a:spcBef>
              <a:spcAft>
                <a:spcPct val="0"/>
              </a:spcAft>
              <a:defRPr sz="3200">
                <a:solidFill>
                  <a:schemeClr val="bg1"/>
                </a:solidFill>
                <a:latin typeface="Arial" charset="0"/>
              </a:defRPr>
            </a:lvl3pPr>
            <a:lvl4pPr algn="l" rtl="0" fontAlgn="base">
              <a:spcBef>
                <a:spcPct val="0"/>
              </a:spcBef>
              <a:spcAft>
                <a:spcPct val="0"/>
              </a:spcAft>
              <a:defRPr sz="3200">
                <a:solidFill>
                  <a:schemeClr val="bg1"/>
                </a:solidFill>
                <a:latin typeface="Arial" charset="0"/>
              </a:defRPr>
            </a:lvl4pPr>
            <a:lvl5pPr algn="l" rtl="0" fontAlgn="base">
              <a:spcBef>
                <a:spcPct val="0"/>
              </a:spcBef>
              <a:spcAft>
                <a:spcPct val="0"/>
              </a:spcAft>
              <a:defRPr sz="3200">
                <a:solidFill>
                  <a:schemeClr val="bg1"/>
                </a:solidFill>
                <a:latin typeface="Arial" charset="0"/>
              </a:defRPr>
            </a:lvl5pPr>
            <a:lvl6pPr marL="457200" algn="l" rtl="0" fontAlgn="base">
              <a:spcBef>
                <a:spcPct val="0"/>
              </a:spcBef>
              <a:spcAft>
                <a:spcPct val="0"/>
              </a:spcAft>
              <a:defRPr sz="3200">
                <a:solidFill>
                  <a:schemeClr val="bg1"/>
                </a:solidFill>
                <a:latin typeface="Arial" charset="0"/>
              </a:defRPr>
            </a:lvl6pPr>
            <a:lvl7pPr marL="914400" algn="l" rtl="0" fontAlgn="base">
              <a:spcBef>
                <a:spcPct val="0"/>
              </a:spcBef>
              <a:spcAft>
                <a:spcPct val="0"/>
              </a:spcAft>
              <a:defRPr sz="3200">
                <a:solidFill>
                  <a:schemeClr val="bg1"/>
                </a:solidFill>
                <a:latin typeface="Arial" charset="0"/>
              </a:defRPr>
            </a:lvl7pPr>
            <a:lvl8pPr marL="1371600" algn="l" rtl="0" fontAlgn="base">
              <a:spcBef>
                <a:spcPct val="0"/>
              </a:spcBef>
              <a:spcAft>
                <a:spcPct val="0"/>
              </a:spcAft>
              <a:defRPr sz="3200">
                <a:solidFill>
                  <a:schemeClr val="bg1"/>
                </a:solidFill>
                <a:latin typeface="Arial" charset="0"/>
              </a:defRPr>
            </a:lvl8pPr>
            <a:lvl9pPr marL="1828800" algn="l" rtl="0" fontAlgn="base">
              <a:spcBef>
                <a:spcPct val="0"/>
              </a:spcBef>
              <a:spcAft>
                <a:spcPct val="0"/>
              </a:spcAft>
              <a:defRPr sz="3200">
                <a:solidFill>
                  <a:schemeClr val="bg1"/>
                </a:solidFill>
                <a:latin typeface="Arial" charset="0"/>
              </a:defRPr>
            </a:lvl9pPr>
          </a:lstStyle>
          <a:p>
            <a:pPr algn="ctr"/>
            <a:r>
              <a:rPr lang="en-US" sz="4800" b="1" kern="0" dirty="0" smtClean="0">
                <a:solidFill>
                  <a:srgbClr val="FFC000"/>
                </a:solidFill>
                <a:latin typeface="Perpetua" panose="02020502060401020303" pitchFamily="18" charset="0"/>
              </a:rPr>
              <a:t>Pending Hospice Agencies</a:t>
            </a:r>
            <a:endParaRPr lang="en-US" sz="4800" b="1" kern="0" dirty="0">
              <a:solidFill>
                <a:srgbClr val="FFC000"/>
              </a:solidFill>
              <a:latin typeface="Perpetua" panose="02020502060401020303" pitchFamily="18" charset="0"/>
            </a:endParaRPr>
          </a:p>
        </p:txBody>
      </p:sp>
    </p:spTree>
    <p:extLst>
      <p:ext uri="{BB962C8B-B14F-4D97-AF65-F5344CB8AC3E}">
        <p14:creationId xmlns:p14="http://schemas.microsoft.com/office/powerpoint/2010/main" val="2136546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243146680"/>
              </p:ext>
            </p:extLst>
          </p:nvPr>
        </p:nvGraphicFramePr>
        <p:xfrm>
          <a:off x="0" y="1196752"/>
          <a:ext cx="90678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59690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1341628778"/>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2296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p:cNvSpPr/>
          <p:nvPr/>
        </p:nvSpPr>
        <p:spPr bwMode="auto">
          <a:xfrm>
            <a:off x="762000" y="1371600"/>
            <a:ext cx="7543800" cy="3429000"/>
          </a:xfrm>
          <a:prstGeom prst="flowChartPunchedTap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7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Perpetua" panose="02020502060401020303" pitchFamily="18" charset="0"/>
              </a:rPr>
              <a:t>Regulatory </a:t>
            </a:r>
          </a:p>
          <a:p>
            <a:pPr algn="ctr" defTabSz="914099" fontAlgn="base">
              <a:spcBef>
                <a:spcPct val="0"/>
              </a:spcBef>
              <a:spcAft>
                <a:spcPct val="0"/>
              </a:spcAft>
            </a:pPr>
            <a:r>
              <a:rPr lang="en-US" sz="7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Perpetua" panose="02020502060401020303" pitchFamily="18" charset="0"/>
              </a:rPr>
              <a:t>Updates</a:t>
            </a:r>
          </a:p>
        </p:txBody>
      </p:sp>
    </p:spTree>
    <p:extLst>
      <p:ext uri="{BB962C8B-B14F-4D97-AF65-F5344CB8AC3E}">
        <p14:creationId xmlns:p14="http://schemas.microsoft.com/office/powerpoint/2010/main" val="3758755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888478136"/>
              </p:ext>
            </p:extLst>
          </p:nvPr>
        </p:nvGraphicFramePr>
        <p:xfrm>
          <a:off x="107504" y="1219200"/>
          <a:ext cx="8640960" cy="4298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p:cNvSpPr txBox="1">
            <a:spLocks/>
          </p:cNvSpPr>
          <p:nvPr/>
        </p:nvSpPr>
        <p:spPr>
          <a:xfrm>
            <a:off x="-33528" y="228600"/>
            <a:ext cx="9144000" cy="720080"/>
          </a:xfrm>
          <a:prstGeom prst="rect">
            <a:avLst/>
          </a:prstGeom>
        </p:spPr>
        <p:txBody>
          <a:bodyPr/>
          <a:lstStyle>
            <a:lvl1pPr algn="l" rtl="0" fontAlgn="base">
              <a:spcBef>
                <a:spcPct val="0"/>
              </a:spcBef>
              <a:spcAft>
                <a:spcPct val="0"/>
              </a:spcAft>
              <a:defRPr sz="3200">
                <a:solidFill>
                  <a:schemeClr val="bg1"/>
                </a:solidFill>
                <a:latin typeface="+mj-lt"/>
                <a:ea typeface="+mj-ea"/>
                <a:cs typeface="+mj-cs"/>
              </a:defRPr>
            </a:lvl1pPr>
            <a:lvl2pPr algn="l" rtl="0" fontAlgn="base">
              <a:spcBef>
                <a:spcPct val="0"/>
              </a:spcBef>
              <a:spcAft>
                <a:spcPct val="0"/>
              </a:spcAft>
              <a:defRPr sz="3200">
                <a:solidFill>
                  <a:schemeClr val="bg1"/>
                </a:solidFill>
                <a:latin typeface="Arial" charset="0"/>
              </a:defRPr>
            </a:lvl2pPr>
            <a:lvl3pPr algn="l" rtl="0" fontAlgn="base">
              <a:spcBef>
                <a:spcPct val="0"/>
              </a:spcBef>
              <a:spcAft>
                <a:spcPct val="0"/>
              </a:spcAft>
              <a:defRPr sz="3200">
                <a:solidFill>
                  <a:schemeClr val="bg1"/>
                </a:solidFill>
                <a:latin typeface="Arial" charset="0"/>
              </a:defRPr>
            </a:lvl3pPr>
            <a:lvl4pPr algn="l" rtl="0" fontAlgn="base">
              <a:spcBef>
                <a:spcPct val="0"/>
              </a:spcBef>
              <a:spcAft>
                <a:spcPct val="0"/>
              </a:spcAft>
              <a:defRPr sz="3200">
                <a:solidFill>
                  <a:schemeClr val="bg1"/>
                </a:solidFill>
                <a:latin typeface="Arial" charset="0"/>
              </a:defRPr>
            </a:lvl4pPr>
            <a:lvl5pPr algn="l" rtl="0" fontAlgn="base">
              <a:spcBef>
                <a:spcPct val="0"/>
              </a:spcBef>
              <a:spcAft>
                <a:spcPct val="0"/>
              </a:spcAft>
              <a:defRPr sz="3200">
                <a:solidFill>
                  <a:schemeClr val="bg1"/>
                </a:solidFill>
                <a:latin typeface="Arial" charset="0"/>
              </a:defRPr>
            </a:lvl5pPr>
            <a:lvl6pPr marL="457200" algn="l" rtl="0" fontAlgn="base">
              <a:spcBef>
                <a:spcPct val="0"/>
              </a:spcBef>
              <a:spcAft>
                <a:spcPct val="0"/>
              </a:spcAft>
              <a:defRPr sz="3200">
                <a:solidFill>
                  <a:schemeClr val="bg1"/>
                </a:solidFill>
                <a:latin typeface="Arial" charset="0"/>
              </a:defRPr>
            </a:lvl6pPr>
            <a:lvl7pPr marL="914400" algn="l" rtl="0" fontAlgn="base">
              <a:spcBef>
                <a:spcPct val="0"/>
              </a:spcBef>
              <a:spcAft>
                <a:spcPct val="0"/>
              </a:spcAft>
              <a:defRPr sz="3200">
                <a:solidFill>
                  <a:schemeClr val="bg1"/>
                </a:solidFill>
                <a:latin typeface="Arial" charset="0"/>
              </a:defRPr>
            </a:lvl7pPr>
            <a:lvl8pPr marL="1371600" algn="l" rtl="0" fontAlgn="base">
              <a:spcBef>
                <a:spcPct val="0"/>
              </a:spcBef>
              <a:spcAft>
                <a:spcPct val="0"/>
              </a:spcAft>
              <a:defRPr sz="3200">
                <a:solidFill>
                  <a:schemeClr val="bg1"/>
                </a:solidFill>
                <a:latin typeface="Arial" charset="0"/>
              </a:defRPr>
            </a:lvl8pPr>
            <a:lvl9pPr marL="1828800" algn="l" rtl="0" fontAlgn="base">
              <a:spcBef>
                <a:spcPct val="0"/>
              </a:spcBef>
              <a:spcAft>
                <a:spcPct val="0"/>
              </a:spcAft>
              <a:defRPr sz="3200">
                <a:solidFill>
                  <a:schemeClr val="bg1"/>
                </a:solidFill>
                <a:latin typeface="Arial" charset="0"/>
              </a:defRPr>
            </a:lvl9pPr>
          </a:lstStyle>
          <a:p>
            <a:pPr algn="ctr"/>
            <a:r>
              <a:rPr lang="en-US" sz="4800" b="1" kern="0" dirty="0" smtClean="0">
                <a:solidFill>
                  <a:schemeClr val="accent1">
                    <a:lumMod val="60000"/>
                    <a:lumOff val="40000"/>
                  </a:schemeClr>
                </a:solidFill>
                <a:latin typeface="Perpetua" panose="02020502060401020303" pitchFamily="18" charset="0"/>
              </a:rPr>
              <a:t>Hospice Recertification Surveys</a:t>
            </a:r>
            <a:endParaRPr lang="en-US" sz="4800" b="1" kern="0" dirty="0">
              <a:solidFill>
                <a:schemeClr val="accent1">
                  <a:lumMod val="60000"/>
                  <a:lumOff val="40000"/>
                </a:schemeClr>
              </a:solidFill>
              <a:latin typeface="Perpetua" panose="02020502060401020303" pitchFamily="18" charset="0"/>
            </a:endParaRPr>
          </a:p>
        </p:txBody>
      </p:sp>
    </p:spTree>
    <p:extLst>
      <p:ext uri="{BB962C8B-B14F-4D97-AF65-F5344CB8AC3E}">
        <p14:creationId xmlns:p14="http://schemas.microsoft.com/office/powerpoint/2010/main" val="257491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5334000" y="1646069"/>
          <a:ext cx="3429000" cy="1935332"/>
        </p:xfrm>
        <a:graphic>
          <a:graphicData uri="http://schemas.openxmlformats.org/drawingml/2006/table">
            <a:tbl>
              <a:tblPr firstRow="1" bandRow="1">
                <a:tableStyleId>{1E171933-4619-4E11-9A3F-F7608DF75F80}</a:tableStyleId>
              </a:tblPr>
              <a:tblGrid>
                <a:gridCol w="3429000">
                  <a:extLst>
                    <a:ext uri="{9D8B030D-6E8A-4147-A177-3AD203B41FA5}">
                      <a16:colId xmlns:a16="http://schemas.microsoft.com/office/drawing/2014/main" val="2962307128"/>
                    </a:ext>
                  </a:extLst>
                </a:gridCol>
              </a:tblGrid>
              <a:tr h="810900">
                <a:tc>
                  <a:txBody>
                    <a:bodyPr/>
                    <a:lstStyle/>
                    <a:p>
                      <a:r>
                        <a:rPr lang="en-US" sz="3600" dirty="0">
                          <a:solidFill>
                            <a:schemeClr val="tx1"/>
                          </a:solidFill>
                          <a:latin typeface="Perpetua" panose="02020502060401020303" pitchFamily="18" charset="0"/>
                        </a:rPr>
                        <a:t>Second  Quarter</a:t>
                      </a:r>
                    </a:p>
                    <a:p>
                      <a:endParaRPr lang="en-US" sz="800" dirty="0">
                        <a:solidFill>
                          <a:schemeClr val="tx1"/>
                        </a:solidFill>
                        <a:latin typeface="Perpetua" panose="02020502060401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9966"/>
                    </a:solidFill>
                  </a:tcPr>
                </a:tc>
                <a:extLst>
                  <a:ext uri="{0D108BD9-81ED-4DB2-BD59-A6C34878D82A}">
                    <a16:rowId xmlns:a16="http://schemas.microsoft.com/office/drawing/2014/main" val="1928038672"/>
                  </a:ext>
                </a:extLst>
              </a:tr>
              <a:tr h="1124432">
                <a:tc>
                  <a:txBody>
                    <a:bodyPr/>
                    <a:lstStyle/>
                    <a:p>
                      <a:pPr marL="0" indent="0">
                        <a:buFontTx/>
                        <a:buNone/>
                      </a:pPr>
                      <a:r>
                        <a:rPr lang="en-US" sz="2600" dirty="0">
                          <a:latin typeface="Perpetua" panose="02020502060401020303" pitchFamily="18" charset="0"/>
                        </a:rPr>
                        <a:t>Administrator – </a:t>
                      </a:r>
                      <a:r>
                        <a:rPr lang="en-US" sz="2600" dirty="0" smtClean="0">
                          <a:latin typeface="Perpetua" panose="02020502060401020303" pitchFamily="18" charset="0"/>
                        </a:rPr>
                        <a:t>10</a:t>
                      </a:r>
                      <a:endParaRPr lang="en-US" sz="2600" dirty="0">
                        <a:latin typeface="Perpetua" panose="02020502060401020303" pitchFamily="18" charset="0"/>
                      </a:endParaRPr>
                    </a:p>
                    <a:p>
                      <a:pPr marL="0" indent="0">
                        <a:buFontTx/>
                        <a:buNone/>
                      </a:pPr>
                      <a:r>
                        <a:rPr lang="en-US" sz="2600" dirty="0">
                          <a:latin typeface="Perpetua" panose="02020502060401020303" pitchFamily="18" charset="0"/>
                        </a:rPr>
                        <a:t>Supervising RN - </a:t>
                      </a:r>
                      <a:r>
                        <a:rPr lang="en-US" sz="2600" dirty="0" smtClean="0">
                          <a:latin typeface="Perpetua" panose="02020502060401020303" pitchFamily="18" charset="0"/>
                        </a:rPr>
                        <a:t>6</a:t>
                      </a:r>
                      <a:endParaRPr lang="en-US" sz="2600" dirty="0">
                        <a:latin typeface="Perpetua" panose="02020502060401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2217160"/>
                  </a:ext>
                </a:extLst>
              </a:tr>
            </a:tbl>
          </a:graphicData>
        </a:graphic>
      </p:graphicFrame>
      <p:graphicFrame>
        <p:nvGraphicFramePr>
          <p:cNvPr id="5" name="Table 4"/>
          <p:cNvGraphicFramePr>
            <a:graphicFrameLocks noGrp="1"/>
          </p:cNvGraphicFramePr>
          <p:nvPr>
            <p:extLst/>
          </p:nvPr>
        </p:nvGraphicFramePr>
        <p:xfrm>
          <a:off x="2819400" y="3886200"/>
          <a:ext cx="3429000" cy="1845807"/>
        </p:xfrm>
        <a:graphic>
          <a:graphicData uri="http://schemas.openxmlformats.org/drawingml/2006/table">
            <a:tbl>
              <a:tblPr firstRow="1" bandRow="1">
                <a:tableStyleId>{1E171933-4619-4E11-9A3F-F7608DF75F80}</a:tableStyleId>
              </a:tblPr>
              <a:tblGrid>
                <a:gridCol w="3429000">
                  <a:extLst>
                    <a:ext uri="{9D8B030D-6E8A-4147-A177-3AD203B41FA5}">
                      <a16:colId xmlns:a16="http://schemas.microsoft.com/office/drawing/2014/main" val="2962307128"/>
                    </a:ext>
                  </a:extLst>
                </a:gridCol>
              </a:tblGrid>
              <a:tr h="744992">
                <a:tc>
                  <a:txBody>
                    <a:bodyPr/>
                    <a:lstStyle/>
                    <a:p>
                      <a:r>
                        <a:rPr lang="en-US" sz="3600" dirty="0">
                          <a:solidFill>
                            <a:schemeClr val="tx1"/>
                          </a:solidFill>
                          <a:latin typeface="Perpetua" panose="02020502060401020303" pitchFamily="18" charset="0"/>
                        </a:rPr>
                        <a:t>Third  Quarter</a:t>
                      </a:r>
                    </a:p>
                    <a:p>
                      <a:endParaRPr lang="en-US" sz="800" dirty="0">
                        <a:solidFill>
                          <a:schemeClr val="tx1"/>
                        </a:solidFill>
                        <a:latin typeface="Perpetua" panose="02020502060401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9966"/>
                    </a:solidFill>
                  </a:tcPr>
                </a:tc>
                <a:extLst>
                  <a:ext uri="{0D108BD9-81ED-4DB2-BD59-A6C34878D82A}">
                    <a16:rowId xmlns:a16="http://schemas.microsoft.com/office/drawing/2014/main" val="1928038672"/>
                  </a:ext>
                </a:extLst>
              </a:tr>
              <a:tr h="1083807">
                <a:tc>
                  <a:txBody>
                    <a:bodyPr/>
                    <a:lstStyle/>
                    <a:p>
                      <a:pPr marL="0" indent="0">
                        <a:buFontTx/>
                        <a:buNone/>
                      </a:pPr>
                      <a:r>
                        <a:rPr lang="en-US" sz="2600" dirty="0">
                          <a:latin typeface="Perpetua" panose="02020502060401020303" pitchFamily="18" charset="0"/>
                        </a:rPr>
                        <a:t>Administrator – </a:t>
                      </a:r>
                      <a:r>
                        <a:rPr lang="en-US" sz="2600" dirty="0" smtClean="0">
                          <a:latin typeface="Perpetua" panose="02020502060401020303" pitchFamily="18" charset="0"/>
                        </a:rPr>
                        <a:t>10</a:t>
                      </a:r>
                      <a:endParaRPr lang="en-US" sz="2600" dirty="0">
                        <a:latin typeface="Perpetua" panose="02020502060401020303" pitchFamily="18" charset="0"/>
                      </a:endParaRPr>
                    </a:p>
                    <a:p>
                      <a:pPr marL="0" indent="0">
                        <a:buFontTx/>
                        <a:buNone/>
                      </a:pPr>
                      <a:r>
                        <a:rPr lang="en-US" sz="2600" dirty="0">
                          <a:latin typeface="Perpetua" panose="02020502060401020303" pitchFamily="18" charset="0"/>
                        </a:rPr>
                        <a:t>Supervising RN - </a:t>
                      </a:r>
                      <a:r>
                        <a:rPr lang="en-US" sz="2600" dirty="0" smtClean="0">
                          <a:latin typeface="Perpetua" panose="02020502060401020303" pitchFamily="18" charset="0"/>
                        </a:rPr>
                        <a:t>20</a:t>
                      </a:r>
                      <a:endParaRPr lang="en-US" sz="2600" dirty="0">
                        <a:latin typeface="Perpetua" panose="02020502060401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2217160"/>
                  </a:ext>
                </a:extLst>
              </a:tr>
            </a:tbl>
          </a:graphicData>
        </a:graphic>
      </p:graphicFrame>
      <p:sp>
        <p:nvSpPr>
          <p:cNvPr id="7" name="Title 1"/>
          <p:cNvSpPr txBox="1">
            <a:spLocks noGrp="1"/>
          </p:cNvSpPr>
          <p:nvPr>
            <p:ph type="title"/>
          </p:nvPr>
        </p:nvSpPr>
        <p:spPr>
          <a:xfrm>
            <a:off x="215008" y="228600"/>
            <a:ext cx="8928992" cy="683264"/>
          </a:xfrm>
          <a:prstGeom prst="rect">
            <a:avLst/>
          </a:prstGeom>
        </p:spPr>
        <p:txBody>
          <a:bodyPr/>
          <a:lstStyle>
            <a:lvl1pPr algn="l" rtl="0" fontAlgn="base">
              <a:spcBef>
                <a:spcPct val="0"/>
              </a:spcBef>
              <a:spcAft>
                <a:spcPct val="0"/>
              </a:spcAft>
              <a:defRPr sz="3200">
                <a:solidFill>
                  <a:schemeClr val="bg1"/>
                </a:solidFill>
                <a:latin typeface="+mj-lt"/>
                <a:ea typeface="+mj-ea"/>
                <a:cs typeface="+mj-cs"/>
              </a:defRPr>
            </a:lvl1pPr>
            <a:lvl2pPr algn="l" rtl="0" fontAlgn="base">
              <a:spcBef>
                <a:spcPct val="0"/>
              </a:spcBef>
              <a:spcAft>
                <a:spcPct val="0"/>
              </a:spcAft>
              <a:defRPr sz="3200">
                <a:solidFill>
                  <a:schemeClr val="bg1"/>
                </a:solidFill>
                <a:latin typeface="Arial" charset="0"/>
              </a:defRPr>
            </a:lvl2pPr>
            <a:lvl3pPr algn="l" rtl="0" fontAlgn="base">
              <a:spcBef>
                <a:spcPct val="0"/>
              </a:spcBef>
              <a:spcAft>
                <a:spcPct val="0"/>
              </a:spcAft>
              <a:defRPr sz="3200">
                <a:solidFill>
                  <a:schemeClr val="bg1"/>
                </a:solidFill>
                <a:latin typeface="Arial" charset="0"/>
              </a:defRPr>
            </a:lvl3pPr>
            <a:lvl4pPr algn="l" rtl="0" fontAlgn="base">
              <a:spcBef>
                <a:spcPct val="0"/>
              </a:spcBef>
              <a:spcAft>
                <a:spcPct val="0"/>
              </a:spcAft>
              <a:defRPr sz="3200">
                <a:solidFill>
                  <a:schemeClr val="bg1"/>
                </a:solidFill>
                <a:latin typeface="Arial" charset="0"/>
              </a:defRPr>
            </a:lvl4pPr>
            <a:lvl5pPr algn="l" rtl="0" fontAlgn="base">
              <a:spcBef>
                <a:spcPct val="0"/>
              </a:spcBef>
              <a:spcAft>
                <a:spcPct val="0"/>
              </a:spcAft>
              <a:defRPr sz="3200">
                <a:solidFill>
                  <a:schemeClr val="bg1"/>
                </a:solidFill>
                <a:latin typeface="Arial" charset="0"/>
              </a:defRPr>
            </a:lvl5pPr>
            <a:lvl6pPr marL="457200" algn="l" rtl="0" fontAlgn="base">
              <a:spcBef>
                <a:spcPct val="0"/>
              </a:spcBef>
              <a:spcAft>
                <a:spcPct val="0"/>
              </a:spcAft>
              <a:defRPr sz="3200">
                <a:solidFill>
                  <a:schemeClr val="bg1"/>
                </a:solidFill>
                <a:latin typeface="Arial" charset="0"/>
              </a:defRPr>
            </a:lvl6pPr>
            <a:lvl7pPr marL="914400" algn="l" rtl="0" fontAlgn="base">
              <a:spcBef>
                <a:spcPct val="0"/>
              </a:spcBef>
              <a:spcAft>
                <a:spcPct val="0"/>
              </a:spcAft>
              <a:defRPr sz="3200">
                <a:solidFill>
                  <a:schemeClr val="bg1"/>
                </a:solidFill>
                <a:latin typeface="Arial" charset="0"/>
              </a:defRPr>
            </a:lvl7pPr>
            <a:lvl8pPr marL="1371600" algn="l" rtl="0" fontAlgn="base">
              <a:spcBef>
                <a:spcPct val="0"/>
              </a:spcBef>
              <a:spcAft>
                <a:spcPct val="0"/>
              </a:spcAft>
              <a:defRPr sz="3200">
                <a:solidFill>
                  <a:schemeClr val="bg1"/>
                </a:solidFill>
                <a:latin typeface="Arial" charset="0"/>
              </a:defRPr>
            </a:lvl8pPr>
            <a:lvl9pPr marL="1828800" algn="l" rtl="0" fontAlgn="base">
              <a:spcBef>
                <a:spcPct val="0"/>
              </a:spcBef>
              <a:spcAft>
                <a:spcPct val="0"/>
              </a:spcAft>
              <a:defRPr sz="3200">
                <a:solidFill>
                  <a:schemeClr val="bg1"/>
                </a:solidFill>
                <a:latin typeface="Arial" charset="0"/>
              </a:defRPr>
            </a:lvl9pPr>
          </a:lstStyle>
          <a:p>
            <a:pPr algn="ctr"/>
            <a:r>
              <a:rPr lang="en-US" sz="4800" b="1" kern="0" dirty="0" smtClean="0">
                <a:solidFill>
                  <a:schemeClr val="accent1">
                    <a:lumMod val="60000"/>
                    <a:lumOff val="40000"/>
                  </a:schemeClr>
                </a:solidFill>
                <a:latin typeface="Perpetua" panose="02020502060401020303" pitchFamily="18" charset="0"/>
              </a:rPr>
              <a:t>Administration Turnover</a:t>
            </a:r>
            <a:endParaRPr lang="en-US" sz="4800" b="1" kern="0" dirty="0">
              <a:solidFill>
                <a:schemeClr val="accent1">
                  <a:lumMod val="60000"/>
                  <a:lumOff val="40000"/>
                </a:schemeClr>
              </a:solidFill>
              <a:latin typeface="Perpetua" panose="02020502060401020303" pitchFamily="18" charset="0"/>
            </a:endParaRPr>
          </a:p>
        </p:txBody>
      </p:sp>
      <p:graphicFrame>
        <p:nvGraphicFramePr>
          <p:cNvPr id="6" name="Table 5"/>
          <p:cNvGraphicFramePr>
            <a:graphicFrameLocks noGrp="1"/>
          </p:cNvGraphicFramePr>
          <p:nvPr>
            <p:extLst/>
          </p:nvPr>
        </p:nvGraphicFramePr>
        <p:xfrm>
          <a:off x="395536" y="1642029"/>
          <a:ext cx="3429000" cy="1845807"/>
        </p:xfrm>
        <a:graphic>
          <a:graphicData uri="http://schemas.openxmlformats.org/drawingml/2006/table">
            <a:tbl>
              <a:tblPr firstRow="1" bandRow="1">
                <a:tableStyleId>{1E171933-4619-4E11-9A3F-F7608DF75F80}</a:tableStyleId>
              </a:tblPr>
              <a:tblGrid>
                <a:gridCol w="3429000">
                  <a:extLst>
                    <a:ext uri="{9D8B030D-6E8A-4147-A177-3AD203B41FA5}">
                      <a16:colId xmlns:a16="http://schemas.microsoft.com/office/drawing/2014/main" val="2962307128"/>
                    </a:ext>
                  </a:extLst>
                </a:gridCol>
              </a:tblGrid>
              <a:tr h="744992">
                <a:tc>
                  <a:txBody>
                    <a:bodyPr/>
                    <a:lstStyle/>
                    <a:p>
                      <a:r>
                        <a:rPr lang="en-US" sz="3600" dirty="0" smtClean="0">
                          <a:solidFill>
                            <a:schemeClr val="tx1"/>
                          </a:solidFill>
                          <a:latin typeface="Perpetua" panose="02020502060401020303" pitchFamily="18" charset="0"/>
                        </a:rPr>
                        <a:t>First  </a:t>
                      </a:r>
                      <a:r>
                        <a:rPr lang="en-US" sz="3600" dirty="0">
                          <a:solidFill>
                            <a:schemeClr val="tx1"/>
                          </a:solidFill>
                          <a:latin typeface="Perpetua" panose="02020502060401020303" pitchFamily="18" charset="0"/>
                        </a:rPr>
                        <a:t>Quarter</a:t>
                      </a:r>
                    </a:p>
                    <a:p>
                      <a:endParaRPr lang="en-US" sz="800" dirty="0">
                        <a:solidFill>
                          <a:schemeClr val="tx1"/>
                        </a:solidFill>
                        <a:latin typeface="Perpetua" panose="02020502060401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9966"/>
                    </a:solidFill>
                  </a:tcPr>
                </a:tc>
                <a:extLst>
                  <a:ext uri="{0D108BD9-81ED-4DB2-BD59-A6C34878D82A}">
                    <a16:rowId xmlns:a16="http://schemas.microsoft.com/office/drawing/2014/main" val="1928038672"/>
                  </a:ext>
                </a:extLst>
              </a:tr>
              <a:tr h="1083807">
                <a:tc>
                  <a:txBody>
                    <a:bodyPr/>
                    <a:lstStyle/>
                    <a:p>
                      <a:pPr marL="0" indent="0">
                        <a:buFontTx/>
                        <a:buNone/>
                      </a:pPr>
                      <a:r>
                        <a:rPr lang="en-US" sz="2600" dirty="0">
                          <a:latin typeface="Perpetua" panose="02020502060401020303" pitchFamily="18" charset="0"/>
                        </a:rPr>
                        <a:t>Administrator – </a:t>
                      </a:r>
                      <a:r>
                        <a:rPr lang="en-US" sz="2600" dirty="0" smtClean="0">
                          <a:latin typeface="Perpetua" panose="02020502060401020303" pitchFamily="18" charset="0"/>
                        </a:rPr>
                        <a:t>8</a:t>
                      </a:r>
                      <a:endParaRPr lang="en-US" sz="2600" dirty="0">
                        <a:latin typeface="Perpetua" panose="02020502060401020303" pitchFamily="18" charset="0"/>
                      </a:endParaRPr>
                    </a:p>
                    <a:p>
                      <a:pPr marL="0" indent="0">
                        <a:buFontTx/>
                        <a:buNone/>
                      </a:pPr>
                      <a:r>
                        <a:rPr lang="en-US" sz="2600" dirty="0">
                          <a:latin typeface="Perpetua" panose="02020502060401020303" pitchFamily="18" charset="0"/>
                        </a:rPr>
                        <a:t>Supervising RN - </a:t>
                      </a:r>
                      <a:r>
                        <a:rPr lang="en-US" sz="2600" dirty="0" smtClean="0">
                          <a:latin typeface="Perpetua" panose="02020502060401020303" pitchFamily="18" charset="0"/>
                        </a:rPr>
                        <a:t>9</a:t>
                      </a:r>
                      <a:endParaRPr lang="en-US" sz="2600" dirty="0">
                        <a:latin typeface="Perpetua" panose="02020502060401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2217160"/>
                  </a:ext>
                </a:extLst>
              </a:tr>
            </a:tbl>
          </a:graphicData>
        </a:graphic>
      </p:graphicFrame>
    </p:spTree>
    <p:extLst>
      <p:ext uri="{BB962C8B-B14F-4D97-AF65-F5344CB8AC3E}">
        <p14:creationId xmlns:p14="http://schemas.microsoft.com/office/powerpoint/2010/main" val="31399249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8,825 Softball Player Stock Photos and Images - 123R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838200"/>
            <a:ext cx="3734000" cy="5181600"/>
          </a:xfrm>
          <a:prstGeom prst="rect">
            <a:avLst/>
          </a:prstGeom>
          <a:noFill/>
          <a:extLst>
            <a:ext uri="{909E8E84-426E-40DD-AFC4-6F175D3DCCD1}">
              <a14:hiddenFill xmlns:a14="http://schemas.microsoft.com/office/drawing/2010/main">
                <a:solidFill>
                  <a:srgbClr val="FFFFFF"/>
                </a:solidFill>
              </a14:hiddenFill>
            </a:ext>
          </a:extLst>
        </p:spPr>
      </p:pic>
      <p:sp>
        <p:nvSpPr>
          <p:cNvPr id="4" name="Flowchart: Punched Tape 3"/>
          <p:cNvSpPr/>
          <p:nvPr/>
        </p:nvSpPr>
        <p:spPr bwMode="auto">
          <a:xfrm rot="20013964">
            <a:off x="584263" y="1748905"/>
            <a:ext cx="3927875" cy="2218483"/>
          </a:xfrm>
          <a:prstGeom prst="flowChartPunchedTap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4800" b="1" dirty="0" smtClean="0">
                <a:solidFill>
                  <a:srgbClr val="A50021"/>
                </a:solidFill>
                <a:effectLst>
                  <a:outerShdw blurRad="38100" dist="38100" dir="2700000" algn="tl">
                    <a:srgbClr val="000000">
                      <a:alpha val="43137"/>
                    </a:srgbClr>
                  </a:outerShdw>
                </a:effectLst>
                <a:latin typeface="Perpetua" panose="02020502060401020303" pitchFamily="18" charset="0"/>
              </a:rPr>
              <a:t>Pinch Hitter</a:t>
            </a:r>
          </a:p>
          <a:p>
            <a:pPr algn="ctr" defTabSz="914099" fontAlgn="base">
              <a:spcBef>
                <a:spcPct val="0"/>
              </a:spcBef>
              <a:spcAft>
                <a:spcPct val="0"/>
              </a:spcAft>
            </a:pPr>
            <a:r>
              <a:rPr lang="en-US" sz="4800" b="1" dirty="0" smtClean="0">
                <a:solidFill>
                  <a:srgbClr val="A50021"/>
                </a:solidFill>
                <a:effectLst>
                  <a:outerShdw blurRad="38100" dist="38100" dir="2700000" algn="tl">
                    <a:srgbClr val="000000">
                      <a:alpha val="43137"/>
                    </a:srgbClr>
                  </a:outerShdw>
                </a:effectLst>
                <a:latin typeface="Perpetua" panose="02020502060401020303" pitchFamily="18" charset="0"/>
              </a:rPr>
              <a:t>Joyce Rackers</a:t>
            </a:r>
          </a:p>
        </p:txBody>
      </p:sp>
      <p:sp>
        <p:nvSpPr>
          <p:cNvPr id="5" name="Rectangle 4"/>
          <p:cNvSpPr/>
          <p:nvPr/>
        </p:nvSpPr>
        <p:spPr>
          <a:xfrm rot="20479885">
            <a:off x="5791233" y="1408174"/>
            <a:ext cx="1783326" cy="769441"/>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400" b="1" cap="none" spc="0" dirty="0" smtClean="0">
                <a:ln w="50800"/>
                <a:solidFill>
                  <a:schemeClr val="accent3">
                    <a:lumMod val="50000"/>
                  </a:schemeClr>
                </a:solidFill>
                <a:effectLst/>
              </a:rPr>
              <a:t>Joyce</a:t>
            </a:r>
            <a:endParaRPr lang="en-US" sz="4400" b="1" cap="none" spc="0" dirty="0">
              <a:ln w="50800"/>
              <a:solidFill>
                <a:schemeClr val="accent3">
                  <a:lumMod val="50000"/>
                </a:schemeClr>
              </a:solidFill>
              <a:effectLst/>
            </a:endParaRPr>
          </a:p>
        </p:txBody>
      </p:sp>
    </p:spTree>
    <p:extLst>
      <p:ext uri="{BB962C8B-B14F-4D97-AF65-F5344CB8AC3E}">
        <p14:creationId xmlns:p14="http://schemas.microsoft.com/office/powerpoint/2010/main" val="1424777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p:cNvSpPr/>
          <p:nvPr/>
        </p:nvSpPr>
        <p:spPr bwMode="auto">
          <a:xfrm>
            <a:off x="762000" y="1371600"/>
            <a:ext cx="7543800" cy="2785872"/>
          </a:xfrm>
          <a:prstGeom prst="flowChartPunchedTap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7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Perpetua" panose="02020502060401020303" pitchFamily="18" charset="0"/>
              </a:rPr>
              <a:t>Hot Topics</a:t>
            </a:r>
          </a:p>
        </p:txBody>
      </p:sp>
    </p:spTree>
    <p:extLst>
      <p:ext uri="{BB962C8B-B14F-4D97-AF65-F5344CB8AC3E}">
        <p14:creationId xmlns:p14="http://schemas.microsoft.com/office/powerpoint/2010/main" val="3924340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83264"/>
          </a:xfrm>
        </p:spPr>
        <p:txBody>
          <a:bodyPr/>
          <a:lstStyle/>
          <a:p>
            <a:pPr algn="ctr"/>
            <a:r>
              <a:rPr lang="en-US" b="1" dirty="0">
                <a:latin typeface="Perpetua" panose="02020502060401020303" pitchFamily="18" charset="0"/>
              </a:rPr>
              <a:t>Administrative Issues</a:t>
            </a:r>
          </a:p>
        </p:txBody>
      </p:sp>
      <p:sp>
        <p:nvSpPr>
          <p:cNvPr id="3" name="Text Placeholder 2"/>
          <p:cNvSpPr>
            <a:spLocks noGrp="1"/>
          </p:cNvSpPr>
          <p:nvPr>
            <p:ph type="body" sz="quarter" idx="10"/>
          </p:nvPr>
        </p:nvSpPr>
        <p:spPr>
          <a:xfrm>
            <a:off x="304800" y="1143000"/>
            <a:ext cx="8382000" cy="5515356"/>
          </a:xfrm>
        </p:spPr>
        <p:txBody>
          <a:bodyPr/>
          <a:lstStyle/>
          <a:p>
            <a:pPr>
              <a:buFont typeface="Wingdings" panose="05000000000000000000" pitchFamily="2" charset="2"/>
              <a:buChar char="Ø"/>
            </a:pPr>
            <a:r>
              <a:rPr lang="en-US" b="1" dirty="0">
                <a:solidFill>
                  <a:schemeClr val="accent1">
                    <a:lumMod val="40000"/>
                    <a:lumOff val="60000"/>
                  </a:schemeClr>
                </a:solidFill>
                <a:latin typeface="Perpetua" pitchFamily="18" charset="0"/>
              </a:rPr>
              <a:t>Bureau is not being notified timely </a:t>
            </a:r>
            <a:r>
              <a:rPr lang="en-US" b="1" dirty="0" smtClean="0">
                <a:solidFill>
                  <a:schemeClr val="accent1">
                    <a:lumMod val="40000"/>
                    <a:lumOff val="60000"/>
                  </a:schemeClr>
                </a:solidFill>
                <a:latin typeface="Perpetua" pitchFamily="18" charset="0"/>
              </a:rPr>
              <a:t>or in some cases, at all, of administrator </a:t>
            </a:r>
            <a:r>
              <a:rPr lang="en-US" b="1" dirty="0">
                <a:solidFill>
                  <a:schemeClr val="accent1">
                    <a:lumMod val="40000"/>
                    <a:lumOff val="60000"/>
                  </a:schemeClr>
                </a:solidFill>
                <a:latin typeface="Perpetua" pitchFamily="18" charset="0"/>
              </a:rPr>
              <a:t>changes </a:t>
            </a:r>
            <a:endParaRPr lang="en-US" b="1" dirty="0" smtClean="0">
              <a:solidFill>
                <a:schemeClr val="accent1">
                  <a:lumMod val="40000"/>
                  <a:lumOff val="60000"/>
                </a:schemeClr>
              </a:solidFill>
              <a:latin typeface="Perpetua" pitchFamily="18" charset="0"/>
            </a:endParaRPr>
          </a:p>
          <a:p>
            <a:pPr>
              <a:buFont typeface="Wingdings" panose="05000000000000000000" pitchFamily="2" charset="2"/>
              <a:buChar char="Ø"/>
            </a:pPr>
            <a:r>
              <a:rPr lang="en-US" b="1" dirty="0">
                <a:solidFill>
                  <a:schemeClr val="accent1">
                    <a:lumMod val="40000"/>
                    <a:lumOff val="60000"/>
                  </a:schemeClr>
                </a:solidFill>
                <a:latin typeface="Perpetua" pitchFamily="18" charset="0"/>
              </a:rPr>
              <a:t>L</a:t>
            </a:r>
            <a:r>
              <a:rPr lang="en-US" b="1" dirty="0" smtClean="0">
                <a:solidFill>
                  <a:schemeClr val="accent1">
                    <a:lumMod val="40000"/>
                    <a:lumOff val="60000"/>
                  </a:schemeClr>
                </a:solidFill>
                <a:latin typeface="Perpetua" pitchFamily="18" charset="0"/>
              </a:rPr>
              <a:t>ist </a:t>
            </a:r>
            <a:r>
              <a:rPr lang="en-US" b="1" dirty="0">
                <a:solidFill>
                  <a:schemeClr val="accent1">
                    <a:lumMod val="40000"/>
                    <a:lumOff val="60000"/>
                  </a:schemeClr>
                </a:solidFill>
                <a:latin typeface="Perpetua" pitchFamily="18" charset="0"/>
              </a:rPr>
              <a:t>serves go out to the administrator </a:t>
            </a:r>
            <a:r>
              <a:rPr lang="en-US" b="1" dirty="0" smtClean="0">
                <a:solidFill>
                  <a:schemeClr val="accent1">
                    <a:lumMod val="40000"/>
                    <a:lumOff val="60000"/>
                  </a:schemeClr>
                </a:solidFill>
                <a:latin typeface="Perpetua" pitchFamily="18" charset="0"/>
              </a:rPr>
              <a:t>only. When a change in the administrator occurs, notify bureau immediately so we can invite you to join the list serve. </a:t>
            </a:r>
          </a:p>
          <a:p>
            <a:pPr>
              <a:buFont typeface="Wingdings" panose="05000000000000000000" pitchFamily="2" charset="2"/>
              <a:buChar char="Ø"/>
            </a:pPr>
            <a:r>
              <a:rPr lang="en-US" b="1" dirty="0" smtClean="0">
                <a:solidFill>
                  <a:schemeClr val="accent1">
                    <a:lumMod val="40000"/>
                    <a:lumOff val="60000"/>
                  </a:schemeClr>
                </a:solidFill>
                <a:latin typeface="Perpetua" pitchFamily="18" charset="0"/>
              </a:rPr>
              <a:t>The administrator MUST accept the invitation within 3 days in order to be placed on the list serve. If you are the administrator and not currently receiving our list serve information, contact Debi Siebert at </a:t>
            </a:r>
            <a:r>
              <a:rPr lang="en-US" b="1" dirty="0" smtClean="0">
                <a:solidFill>
                  <a:schemeClr val="accent1">
                    <a:lumMod val="40000"/>
                    <a:lumOff val="60000"/>
                  </a:schemeClr>
                </a:solidFill>
                <a:latin typeface="Perpetua" pitchFamily="18" charset="0"/>
                <a:hlinkClick r:id="rId3"/>
              </a:rPr>
              <a:t>Debi.Siebert@health.mo.gov</a:t>
            </a:r>
            <a:r>
              <a:rPr lang="en-US" b="1" dirty="0" smtClean="0">
                <a:solidFill>
                  <a:schemeClr val="accent1">
                    <a:lumMod val="40000"/>
                    <a:lumOff val="60000"/>
                  </a:schemeClr>
                </a:solidFill>
                <a:latin typeface="Perpetua" pitchFamily="18" charset="0"/>
              </a:rPr>
              <a:t>.  </a:t>
            </a:r>
            <a:endParaRPr lang="en-US" b="1" dirty="0">
              <a:solidFill>
                <a:schemeClr val="accent1">
                  <a:lumMod val="40000"/>
                  <a:lumOff val="60000"/>
                </a:schemeClr>
              </a:solidFill>
              <a:latin typeface="Perpetua" pitchFamily="18" charset="0"/>
            </a:endParaRPr>
          </a:p>
        </p:txBody>
      </p:sp>
    </p:spTree>
    <p:extLst>
      <p:ext uri="{BB962C8B-B14F-4D97-AF65-F5344CB8AC3E}">
        <p14:creationId xmlns:p14="http://schemas.microsoft.com/office/powerpoint/2010/main" val="2794763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83264"/>
          </a:xfrm>
        </p:spPr>
        <p:txBody>
          <a:bodyPr/>
          <a:lstStyle/>
          <a:p>
            <a:pPr algn="ctr"/>
            <a:r>
              <a:rPr lang="en-US" b="1" dirty="0" smtClean="0">
                <a:latin typeface="Perpetua" panose="02020502060401020303" pitchFamily="18" charset="0"/>
              </a:rPr>
              <a:t>Administrative Issues Cont’d</a:t>
            </a:r>
            <a:endParaRPr lang="en-US" b="1" dirty="0">
              <a:latin typeface="Perpetua" panose="02020502060401020303" pitchFamily="18" charset="0"/>
            </a:endParaRPr>
          </a:p>
        </p:txBody>
      </p:sp>
      <p:sp>
        <p:nvSpPr>
          <p:cNvPr id="3" name="Text Placeholder 2"/>
          <p:cNvSpPr>
            <a:spLocks noGrp="1"/>
          </p:cNvSpPr>
          <p:nvPr>
            <p:ph type="body" sz="quarter" idx="10"/>
          </p:nvPr>
        </p:nvSpPr>
        <p:spPr>
          <a:xfrm>
            <a:off x="381000" y="1411552"/>
            <a:ext cx="8382000" cy="3496342"/>
          </a:xfrm>
        </p:spPr>
        <p:txBody>
          <a:bodyPr/>
          <a:lstStyle/>
          <a:p>
            <a:pPr>
              <a:buFont typeface="Wingdings" panose="05000000000000000000" pitchFamily="2" charset="2"/>
              <a:buChar char="Ø"/>
            </a:pPr>
            <a:r>
              <a:rPr lang="en-US" b="1" dirty="0">
                <a:solidFill>
                  <a:schemeClr val="accent1">
                    <a:lumMod val="40000"/>
                    <a:lumOff val="60000"/>
                  </a:schemeClr>
                </a:solidFill>
                <a:latin typeface="Perpetua" pitchFamily="18" charset="0"/>
              </a:rPr>
              <a:t>Agencies are not renewing licenses on time</a:t>
            </a:r>
          </a:p>
          <a:p>
            <a:pPr>
              <a:buFont typeface="Wingdings" panose="05000000000000000000" pitchFamily="2" charset="2"/>
              <a:buChar char="Ø"/>
            </a:pPr>
            <a:r>
              <a:rPr lang="en-US" b="1" dirty="0">
                <a:solidFill>
                  <a:schemeClr val="accent1">
                    <a:lumMod val="40000"/>
                    <a:lumOff val="60000"/>
                  </a:schemeClr>
                </a:solidFill>
                <a:latin typeface="Perpetua" pitchFamily="18" charset="0"/>
              </a:rPr>
              <a:t>Corporate is wanting to talk to the bureau about issues in place of the administrator</a:t>
            </a:r>
          </a:p>
          <a:p>
            <a:pPr>
              <a:buFont typeface="Wingdings" panose="05000000000000000000" pitchFamily="2" charset="2"/>
              <a:buChar char="Ø"/>
            </a:pPr>
            <a:r>
              <a:rPr lang="en-US" b="1" dirty="0">
                <a:solidFill>
                  <a:schemeClr val="accent1">
                    <a:lumMod val="40000"/>
                    <a:lumOff val="60000"/>
                  </a:schemeClr>
                </a:solidFill>
                <a:latin typeface="Perpetua" pitchFamily="18" charset="0"/>
              </a:rPr>
              <a:t>It was important enough that the bureau sent a letter to all administrators via </a:t>
            </a:r>
            <a:r>
              <a:rPr lang="en-US" b="1" dirty="0" smtClean="0">
                <a:solidFill>
                  <a:schemeClr val="accent1">
                    <a:lumMod val="40000"/>
                    <a:lumOff val="60000"/>
                  </a:schemeClr>
                </a:solidFill>
                <a:latin typeface="Perpetua" pitchFamily="18" charset="0"/>
              </a:rPr>
              <a:t>postal mail</a:t>
            </a:r>
            <a:endParaRPr lang="en-US" b="1" dirty="0">
              <a:solidFill>
                <a:schemeClr val="accent1">
                  <a:lumMod val="40000"/>
                  <a:lumOff val="60000"/>
                </a:schemeClr>
              </a:solidFill>
              <a:latin typeface="Perpetua" pitchFamily="18" charset="0"/>
            </a:endParaRPr>
          </a:p>
          <a:p>
            <a:pPr marL="0" indent="0">
              <a:buNone/>
            </a:pPr>
            <a:endParaRPr lang="en-US" dirty="0"/>
          </a:p>
          <a:p>
            <a:endParaRPr lang="en-US" dirty="0"/>
          </a:p>
        </p:txBody>
      </p:sp>
    </p:spTree>
    <p:extLst>
      <p:ext uri="{BB962C8B-B14F-4D97-AF65-F5344CB8AC3E}">
        <p14:creationId xmlns:p14="http://schemas.microsoft.com/office/powerpoint/2010/main" val="3669822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83264"/>
          </a:xfrm>
        </p:spPr>
        <p:txBody>
          <a:bodyPr/>
          <a:lstStyle/>
          <a:p>
            <a:r>
              <a:rPr lang="en-US" b="1" dirty="0" smtClean="0">
                <a:latin typeface="Perpetua" panose="02020502060401020303" pitchFamily="18" charset="0"/>
              </a:rPr>
              <a:t>Compassionate Care Visitation Act</a:t>
            </a:r>
            <a:endParaRPr lang="en-US" b="1" dirty="0">
              <a:latin typeface="Perpetua" panose="02020502060401020303" pitchFamily="18" charset="0"/>
            </a:endParaRPr>
          </a:p>
        </p:txBody>
      </p:sp>
      <p:sp>
        <p:nvSpPr>
          <p:cNvPr id="3" name="Text Placeholder 2"/>
          <p:cNvSpPr>
            <a:spLocks noGrp="1"/>
          </p:cNvSpPr>
          <p:nvPr>
            <p:ph type="body" sz="quarter" idx="10"/>
          </p:nvPr>
        </p:nvSpPr>
        <p:spPr>
          <a:xfrm>
            <a:off x="381000" y="1411552"/>
            <a:ext cx="8382000" cy="6992684"/>
          </a:xfrm>
        </p:spPr>
        <p:txBody>
          <a:bodyPr/>
          <a:lstStyle/>
          <a:p>
            <a:pPr>
              <a:buFont typeface="Wingdings" panose="05000000000000000000" pitchFamily="2" charset="2"/>
              <a:buChar char="Ø"/>
            </a:pPr>
            <a:r>
              <a:rPr lang="en-US" b="1" dirty="0" smtClean="0">
                <a:solidFill>
                  <a:schemeClr val="accent1">
                    <a:lumMod val="40000"/>
                    <a:lumOff val="60000"/>
                  </a:schemeClr>
                </a:solidFill>
                <a:latin typeface="Perpetua" pitchFamily="18" charset="0"/>
              </a:rPr>
              <a:t>Section 191.1400 RSMo for inpatient facilities</a:t>
            </a:r>
          </a:p>
          <a:p>
            <a:pPr>
              <a:buFont typeface="Wingdings" panose="05000000000000000000" pitchFamily="2" charset="2"/>
              <a:buChar char="Ø"/>
            </a:pPr>
            <a:r>
              <a:rPr lang="en-US" b="1" dirty="0" smtClean="0">
                <a:solidFill>
                  <a:schemeClr val="accent1">
                    <a:lumMod val="40000"/>
                    <a:lumOff val="60000"/>
                  </a:schemeClr>
                </a:solidFill>
                <a:latin typeface="Perpetua" pitchFamily="18" charset="0"/>
              </a:rPr>
              <a:t>Effective 08/28/2022</a:t>
            </a:r>
          </a:p>
          <a:p>
            <a:pPr>
              <a:buFont typeface="Wingdings" panose="05000000000000000000" pitchFamily="2" charset="2"/>
              <a:buChar char="Ø"/>
            </a:pPr>
            <a:r>
              <a:rPr lang="en-US" b="1" dirty="0" smtClean="0">
                <a:solidFill>
                  <a:schemeClr val="accent1">
                    <a:lumMod val="40000"/>
                    <a:lumOff val="60000"/>
                  </a:schemeClr>
                </a:solidFill>
                <a:latin typeface="Perpetua" pitchFamily="18" charset="0"/>
              </a:rPr>
              <a:t>Applies to inpatient hospices </a:t>
            </a:r>
          </a:p>
          <a:p>
            <a:pPr>
              <a:buFont typeface="Wingdings" panose="05000000000000000000" pitchFamily="2" charset="2"/>
              <a:buChar char="Ø"/>
            </a:pPr>
            <a:r>
              <a:rPr lang="en-US" b="1" dirty="0" smtClean="0">
                <a:solidFill>
                  <a:schemeClr val="accent1">
                    <a:lumMod val="40000"/>
                    <a:lumOff val="60000"/>
                  </a:schemeClr>
                </a:solidFill>
                <a:latin typeface="Perpetua" pitchFamily="18" charset="0"/>
              </a:rPr>
              <a:t>Allows compassionate care visits to patients</a:t>
            </a:r>
          </a:p>
          <a:p>
            <a:pPr>
              <a:buFont typeface="Wingdings" panose="05000000000000000000" pitchFamily="2" charset="2"/>
              <a:buChar char="Ø"/>
            </a:pPr>
            <a:r>
              <a:rPr lang="en-US" b="1" dirty="0" smtClean="0">
                <a:solidFill>
                  <a:schemeClr val="accent1">
                    <a:lumMod val="40000"/>
                    <a:lumOff val="60000"/>
                  </a:schemeClr>
                </a:solidFill>
                <a:latin typeface="Perpetua" pitchFamily="18" charset="0"/>
              </a:rPr>
              <a:t>Per the law, a brochure for the patients and their families is required by Jan 1, 2023 from DHSS.</a:t>
            </a:r>
          </a:p>
          <a:p>
            <a:pPr>
              <a:buFont typeface="Wingdings" panose="05000000000000000000" pitchFamily="2" charset="2"/>
              <a:buChar char="Ø"/>
            </a:pPr>
            <a:r>
              <a:rPr lang="en-US" b="1" dirty="0" smtClean="0">
                <a:solidFill>
                  <a:schemeClr val="accent1">
                    <a:lumMod val="40000"/>
                    <a:lumOff val="60000"/>
                  </a:schemeClr>
                </a:solidFill>
                <a:latin typeface="Perpetua" pitchFamily="18" charset="0"/>
              </a:rPr>
              <a:t>If there should be a patient/family complaint, about restricting visitors, the bureau would have to begin investigatin</a:t>
            </a:r>
            <a:r>
              <a:rPr lang="en-US" b="1" dirty="0">
                <a:solidFill>
                  <a:schemeClr val="accent1">
                    <a:lumMod val="40000"/>
                    <a:lumOff val="60000"/>
                  </a:schemeClr>
                </a:solidFill>
                <a:latin typeface="Perpetua" pitchFamily="18" charset="0"/>
              </a:rPr>
              <a:t>g</a:t>
            </a:r>
            <a:r>
              <a:rPr lang="en-US" b="1" dirty="0" smtClean="0">
                <a:solidFill>
                  <a:schemeClr val="accent1">
                    <a:lumMod val="40000"/>
                    <a:lumOff val="60000"/>
                  </a:schemeClr>
                </a:solidFill>
                <a:latin typeface="Perpetua" pitchFamily="18" charset="0"/>
              </a:rPr>
              <a:t> within 36 hours of receipt of the complaint</a:t>
            </a:r>
          </a:p>
          <a:p>
            <a:pPr>
              <a:buFont typeface="Wingdings" panose="05000000000000000000" pitchFamily="2" charset="2"/>
              <a:buChar char="Ø"/>
            </a:pPr>
            <a:endParaRPr lang="en-US" b="1" dirty="0">
              <a:solidFill>
                <a:schemeClr val="accent1">
                  <a:lumMod val="40000"/>
                  <a:lumOff val="60000"/>
                </a:schemeClr>
              </a:solidFill>
              <a:latin typeface="Perpetua" pitchFamily="18" charset="0"/>
            </a:endParaRPr>
          </a:p>
          <a:p>
            <a:pPr>
              <a:buFont typeface="Wingdings" panose="05000000000000000000" pitchFamily="2" charset="2"/>
              <a:buChar char="Ø"/>
            </a:pPr>
            <a:endParaRPr lang="en-US" b="1" dirty="0" smtClean="0">
              <a:solidFill>
                <a:schemeClr val="accent1">
                  <a:lumMod val="40000"/>
                  <a:lumOff val="60000"/>
                </a:schemeClr>
              </a:solidFill>
              <a:latin typeface="Perpetua" pitchFamily="18" charset="0"/>
            </a:endParaRP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1424023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48061"/>
          </a:xfrm>
        </p:spPr>
        <p:txBody>
          <a:bodyPr/>
          <a:lstStyle/>
          <a:p>
            <a:pPr algn="ctr"/>
            <a:r>
              <a:rPr lang="en-US" b="1" dirty="0" err="1" smtClean="0">
                <a:latin typeface="Perpetua" panose="02020502060401020303" pitchFamily="18" charset="0"/>
              </a:rPr>
              <a:t>iQIES</a:t>
            </a:r>
            <a:r>
              <a:rPr lang="en-US" b="1" dirty="0" smtClean="0">
                <a:latin typeface="Perpetua" panose="02020502060401020303" pitchFamily="18" charset="0"/>
              </a:rPr>
              <a:t>/Show Me Home Care Website</a:t>
            </a:r>
            <a:endParaRPr lang="en-US" b="1" dirty="0">
              <a:latin typeface="Perpetua" panose="02020502060401020303" pitchFamily="18" charset="0"/>
            </a:endParaRPr>
          </a:p>
        </p:txBody>
      </p:sp>
      <p:sp>
        <p:nvSpPr>
          <p:cNvPr id="3" name="Text Placeholder 2"/>
          <p:cNvSpPr>
            <a:spLocks noGrp="1"/>
          </p:cNvSpPr>
          <p:nvPr>
            <p:ph type="body" sz="quarter" idx="10"/>
          </p:nvPr>
        </p:nvSpPr>
        <p:spPr>
          <a:xfrm>
            <a:off x="346364" y="1571322"/>
            <a:ext cx="8382000" cy="5786199"/>
          </a:xfrm>
        </p:spPr>
        <p:txBody>
          <a:bodyPr/>
          <a:lstStyle/>
          <a:p>
            <a:pPr>
              <a:buFont typeface="Wingdings" panose="05000000000000000000" pitchFamily="2" charset="2"/>
              <a:buChar char="Ø"/>
            </a:pPr>
            <a:r>
              <a:rPr lang="en-US" b="1" dirty="0" smtClean="0">
                <a:solidFill>
                  <a:schemeClr val="accent1">
                    <a:lumMod val="40000"/>
                    <a:lumOff val="60000"/>
                  </a:schemeClr>
                </a:solidFill>
                <a:latin typeface="Perpetua" pitchFamily="18" charset="0"/>
              </a:rPr>
              <a:t>Internet Quality Improvement and Evaluation System (</a:t>
            </a:r>
            <a:r>
              <a:rPr lang="en-US" b="1" dirty="0" err="1">
                <a:solidFill>
                  <a:schemeClr val="accent1">
                    <a:lumMod val="40000"/>
                    <a:lumOff val="60000"/>
                  </a:schemeClr>
                </a:solidFill>
                <a:latin typeface="Perpetua" pitchFamily="18" charset="0"/>
              </a:rPr>
              <a:t>i</a:t>
            </a:r>
            <a:r>
              <a:rPr lang="en-US" b="1" dirty="0" err="1" smtClean="0">
                <a:solidFill>
                  <a:schemeClr val="accent1">
                    <a:lumMod val="40000"/>
                    <a:lumOff val="60000"/>
                  </a:schemeClr>
                </a:solidFill>
                <a:latin typeface="Perpetua" pitchFamily="18" charset="0"/>
              </a:rPr>
              <a:t>QIES</a:t>
            </a:r>
            <a:r>
              <a:rPr lang="en-US" b="1" dirty="0" smtClean="0">
                <a:solidFill>
                  <a:schemeClr val="accent1">
                    <a:lumMod val="40000"/>
                    <a:lumOff val="60000"/>
                  </a:schemeClr>
                </a:solidFill>
                <a:latin typeface="Perpetua" pitchFamily="18" charset="0"/>
              </a:rPr>
              <a:t>) </a:t>
            </a:r>
          </a:p>
          <a:p>
            <a:pPr lvl="1">
              <a:buFont typeface="Wingdings" panose="05000000000000000000" pitchFamily="2" charset="2"/>
              <a:buChar char="Ø"/>
            </a:pPr>
            <a:r>
              <a:rPr lang="en-US" b="1" dirty="0" smtClean="0">
                <a:solidFill>
                  <a:schemeClr val="accent1">
                    <a:lumMod val="40000"/>
                    <a:lumOff val="60000"/>
                  </a:schemeClr>
                </a:solidFill>
                <a:latin typeface="Perpetua" pitchFamily="18" charset="0"/>
              </a:rPr>
              <a:t>An internet-based system that includes survey and certification functions</a:t>
            </a:r>
          </a:p>
          <a:p>
            <a:pPr>
              <a:buFont typeface="Wingdings" panose="05000000000000000000" pitchFamily="2" charset="2"/>
              <a:buChar char="Ø"/>
            </a:pPr>
            <a:r>
              <a:rPr lang="en-US" b="1" dirty="0" smtClean="0">
                <a:solidFill>
                  <a:schemeClr val="accent1">
                    <a:lumMod val="40000"/>
                    <a:lumOff val="60000"/>
                  </a:schemeClr>
                </a:solidFill>
                <a:latin typeface="Perpetua" pitchFamily="18" charset="0"/>
              </a:rPr>
              <a:t>Home Health was added October 2021 - Hospice was added today</a:t>
            </a:r>
          </a:p>
          <a:p>
            <a:pPr>
              <a:buFont typeface="Wingdings" panose="05000000000000000000" pitchFamily="2" charset="2"/>
              <a:buChar char="Ø"/>
            </a:pPr>
            <a:r>
              <a:rPr lang="en-US" b="1" dirty="0" smtClean="0">
                <a:solidFill>
                  <a:schemeClr val="accent1">
                    <a:lumMod val="40000"/>
                    <a:lumOff val="60000"/>
                  </a:schemeClr>
                </a:solidFill>
                <a:latin typeface="Perpetua" pitchFamily="18" charset="0"/>
              </a:rPr>
              <a:t>Any survey documented in </a:t>
            </a:r>
            <a:r>
              <a:rPr lang="en-US" b="1" dirty="0" err="1" smtClean="0">
                <a:solidFill>
                  <a:schemeClr val="accent1">
                    <a:lumMod val="40000"/>
                    <a:lumOff val="60000"/>
                  </a:schemeClr>
                </a:solidFill>
                <a:latin typeface="Perpetua" pitchFamily="18" charset="0"/>
              </a:rPr>
              <a:t>iQIES</a:t>
            </a:r>
            <a:r>
              <a:rPr lang="en-US" b="1" dirty="0" smtClean="0">
                <a:solidFill>
                  <a:schemeClr val="accent1">
                    <a:lumMod val="40000"/>
                    <a:lumOff val="60000"/>
                  </a:schemeClr>
                </a:solidFill>
                <a:latin typeface="Perpetua" pitchFamily="18" charset="0"/>
              </a:rPr>
              <a:t> is not available on the Show Me Home Care Website</a:t>
            </a:r>
          </a:p>
          <a:p>
            <a:pPr>
              <a:buFont typeface="Wingdings" panose="05000000000000000000" pitchFamily="2" charset="2"/>
              <a:buChar char="Ø"/>
            </a:pPr>
            <a:r>
              <a:rPr lang="en-US" b="1" dirty="0" smtClean="0">
                <a:solidFill>
                  <a:schemeClr val="accent1">
                    <a:lumMod val="40000"/>
                    <a:lumOff val="60000"/>
                  </a:schemeClr>
                </a:solidFill>
                <a:latin typeface="Perpetua" pitchFamily="18" charset="0"/>
              </a:rPr>
              <a:t>Contact Debi Siebert for any statement of deficiency/plan of correction</a:t>
            </a:r>
          </a:p>
          <a:p>
            <a:pPr>
              <a:buFont typeface="Wingdings" panose="05000000000000000000" pitchFamily="2" charset="2"/>
              <a:buChar char="Ø"/>
            </a:pPr>
            <a:endParaRPr lang="en-US" b="1" dirty="0" smtClean="0">
              <a:solidFill>
                <a:schemeClr val="accent1">
                  <a:lumMod val="40000"/>
                  <a:lumOff val="60000"/>
                </a:schemeClr>
              </a:solidFill>
              <a:latin typeface="Perpetua" pitchFamily="18" charset="0"/>
            </a:endParaRP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348066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83264"/>
          </a:xfrm>
        </p:spPr>
        <p:txBody>
          <a:bodyPr/>
          <a:lstStyle/>
          <a:p>
            <a:pPr algn="ctr"/>
            <a:r>
              <a:rPr lang="en-US" b="1" dirty="0" smtClean="0">
                <a:latin typeface="Perpetua" panose="02020502060401020303" pitchFamily="18" charset="0"/>
              </a:rPr>
              <a:t>Public Health Emergency (PHE)</a:t>
            </a:r>
            <a:endParaRPr lang="en-US" b="1" dirty="0">
              <a:latin typeface="Perpetua" panose="02020502060401020303" pitchFamily="18" charset="0"/>
            </a:endParaRPr>
          </a:p>
        </p:txBody>
      </p:sp>
      <p:sp>
        <p:nvSpPr>
          <p:cNvPr id="3" name="Text Placeholder 2"/>
          <p:cNvSpPr>
            <a:spLocks noGrp="1"/>
          </p:cNvSpPr>
          <p:nvPr>
            <p:ph type="body" sz="quarter" idx="10"/>
          </p:nvPr>
        </p:nvSpPr>
        <p:spPr>
          <a:xfrm>
            <a:off x="381000" y="1411552"/>
            <a:ext cx="8382000" cy="4739759"/>
          </a:xfrm>
        </p:spPr>
        <p:txBody>
          <a:bodyPr/>
          <a:lstStyle/>
          <a:p>
            <a:r>
              <a:rPr lang="en-US" b="1" dirty="0" smtClean="0">
                <a:solidFill>
                  <a:srgbClr val="FFFF99"/>
                </a:solidFill>
                <a:effectLst>
                  <a:outerShdw blurRad="38100" dist="38100" dir="2700000" algn="tl">
                    <a:srgbClr val="000000">
                      <a:alpha val="43137"/>
                    </a:srgbClr>
                  </a:outerShdw>
                </a:effectLst>
                <a:latin typeface="Perpetua" panose="02020502060401020303" pitchFamily="18" charset="0"/>
              </a:rPr>
              <a:t>Existing COVID-19 PHE was extended through October 15, 2022</a:t>
            </a:r>
          </a:p>
          <a:p>
            <a:r>
              <a:rPr lang="en-US" b="1" dirty="0" smtClean="0">
                <a:solidFill>
                  <a:srgbClr val="FFFF99"/>
                </a:solidFill>
                <a:effectLst>
                  <a:outerShdw blurRad="38100" dist="38100" dir="2700000" algn="tl">
                    <a:srgbClr val="000000">
                      <a:alpha val="43137"/>
                    </a:srgbClr>
                  </a:outerShdw>
                </a:effectLst>
                <a:latin typeface="Perpetua" panose="02020502060401020303" pitchFamily="18" charset="0"/>
              </a:rPr>
              <a:t>Waivers and broad flexibilities will terminate at the end of the PHE</a:t>
            </a:r>
          </a:p>
          <a:p>
            <a:r>
              <a:rPr lang="en-US" b="1" dirty="0" smtClean="0">
                <a:solidFill>
                  <a:srgbClr val="FFFF99"/>
                </a:solidFill>
                <a:effectLst>
                  <a:outerShdw blurRad="38100" dist="38100" dir="2700000" algn="tl">
                    <a:srgbClr val="000000">
                      <a:alpha val="43137"/>
                    </a:srgbClr>
                  </a:outerShdw>
                </a:effectLst>
                <a:latin typeface="Perpetua" panose="02020502060401020303" pitchFamily="18" charset="0"/>
              </a:rPr>
              <a:t>CMS has committed to providing states, health care providers and other stakeholders a 60-day notice before ending the PHE</a:t>
            </a:r>
          </a:p>
          <a:p>
            <a:r>
              <a:rPr lang="en-US" b="1" dirty="0" smtClean="0">
                <a:solidFill>
                  <a:srgbClr val="FFFF99"/>
                </a:solidFill>
                <a:effectLst>
                  <a:outerShdw blurRad="38100" dist="38100" dir="2700000" algn="tl">
                    <a:srgbClr val="000000">
                      <a:alpha val="43137"/>
                    </a:srgbClr>
                  </a:outerShdw>
                </a:effectLst>
                <a:latin typeface="Perpetua" panose="02020502060401020303" pitchFamily="18" charset="0"/>
              </a:rPr>
              <a:t>CMS encourages health care providers to prepare for the end of these waivers and flexibilities</a:t>
            </a:r>
          </a:p>
        </p:txBody>
      </p:sp>
    </p:spTree>
    <p:extLst>
      <p:ext uri="{BB962C8B-B14F-4D97-AF65-F5344CB8AC3E}">
        <p14:creationId xmlns:p14="http://schemas.microsoft.com/office/powerpoint/2010/main" val="2449707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48061"/>
          </a:xfrm>
        </p:spPr>
        <p:txBody>
          <a:bodyPr/>
          <a:lstStyle/>
          <a:p>
            <a:pPr algn="ctr"/>
            <a:r>
              <a:rPr lang="en-US" b="1" dirty="0" smtClean="0">
                <a:latin typeface="Perpetua" panose="02020502060401020303" pitchFamily="18" charset="0"/>
              </a:rPr>
              <a:t>Public Health Emergency (PHE) Cont’d.</a:t>
            </a:r>
            <a:endParaRPr lang="en-US" b="1" dirty="0">
              <a:latin typeface="Perpetua" panose="02020502060401020303" pitchFamily="18" charset="0"/>
            </a:endParaRPr>
          </a:p>
        </p:txBody>
      </p:sp>
      <p:sp>
        <p:nvSpPr>
          <p:cNvPr id="3" name="Text Placeholder 2"/>
          <p:cNvSpPr>
            <a:spLocks noGrp="1"/>
          </p:cNvSpPr>
          <p:nvPr>
            <p:ph type="body" sz="quarter" idx="10"/>
          </p:nvPr>
        </p:nvSpPr>
        <p:spPr>
          <a:xfrm>
            <a:off x="381000" y="1828800"/>
            <a:ext cx="8382000" cy="4247317"/>
          </a:xfrm>
        </p:spPr>
        <p:txBody>
          <a:bodyPr/>
          <a:lstStyle/>
          <a:p>
            <a:pPr>
              <a:buFont typeface="Wingdings" panose="05000000000000000000" pitchFamily="2" charset="2"/>
              <a:buChar char="Ø"/>
            </a:pPr>
            <a:r>
              <a:rPr lang="en-US" b="1" dirty="0" smtClean="0">
                <a:solidFill>
                  <a:schemeClr val="accent1">
                    <a:lumMod val="40000"/>
                    <a:lumOff val="60000"/>
                  </a:schemeClr>
                </a:solidFill>
                <a:effectLst>
                  <a:outerShdw blurRad="38100" dist="38100" dir="2700000" algn="tl">
                    <a:srgbClr val="000000">
                      <a:alpha val="43137"/>
                    </a:srgbClr>
                  </a:outerShdw>
                </a:effectLst>
                <a:latin typeface="Perpetua" pitchFamily="18" charset="0"/>
              </a:rPr>
              <a:t>Hospice: CMS Flexibilities to Fight Covid-19, updated 09/01/2022</a:t>
            </a:r>
          </a:p>
          <a:p>
            <a:pPr lvl="1">
              <a:buFont typeface="Wingdings" panose="05000000000000000000" pitchFamily="2" charset="2"/>
              <a:buChar char="Ø"/>
            </a:pPr>
            <a:r>
              <a:rPr lang="en-US" b="1" dirty="0" smtClean="0">
                <a:solidFill>
                  <a:schemeClr val="accent1">
                    <a:lumMod val="40000"/>
                    <a:lumOff val="60000"/>
                  </a:schemeClr>
                </a:solidFill>
                <a:effectLst>
                  <a:outerShdw blurRad="38100" dist="38100" dir="2700000" algn="tl">
                    <a:srgbClr val="000000">
                      <a:alpha val="43137"/>
                    </a:srgbClr>
                  </a:outerShdw>
                </a:effectLst>
                <a:latin typeface="Perpetua" pitchFamily="18" charset="0"/>
              </a:rPr>
              <a:t>Fact sheet for information about COVID-19 PHE waivers and flexibilities (handouts provided)</a:t>
            </a:r>
          </a:p>
          <a:p>
            <a:pPr lvl="1">
              <a:buFont typeface="Wingdings" panose="05000000000000000000" pitchFamily="2" charset="2"/>
              <a:buChar char="Ø"/>
            </a:pPr>
            <a:r>
              <a:rPr lang="en-US" b="1" dirty="0" smtClean="0">
                <a:solidFill>
                  <a:schemeClr val="accent1">
                    <a:lumMod val="40000"/>
                    <a:lumOff val="60000"/>
                  </a:schemeClr>
                </a:solidFill>
                <a:effectLst>
                  <a:outerShdw blurRad="38100" dist="38100" dir="2700000" algn="tl">
                    <a:srgbClr val="000000">
                      <a:alpha val="43137"/>
                    </a:srgbClr>
                  </a:outerShdw>
                </a:effectLst>
                <a:latin typeface="Perpetua" pitchFamily="18" charset="0"/>
              </a:rPr>
              <a:t>Includes information about which waivers and flexibilities have already been terminated, have been made permanent, or will end at the end of the PHE</a:t>
            </a:r>
          </a:p>
          <a:p>
            <a:pPr lvl="1">
              <a:buFont typeface="Wingdings" panose="05000000000000000000" pitchFamily="2" charset="2"/>
              <a:buChar char="Ø"/>
            </a:pPr>
            <a:r>
              <a:rPr lang="en-US" b="1" dirty="0">
                <a:solidFill>
                  <a:schemeClr val="accent1">
                    <a:lumMod val="40000"/>
                    <a:lumOff val="60000"/>
                  </a:schemeClr>
                </a:solidFill>
                <a:effectLst>
                  <a:outerShdw blurRad="38100" dist="38100" dir="2700000" algn="tl">
                    <a:srgbClr val="000000">
                      <a:alpha val="43137"/>
                    </a:srgbClr>
                  </a:outerShdw>
                </a:effectLst>
                <a:latin typeface="Perpetua" pitchFamily="18" charset="0"/>
                <a:hlinkClick r:id="rId3"/>
              </a:rPr>
              <a:t>https://</a:t>
            </a:r>
            <a:r>
              <a:rPr lang="en-US" b="1" dirty="0" smtClean="0">
                <a:solidFill>
                  <a:schemeClr val="accent1">
                    <a:lumMod val="40000"/>
                    <a:lumOff val="60000"/>
                  </a:schemeClr>
                </a:solidFill>
                <a:effectLst>
                  <a:outerShdw blurRad="38100" dist="38100" dir="2700000" algn="tl">
                    <a:srgbClr val="000000">
                      <a:alpha val="43137"/>
                    </a:srgbClr>
                  </a:outerShdw>
                </a:effectLst>
                <a:latin typeface="Perpetua" pitchFamily="18" charset="0"/>
                <a:hlinkClick r:id="rId3"/>
              </a:rPr>
              <a:t>www.cms.gov/files/document/hospice-cms-flexibilities-fight-covid-19.pdf</a:t>
            </a:r>
            <a:r>
              <a:rPr lang="en-US" b="1" dirty="0" smtClean="0">
                <a:solidFill>
                  <a:schemeClr val="accent1">
                    <a:lumMod val="40000"/>
                    <a:lumOff val="60000"/>
                  </a:schemeClr>
                </a:solidFill>
                <a:effectLst>
                  <a:outerShdw blurRad="38100" dist="38100" dir="2700000" algn="tl">
                    <a:srgbClr val="000000">
                      <a:alpha val="43137"/>
                    </a:srgbClr>
                  </a:outerShdw>
                </a:effectLst>
                <a:latin typeface="Perpetua" pitchFamily="18" charset="0"/>
              </a:rPr>
              <a:t> </a:t>
            </a:r>
          </a:p>
        </p:txBody>
      </p:sp>
    </p:spTree>
    <p:extLst>
      <p:ext uri="{BB962C8B-B14F-4D97-AF65-F5344CB8AC3E}">
        <p14:creationId xmlns:p14="http://schemas.microsoft.com/office/powerpoint/2010/main" val="162612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382000" cy="854080"/>
          </a:xfrm>
        </p:spPr>
        <p:txBody>
          <a:bodyPr/>
          <a:lstStyle/>
          <a:p>
            <a:pPr algn="ctr"/>
            <a:r>
              <a:rPr lang="en-US" sz="6000" b="1" i="1" dirty="0" smtClean="0">
                <a:latin typeface="Perpetua" pitchFamily="18" charset="0"/>
              </a:rPr>
              <a:t>Federal Regulatory Changes</a:t>
            </a:r>
            <a:endParaRPr lang="en-US" sz="6000" b="1" i="1" dirty="0">
              <a:latin typeface="Perpetua" pitchFamily="18" charset="0"/>
            </a:endParaRPr>
          </a:p>
        </p:txBody>
      </p:sp>
      <p:sp>
        <p:nvSpPr>
          <p:cNvPr id="3" name="Text Placeholder 2"/>
          <p:cNvSpPr>
            <a:spLocks noGrp="1"/>
          </p:cNvSpPr>
          <p:nvPr>
            <p:ph type="body" sz="quarter" idx="10"/>
          </p:nvPr>
        </p:nvSpPr>
        <p:spPr>
          <a:xfrm>
            <a:off x="533400" y="2286001"/>
            <a:ext cx="7924800" cy="3200400"/>
          </a:xfrm>
        </p:spPr>
        <p:txBody>
          <a:bodyPr/>
          <a:lstStyle/>
          <a:p>
            <a:pPr marL="0" indent="0">
              <a:buNone/>
            </a:pPr>
            <a:r>
              <a:rPr lang="en-US" b="1" dirty="0" smtClean="0">
                <a:solidFill>
                  <a:schemeClr val="accent1">
                    <a:lumMod val="40000"/>
                    <a:lumOff val="60000"/>
                  </a:schemeClr>
                </a:solidFill>
                <a:latin typeface="Perpetua" pitchFamily="18" charset="0"/>
              </a:rPr>
              <a:t>COVID-19 Health Care Staff  Vaccination</a:t>
            </a:r>
          </a:p>
          <a:p>
            <a:pPr>
              <a:buFont typeface="Wingdings" panose="05000000000000000000" pitchFamily="2" charset="2"/>
              <a:buChar char="Ø"/>
            </a:pPr>
            <a:r>
              <a:rPr lang="en-US" b="1" dirty="0" smtClean="0">
                <a:solidFill>
                  <a:schemeClr val="accent1">
                    <a:lumMod val="40000"/>
                    <a:lumOff val="60000"/>
                  </a:schemeClr>
                </a:solidFill>
                <a:latin typeface="Perpetua" pitchFamily="18" charset="0"/>
              </a:rPr>
              <a:t>QSO-22-09-ALL</a:t>
            </a:r>
          </a:p>
          <a:p>
            <a:pPr lvl="1">
              <a:buFont typeface="Wingdings" panose="05000000000000000000" pitchFamily="2" charset="2"/>
              <a:buChar char="Ø"/>
            </a:pPr>
            <a:r>
              <a:rPr lang="en-US" sz="3000" b="1" dirty="0" smtClean="0">
                <a:solidFill>
                  <a:schemeClr val="accent1">
                    <a:lumMod val="40000"/>
                    <a:lumOff val="60000"/>
                  </a:schemeClr>
                </a:solidFill>
                <a:latin typeface="Perpetua" pitchFamily="18" charset="0"/>
              </a:rPr>
              <a:t>Hospice </a:t>
            </a:r>
            <a:r>
              <a:rPr lang="en-US" sz="3000" b="1" dirty="0">
                <a:solidFill>
                  <a:schemeClr val="accent1">
                    <a:lumMod val="40000"/>
                    <a:lumOff val="60000"/>
                  </a:schemeClr>
                </a:solidFill>
                <a:latin typeface="Perpetua" pitchFamily="18" charset="0"/>
              </a:rPr>
              <a:t>(L900) 42 CFR </a:t>
            </a:r>
            <a:r>
              <a:rPr lang="en-US" sz="3000" b="1" dirty="0" smtClean="0">
                <a:solidFill>
                  <a:schemeClr val="accent1">
                    <a:lumMod val="40000"/>
                    <a:lumOff val="60000"/>
                  </a:schemeClr>
                </a:solidFill>
                <a:latin typeface="Perpetua" pitchFamily="18" charset="0"/>
              </a:rPr>
              <a:t>418.60</a:t>
            </a:r>
          </a:p>
          <a:p>
            <a:pPr lvl="1">
              <a:buFont typeface="Wingdings" panose="05000000000000000000" pitchFamily="2" charset="2"/>
              <a:buChar char="Ø"/>
            </a:pPr>
            <a:r>
              <a:rPr lang="en-US" sz="3000" b="1" dirty="0">
                <a:solidFill>
                  <a:schemeClr val="accent1">
                    <a:lumMod val="40000"/>
                    <a:lumOff val="60000"/>
                  </a:schemeClr>
                </a:solidFill>
                <a:latin typeface="Perpetua" pitchFamily="18" charset="0"/>
              </a:rPr>
              <a:t>Home Health (G687) 42 CFR 484.70</a:t>
            </a:r>
          </a:p>
          <a:p>
            <a:pPr marL="517525" lvl="1" indent="0">
              <a:buNone/>
            </a:pPr>
            <a:endParaRPr lang="en-US" b="1" dirty="0">
              <a:solidFill>
                <a:schemeClr val="accent1">
                  <a:lumMod val="40000"/>
                  <a:lumOff val="60000"/>
                </a:schemeClr>
              </a:solidFill>
              <a:latin typeface="Perpetua" pitchFamily="18" charset="0"/>
            </a:endParaRPr>
          </a:p>
          <a:p>
            <a:pPr marL="0" indent="0">
              <a:buNone/>
            </a:pPr>
            <a:endParaRPr lang="en-US" b="1" dirty="0" smtClean="0">
              <a:solidFill>
                <a:schemeClr val="accent1">
                  <a:lumMod val="40000"/>
                  <a:lumOff val="60000"/>
                </a:schemeClr>
              </a:solidFill>
              <a:latin typeface="Perpetua" pitchFamily="18" charset="0"/>
            </a:endParaRPr>
          </a:p>
          <a:p>
            <a:pPr marL="0" indent="0">
              <a:buNone/>
            </a:pPr>
            <a:endParaRPr lang="en-US" b="1" dirty="0">
              <a:solidFill>
                <a:schemeClr val="accent1">
                  <a:lumMod val="40000"/>
                  <a:lumOff val="60000"/>
                </a:schemeClr>
              </a:solidFill>
              <a:latin typeface="Perpetua" pitchFamily="18" charset="0"/>
            </a:endParaRPr>
          </a:p>
          <a:p>
            <a:pPr marL="0" indent="0">
              <a:buNone/>
            </a:pPr>
            <a:endParaRPr lang="en-US" b="1" dirty="0" smtClean="0">
              <a:solidFill>
                <a:schemeClr val="accent1">
                  <a:lumMod val="40000"/>
                  <a:lumOff val="60000"/>
                </a:schemeClr>
              </a:solidFill>
              <a:latin typeface="Perpetua" pitchFamily="18" charset="0"/>
            </a:endParaRPr>
          </a:p>
          <a:p>
            <a:endParaRPr lang="en-US" b="1" dirty="0">
              <a:solidFill>
                <a:schemeClr val="accent1">
                  <a:lumMod val="40000"/>
                  <a:lumOff val="60000"/>
                </a:schemeClr>
              </a:solidFill>
              <a:latin typeface="Perpetua"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83264"/>
          </a:xfrm>
        </p:spPr>
        <p:txBody>
          <a:bodyPr/>
          <a:lstStyle/>
          <a:p>
            <a:pPr algn="ctr"/>
            <a:r>
              <a:rPr lang="en-US" b="1" dirty="0" smtClean="0">
                <a:latin typeface="Perpetua" panose="02020502060401020303" pitchFamily="18" charset="0"/>
              </a:rPr>
              <a:t>Reminder</a:t>
            </a:r>
            <a:endParaRPr lang="en-US" b="1" dirty="0">
              <a:latin typeface="Perpetua" panose="02020502060401020303" pitchFamily="18" charset="0"/>
            </a:endParaRPr>
          </a:p>
        </p:txBody>
      </p:sp>
      <p:sp>
        <p:nvSpPr>
          <p:cNvPr id="3" name="Text Placeholder 2"/>
          <p:cNvSpPr>
            <a:spLocks noGrp="1"/>
          </p:cNvSpPr>
          <p:nvPr>
            <p:ph type="body" sz="quarter" idx="10"/>
          </p:nvPr>
        </p:nvSpPr>
        <p:spPr>
          <a:xfrm>
            <a:off x="381000" y="1411552"/>
            <a:ext cx="8382000" cy="3656386"/>
          </a:xfrm>
        </p:spPr>
        <p:txBody>
          <a:bodyPr/>
          <a:lstStyle/>
          <a:p>
            <a:pPr>
              <a:buFont typeface="Wingdings" panose="05000000000000000000" pitchFamily="2" charset="2"/>
              <a:buChar char="Ø"/>
            </a:pPr>
            <a:r>
              <a:rPr lang="en-US" b="1" dirty="0">
                <a:solidFill>
                  <a:schemeClr val="accent1">
                    <a:lumMod val="40000"/>
                    <a:lumOff val="60000"/>
                  </a:schemeClr>
                </a:solidFill>
                <a:effectLst>
                  <a:outerShdw blurRad="38100" dist="38100" dir="2700000" algn="tl">
                    <a:srgbClr val="000000">
                      <a:alpha val="43137"/>
                    </a:srgbClr>
                  </a:outerShdw>
                </a:effectLst>
                <a:latin typeface="Perpetua" pitchFamily="18" charset="0"/>
              </a:rPr>
              <a:t>Telehealth</a:t>
            </a:r>
          </a:p>
          <a:p>
            <a:pPr lvl="1">
              <a:buFont typeface="Wingdings" panose="05000000000000000000" pitchFamily="2" charset="2"/>
              <a:buChar char="Ø"/>
            </a:pPr>
            <a:r>
              <a:rPr lang="en-US" b="1" dirty="0">
                <a:solidFill>
                  <a:schemeClr val="accent1">
                    <a:lumMod val="40000"/>
                    <a:lumOff val="60000"/>
                  </a:schemeClr>
                </a:solidFill>
                <a:effectLst>
                  <a:outerShdw blurRad="38100" dist="38100" dir="2700000" algn="tl">
                    <a:srgbClr val="000000">
                      <a:alpha val="43137"/>
                    </a:srgbClr>
                  </a:outerShdw>
                </a:effectLst>
                <a:latin typeface="Perpetua" pitchFamily="18" charset="0"/>
              </a:rPr>
              <a:t>Allowed but must be on the POC</a:t>
            </a:r>
          </a:p>
          <a:p>
            <a:pPr lvl="1">
              <a:buFont typeface="Wingdings" panose="05000000000000000000" pitchFamily="2" charset="2"/>
              <a:buChar char="Ø"/>
            </a:pPr>
            <a:r>
              <a:rPr lang="en-US" b="1" dirty="0">
                <a:solidFill>
                  <a:schemeClr val="accent1">
                    <a:lumMod val="40000"/>
                    <a:lumOff val="60000"/>
                  </a:schemeClr>
                </a:solidFill>
                <a:effectLst>
                  <a:outerShdw blurRad="38100" dist="38100" dir="2700000" algn="tl">
                    <a:srgbClr val="000000">
                      <a:alpha val="43137"/>
                    </a:srgbClr>
                  </a:outerShdw>
                </a:effectLst>
                <a:latin typeface="Perpetua" pitchFamily="18" charset="0"/>
              </a:rPr>
              <a:t>Is not to replace regularly scheduled physician ordered visits</a:t>
            </a:r>
          </a:p>
          <a:p>
            <a:pPr lvl="1">
              <a:buFont typeface="Wingdings" panose="05000000000000000000" pitchFamily="2" charset="2"/>
              <a:buChar char="Ø"/>
            </a:pPr>
            <a:r>
              <a:rPr lang="en-US" b="1" dirty="0">
                <a:solidFill>
                  <a:schemeClr val="accent1">
                    <a:lumMod val="40000"/>
                    <a:lumOff val="60000"/>
                  </a:schemeClr>
                </a:solidFill>
                <a:effectLst>
                  <a:outerShdw blurRad="38100" dist="38100" dir="2700000" algn="tl">
                    <a:srgbClr val="000000">
                      <a:alpha val="43137"/>
                    </a:srgbClr>
                  </a:outerShdw>
                </a:effectLst>
                <a:latin typeface="Perpetua" pitchFamily="18" charset="0"/>
              </a:rPr>
              <a:t>Cannot be used at any visit to perform a comprehensive assessment </a:t>
            </a:r>
          </a:p>
          <a:p>
            <a:pPr lvl="1">
              <a:buFont typeface="Wingdings" panose="05000000000000000000" pitchFamily="2" charset="2"/>
              <a:buChar char="Ø"/>
            </a:pPr>
            <a:r>
              <a:rPr lang="en-US" b="1" dirty="0">
                <a:solidFill>
                  <a:schemeClr val="accent1">
                    <a:lumMod val="40000"/>
                    <a:lumOff val="60000"/>
                  </a:schemeClr>
                </a:solidFill>
                <a:effectLst>
                  <a:outerShdw blurRad="38100" dist="38100" dir="2700000" algn="tl">
                    <a:srgbClr val="000000">
                      <a:alpha val="43137"/>
                    </a:srgbClr>
                  </a:outerShdw>
                </a:effectLst>
                <a:latin typeface="Perpetua" pitchFamily="18" charset="0"/>
              </a:rPr>
              <a:t>42 CFR 409.43(a)(3)(i)(B) and 42 CFR 409.46(e)</a:t>
            </a:r>
          </a:p>
          <a:p>
            <a:endParaRPr lang="en-US" dirty="0"/>
          </a:p>
        </p:txBody>
      </p:sp>
    </p:spTree>
    <p:extLst>
      <p:ext uri="{BB962C8B-B14F-4D97-AF65-F5344CB8AC3E}">
        <p14:creationId xmlns:p14="http://schemas.microsoft.com/office/powerpoint/2010/main" val="8108309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83264"/>
          </a:xfrm>
        </p:spPr>
        <p:txBody>
          <a:bodyPr/>
          <a:lstStyle/>
          <a:p>
            <a:pPr algn="ctr"/>
            <a:r>
              <a:rPr lang="en-US" b="1" dirty="0" smtClean="0">
                <a:latin typeface="Perpetua" panose="02020502060401020303" pitchFamily="18" charset="0"/>
              </a:rPr>
              <a:t>Launch of New Department Logo</a:t>
            </a:r>
            <a:endParaRPr lang="en-US" b="1" dirty="0">
              <a:latin typeface="Perpetua" panose="02020502060401020303" pitchFamily="18" charset="0"/>
            </a:endParaRPr>
          </a:p>
        </p:txBody>
      </p:sp>
      <p:sp>
        <p:nvSpPr>
          <p:cNvPr id="3" name="Text Placeholder 2"/>
          <p:cNvSpPr>
            <a:spLocks noGrp="1"/>
          </p:cNvSpPr>
          <p:nvPr>
            <p:ph type="body" sz="quarter" idx="10"/>
          </p:nvPr>
        </p:nvSpPr>
        <p:spPr>
          <a:xfrm>
            <a:off x="609600" y="1600200"/>
            <a:ext cx="8382000" cy="2412968"/>
          </a:xfrm>
        </p:spPr>
        <p:txBody>
          <a:bodyPr/>
          <a:lstStyle/>
          <a:p>
            <a:r>
              <a:rPr lang="en-US" b="1" dirty="0" smtClean="0">
                <a:solidFill>
                  <a:schemeClr val="accent1">
                    <a:lumMod val="40000"/>
                    <a:lumOff val="60000"/>
                  </a:schemeClr>
                </a:solidFill>
                <a:latin typeface="Perpetua" pitchFamily="18" charset="0"/>
              </a:rPr>
              <a:t>This new logo shows the identity to  better reflect the department and its vision for the future of public health in Missouri</a:t>
            </a:r>
          </a:p>
          <a:p>
            <a:pPr marL="0" indent="0">
              <a:buNone/>
            </a:pPr>
            <a:endParaRPr lang="en-US" b="1" dirty="0">
              <a:solidFill>
                <a:schemeClr val="accent1">
                  <a:lumMod val="40000"/>
                  <a:lumOff val="60000"/>
                </a:schemeClr>
              </a:solidFill>
              <a:latin typeface="Perpetua" pitchFamily="18" charset="0"/>
            </a:endParaRPr>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2786512"/>
            <a:ext cx="7347503" cy="4133888"/>
          </a:xfrm>
          <a:prstGeom prst="rect">
            <a:avLst/>
          </a:prstGeom>
        </p:spPr>
      </p:pic>
    </p:spTree>
    <p:extLst>
      <p:ext uri="{BB962C8B-B14F-4D97-AF65-F5344CB8AC3E}">
        <p14:creationId xmlns:p14="http://schemas.microsoft.com/office/powerpoint/2010/main" val="693754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28600" y="1676400"/>
            <a:ext cx="8382000" cy="5047536"/>
          </a:xfrm>
        </p:spPr>
        <p:txBody>
          <a:bodyPr/>
          <a:lstStyle/>
          <a:p>
            <a:r>
              <a:rPr lang="en-US" b="1" dirty="0" smtClean="0">
                <a:solidFill>
                  <a:schemeClr val="accent1">
                    <a:lumMod val="40000"/>
                    <a:lumOff val="60000"/>
                  </a:schemeClr>
                </a:solidFill>
                <a:latin typeface="Perpetua" pitchFamily="18" charset="0"/>
              </a:rPr>
              <a:t>Curved line has dual presentation	</a:t>
            </a:r>
          </a:p>
          <a:p>
            <a:pPr lvl="1"/>
            <a:r>
              <a:rPr lang="en-US" b="1" dirty="0" smtClean="0">
                <a:solidFill>
                  <a:schemeClr val="accent1">
                    <a:lumMod val="40000"/>
                    <a:lumOff val="60000"/>
                  </a:schemeClr>
                </a:solidFill>
                <a:latin typeface="Perpetua" pitchFamily="18" charset="0"/>
              </a:rPr>
              <a:t>DHSS is on a strategic path to improve health outcome of Missourians. The curve is seen as Missouri’s journey toward better health</a:t>
            </a:r>
          </a:p>
          <a:p>
            <a:pPr lvl="1"/>
            <a:r>
              <a:rPr lang="en-US" b="1" dirty="0" smtClean="0">
                <a:solidFill>
                  <a:schemeClr val="accent1">
                    <a:lumMod val="40000"/>
                    <a:lumOff val="60000"/>
                  </a:schemeClr>
                </a:solidFill>
                <a:latin typeface="Perpetua" pitchFamily="18" charset="0"/>
              </a:rPr>
              <a:t>The line is viewed as a stream</a:t>
            </a:r>
          </a:p>
          <a:p>
            <a:pPr lvl="3"/>
            <a:r>
              <a:rPr lang="en-US" b="1" dirty="0" smtClean="0">
                <a:solidFill>
                  <a:schemeClr val="accent1">
                    <a:lumMod val="40000"/>
                    <a:lumOff val="60000"/>
                  </a:schemeClr>
                </a:solidFill>
                <a:latin typeface="Perpetua" pitchFamily="18" charset="0"/>
              </a:rPr>
              <a:t>Upstream efforts seek to create </a:t>
            </a:r>
            <a:r>
              <a:rPr lang="en-US" b="1" u="sng" dirty="0" smtClean="0">
                <a:solidFill>
                  <a:schemeClr val="accent1">
                    <a:lumMod val="40000"/>
                    <a:lumOff val="60000"/>
                  </a:schemeClr>
                </a:solidFill>
                <a:latin typeface="Perpetua" pitchFamily="18" charset="0"/>
              </a:rPr>
              <a:t>community-level </a:t>
            </a:r>
            <a:r>
              <a:rPr lang="en-US" b="1" dirty="0" smtClean="0">
                <a:solidFill>
                  <a:schemeClr val="accent1">
                    <a:lumMod val="40000"/>
                    <a:lumOff val="60000"/>
                  </a:schemeClr>
                </a:solidFill>
                <a:latin typeface="Perpetua" pitchFamily="18" charset="0"/>
              </a:rPr>
              <a:t>impact and improve community </a:t>
            </a:r>
          </a:p>
          <a:p>
            <a:pPr lvl="3"/>
            <a:r>
              <a:rPr lang="en-US" b="1" dirty="0" smtClean="0">
                <a:solidFill>
                  <a:schemeClr val="accent1">
                    <a:lumMod val="40000"/>
                    <a:lumOff val="60000"/>
                  </a:schemeClr>
                </a:solidFill>
                <a:latin typeface="Perpetua" pitchFamily="18" charset="0"/>
              </a:rPr>
              <a:t>Midstream efforts seek to create </a:t>
            </a:r>
            <a:r>
              <a:rPr lang="en-US" b="1" u="sng" dirty="0" smtClean="0">
                <a:solidFill>
                  <a:schemeClr val="accent1">
                    <a:lumMod val="40000"/>
                    <a:lumOff val="60000"/>
                  </a:schemeClr>
                </a:solidFill>
                <a:latin typeface="Perpetua" pitchFamily="18" charset="0"/>
              </a:rPr>
              <a:t>individual-level</a:t>
            </a:r>
            <a:r>
              <a:rPr lang="en-US" b="1" dirty="0" smtClean="0">
                <a:solidFill>
                  <a:schemeClr val="accent1">
                    <a:lumMod val="40000"/>
                    <a:lumOff val="60000"/>
                  </a:schemeClr>
                </a:solidFill>
                <a:latin typeface="Perpetua" pitchFamily="18" charset="0"/>
              </a:rPr>
              <a:t> impact by meeting individuals’ social needs through screenings, referrals and other individually focused processes</a:t>
            </a:r>
          </a:p>
          <a:p>
            <a:pPr lvl="3"/>
            <a:r>
              <a:rPr lang="en-US" b="1" dirty="0" smtClean="0">
                <a:solidFill>
                  <a:schemeClr val="accent1">
                    <a:lumMod val="40000"/>
                    <a:lumOff val="60000"/>
                  </a:schemeClr>
                </a:solidFill>
                <a:latin typeface="Perpetua" pitchFamily="18" charset="0"/>
              </a:rPr>
              <a:t>Downstream efforts seek to create </a:t>
            </a:r>
            <a:r>
              <a:rPr lang="en-US" b="1" u="sng" dirty="0" smtClean="0">
                <a:solidFill>
                  <a:schemeClr val="accent1">
                    <a:lumMod val="40000"/>
                    <a:lumOff val="60000"/>
                  </a:schemeClr>
                </a:solidFill>
                <a:latin typeface="Perpetua" pitchFamily="18" charset="0"/>
              </a:rPr>
              <a:t>patient-level</a:t>
            </a:r>
            <a:r>
              <a:rPr lang="en-US" b="1" dirty="0" smtClean="0">
                <a:solidFill>
                  <a:schemeClr val="accent1">
                    <a:lumMod val="40000"/>
                    <a:lumOff val="60000"/>
                  </a:schemeClr>
                </a:solidFill>
                <a:latin typeface="Perpetua" pitchFamily="18" charset="0"/>
              </a:rPr>
              <a:t> impact by providing clinical care</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4224" r="37774" b="45749"/>
          <a:stretch/>
        </p:blipFill>
        <p:spPr>
          <a:xfrm>
            <a:off x="3657600" y="-97410"/>
            <a:ext cx="1444607" cy="1574706"/>
          </a:xfrm>
          <a:prstGeom prst="rect">
            <a:avLst/>
          </a:prstGeom>
        </p:spPr>
      </p:pic>
    </p:spTree>
    <p:extLst>
      <p:ext uri="{BB962C8B-B14F-4D97-AF65-F5344CB8AC3E}">
        <p14:creationId xmlns:p14="http://schemas.microsoft.com/office/powerpoint/2010/main" val="3209967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80999" y="2057400"/>
            <a:ext cx="8382000" cy="3096232"/>
          </a:xfrm>
        </p:spPr>
        <p:txBody>
          <a:bodyPr/>
          <a:lstStyle/>
          <a:p>
            <a:r>
              <a:rPr lang="en-US" b="1" dirty="0" smtClean="0">
                <a:solidFill>
                  <a:schemeClr val="accent1">
                    <a:lumMod val="40000"/>
                    <a:lumOff val="60000"/>
                  </a:schemeClr>
                </a:solidFill>
                <a:latin typeface="Perpetua" pitchFamily="18" charset="0"/>
              </a:rPr>
              <a:t>Shield</a:t>
            </a:r>
          </a:p>
          <a:p>
            <a:pPr lvl="1"/>
            <a:r>
              <a:rPr lang="en-US" b="1" dirty="0">
                <a:solidFill>
                  <a:schemeClr val="accent1">
                    <a:lumMod val="40000"/>
                    <a:lumOff val="60000"/>
                  </a:schemeClr>
                </a:solidFill>
                <a:latin typeface="Perpetua" pitchFamily="18" charset="0"/>
              </a:rPr>
              <a:t>Through many programs and functions, DHSS works to protect </a:t>
            </a:r>
            <a:r>
              <a:rPr lang="en-US" b="1" dirty="0" smtClean="0">
                <a:solidFill>
                  <a:schemeClr val="accent1">
                    <a:lumMod val="40000"/>
                    <a:lumOff val="60000"/>
                  </a:schemeClr>
                </a:solidFill>
                <a:latin typeface="Perpetua" pitchFamily="18" charset="0"/>
              </a:rPr>
              <a:t>Missourians	</a:t>
            </a:r>
          </a:p>
          <a:p>
            <a:r>
              <a:rPr lang="en-US" b="1" dirty="0" smtClean="0">
                <a:solidFill>
                  <a:schemeClr val="accent1">
                    <a:lumMod val="40000"/>
                    <a:lumOff val="60000"/>
                  </a:schemeClr>
                </a:solidFill>
                <a:latin typeface="Perpetua" pitchFamily="18" charset="0"/>
              </a:rPr>
              <a:t>Medical Cross</a:t>
            </a:r>
          </a:p>
          <a:p>
            <a:pPr lvl="1"/>
            <a:r>
              <a:rPr lang="en-US" b="1" dirty="0" smtClean="0">
                <a:solidFill>
                  <a:schemeClr val="accent1">
                    <a:lumMod val="40000"/>
                    <a:lumOff val="60000"/>
                  </a:schemeClr>
                </a:solidFill>
                <a:latin typeface="Perpetua" pitchFamily="18" charset="0"/>
              </a:rPr>
              <a:t>The medical cross is one of the most internationally known medical symbols. It represents non-biased health for all people</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34224" r="37774" b="45749"/>
          <a:stretch/>
        </p:blipFill>
        <p:spPr>
          <a:xfrm>
            <a:off x="3657600" y="152400"/>
            <a:ext cx="1444607" cy="1574706"/>
          </a:xfrm>
          <a:prstGeom prst="rect">
            <a:avLst/>
          </a:prstGeom>
        </p:spPr>
      </p:pic>
    </p:spTree>
    <p:extLst>
      <p:ext uri="{BB962C8B-B14F-4D97-AF65-F5344CB8AC3E}">
        <p14:creationId xmlns:p14="http://schemas.microsoft.com/office/powerpoint/2010/main" val="312174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04800" y="1905000"/>
            <a:ext cx="8229600" cy="3705630"/>
          </a:xfrm>
        </p:spPr>
        <p:txBody>
          <a:bodyPr/>
          <a:lstStyle/>
          <a:p>
            <a:r>
              <a:rPr lang="en-US" b="1" dirty="0" smtClean="0">
                <a:solidFill>
                  <a:schemeClr val="accent1">
                    <a:lumMod val="40000"/>
                    <a:lumOff val="60000"/>
                  </a:schemeClr>
                </a:solidFill>
                <a:latin typeface="Perpetua" pitchFamily="18" charset="0"/>
              </a:rPr>
              <a:t>Four Main Colors</a:t>
            </a:r>
          </a:p>
          <a:p>
            <a:pPr lvl="1"/>
            <a:r>
              <a:rPr lang="en-US" b="1" dirty="0" smtClean="0">
                <a:solidFill>
                  <a:schemeClr val="accent1">
                    <a:lumMod val="40000"/>
                    <a:lumOff val="60000"/>
                  </a:schemeClr>
                </a:solidFill>
                <a:latin typeface="Perpetua" pitchFamily="18" charset="0"/>
              </a:rPr>
              <a:t>Selected to modernize the look and represent the functional areas within the department that serve Missourians with support from administrative personnel:</a:t>
            </a:r>
          </a:p>
          <a:p>
            <a:pPr lvl="2"/>
            <a:r>
              <a:rPr lang="en-US" b="1" dirty="0" smtClean="0">
                <a:solidFill>
                  <a:schemeClr val="accent1">
                    <a:lumMod val="40000"/>
                    <a:lumOff val="60000"/>
                  </a:schemeClr>
                </a:solidFill>
                <a:latin typeface="Perpetua" pitchFamily="18" charset="0"/>
              </a:rPr>
              <a:t>Community and public health</a:t>
            </a:r>
          </a:p>
          <a:p>
            <a:pPr lvl="2"/>
            <a:r>
              <a:rPr lang="en-US" b="1" dirty="0" smtClean="0">
                <a:solidFill>
                  <a:schemeClr val="accent1">
                    <a:lumMod val="40000"/>
                    <a:lumOff val="60000"/>
                  </a:schemeClr>
                </a:solidFill>
                <a:latin typeface="Perpetua" pitchFamily="18" charset="0"/>
              </a:rPr>
              <a:t>Senior and disability services</a:t>
            </a:r>
          </a:p>
          <a:p>
            <a:pPr lvl="2"/>
            <a:r>
              <a:rPr lang="en-US" b="1" dirty="0" smtClean="0">
                <a:solidFill>
                  <a:schemeClr val="accent1">
                    <a:lumMod val="40000"/>
                    <a:lumOff val="60000"/>
                  </a:schemeClr>
                </a:solidFill>
                <a:latin typeface="Perpetua" pitchFamily="18" charset="0"/>
              </a:rPr>
              <a:t>Regulation and licensure</a:t>
            </a:r>
          </a:p>
          <a:p>
            <a:pPr lvl="2"/>
            <a:r>
              <a:rPr lang="en-US" b="1" dirty="0" smtClean="0">
                <a:solidFill>
                  <a:schemeClr val="accent1">
                    <a:lumMod val="40000"/>
                    <a:lumOff val="60000"/>
                  </a:schemeClr>
                </a:solidFill>
                <a:latin typeface="Perpetua" pitchFamily="18" charset="0"/>
              </a:rPr>
              <a:t>Public health laboratory</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4224" r="37774" b="45749"/>
          <a:stretch/>
        </p:blipFill>
        <p:spPr>
          <a:xfrm>
            <a:off x="3581400" y="152400"/>
            <a:ext cx="1444607" cy="1574706"/>
          </a:xfrm>
          <a:prstGeom prst="rect">
            <a:avLst/>
          </a:prstGeom>
        </p:spPr>
      </p:pic>
    </p:spTree>
    <p:extLst>
      <p:ext uri="{BB962C8B-B14F-4D97-AF65-F5344CB8AC3E}">
        <p14:creationId xmlns:p14="http://schemas.microsoft.com/office/powerpoint/2010/main" val="2583123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76200"/>
            <a:ext cx="8382000" cy="1348061"/>
          </a:xfrm>
        </p:spPr>
        <p:txBody>
          <a:bodyPr/>
          <a:lstStyle/>
          <a:p>
            <a:pPr algn="ctr"/>
            <a:r>
              <a:rPr lang="en-US" b="1" dirty="0" smtClean="0">
                <a:solidFill>
                  <a:schemeClr val="accent1">
                    <a:lumMod val="60000"/>
                    <a:lumOff val="40000"/>
                  </a:schemeClr>
                </a:solidFill>
                <a:latin typeface="Perpetua" panose="02020502060401020303" pitchFamily="18" charset="0"/>
              </a:rPr>
              <a:t>Long-Term Care/Hospice Coordination of Care Form</a:t>
            </a:r>
            <a:endParaRPr lang="en-US" b="1" dirty="0">
              <a:solidFill>
                <a:schemeClr val="accent1">
                  <a:lumMod val="60000"/>
                  <a:lumOff val="40000"/>
                </a:schemeClr>
              </a:solidFill>
              <a:latin typeface="Perpetua" panose="02020502060401020303" pitchFamily="18" charset="0"/>
            </a:endParaRPr>
          </a:p>
        </p:txBody>
      </p:sp>
      <p:sp>
        <p:nvSpPr>
          <p:cNvPr id="3" name="Text Placeholder 2"/>
          <p:cNvSpPr>
            <a:spLocks noGrp="1"/>
          </p:cNvSpPr>
          <p:nvPr>
            <p:ph type="body" sz="quarter" idx="10"/>
          </p:nvPr>
        </p:nvSpPr>
        <p:spPr>
          <a:xfrm>
            <a:off x="406400" y="1524000"/>
            <a:ext cx="8382000" cy="5072158"/>
          </a:xfrm>
        </p:spPr>
        <p:txBody>
          <a:bodyPr/>
          <a:lstStyle/>
          <a:p>
            <a:pPr>
              <a:buFont typeface="Wingdings" panose="05000000000000000000" pitchFamily="2" charset="2"/>
              <a:buChar char="Ø"/>
            </a:pPr>
            <a:r>
              <a:rPr lang="en-US" b="1" dirty="0" smtClean="0">
                <a:solidFill>
                  <a:schemeClr val="accent1">
                    <a:lumMod val="40000"/>
                    <a:lumOff val="60000"/>
                  </a:schemeClr>
                </a:solidFill>
                <a:latin typeface="Perpetua" pitchFamily="18" charset="0"/>
              </a:rPr>
              <a:t>Original document (“Hospice/LTC Coordinated Task Plan of Care”) was developed in 2009 with input from both the hospice and long-term care (LTC) industry in collaboration and with input from both DHSS LTC and the bureau. </a:t>
            </a:r>
          </a:p>
          <a:p>
            <a:pPr>
              <a:buFont typeface="Wingdings" panose="05000000000000000000" pitchFamily="2" charset="2"/>
              <a:buChar char="Ø"/>
            </a:pPr>
            <a:r>
              <a:rPr lang="en-US" b="1" dirty="0" smtClean="0">
                <a:solidFill>
                  <a:schemeClr val="accent1">
                    <a:lumMod val="40000"/>
                    <a:lumOff val="60000"/>
                  </a:schemeClr>
                </a:solidFill>
                <a:latin typeface="Perpetua" pitchFamily="18" charset="0"/>
              </a:rPr>
              <a:t>Delineated who would do what task on what day of the week</a:t>
            </a:r>
          </a:p>
          <a:p>
            <a:pPr>
              <a:buFont typeface="Wingdings" panose="05000000000000000000" pitchFamily="2" charset="2"/>
              <a:buChar char="Ø"/>
            </a:pPr>
            <a:r>
              <a:rPr lang="en-US" b="1" dirty="0">
                <a:solidFill>
                  <a:schemeClr val="accent1">
                    <a:lumMod val="40000"/>
                    <a:lumOff val="60000"/>
                  </a:schemeClr>
                </a:solidFill>
                <a:latin typeface="Perpetua" pitchFamily="18" charset="0"/>
              </a:rPr>
              <a:t> </a:t>
            </a:r>
            <a:r>
              <a:rPr lang="en-US" b="1" dirty="0" smtClean="0">
                <a:solidFill>
                  <a:schemeClr val="accent1">
                    <a:lumMod val="40000"/>
                    <a:lumOff val="60000"/>
                  </a:schemeClr>
                </a:solidFill>
                <a:latin typeface="Perpetua" pitchFamily="18" charset="0"/>
              </a:rPr>
              <a:t>Was used quite effectively for several years, but over the past few years, has not been used as much or as effectively</a:t>
            </a:r>
          </a:p>
        </p:txBody>
      </p:sp>
    </p:spTree>
    <p:extLst>
      <p:ext uri="{BB962C8B-B14F-4D97-AF65-F5344CB8AC3E}">
        <p14:creationId xmlns:p14="http://schemas.microsoft.com/office/powerpoint/2010/main" val="13959643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48061"/>
          </a:xfrm>
        </p:spPr>
        <p:txBody>
          <a:bodyPr/>
          <a:lstStyle/>
          <a:p>
            <a:pPr algn="ctr"/>
            <a:r>
              <a:rPr lang="en-US" b="1" dirty="0">
                <a:solidFill>
                  <a:schemeClr val="accent1">
                    <a:lumMod val="60000"/>
                    <a:lumOff val="40000"/>
                  </a:schemeClr>
                </a:solidFill>
                <a:latin typeface="Perpetua" panose="02020502060401020303" pitchFamily="18" charset="0"/>
              </a:rPr>
              <a:t>LTC/Hospice Coordination of Care Form Cont’d</a:t>
            </a:r>
          </a:p>
        </p:txBody>
      </p:sp>
      <p:sp>
        <p:nvSpPr>
          <p:cNvPr id="3" name="Text Placeholder 2"/>
          <p:cNvSpPr>
            <a:spLocks noGrp="1"/>
          </p:cNvSpPr>
          <p:nvPr>
            <p:ph type="body" sz="quarter" idx="10"/>
          </p:nvPr>
        </p:nvSpPr>
        <p:spPr>
          <a:xfrm>
            <a:off x="381000" y="1676400"/>
            <a:ext cx="8382000" cy="5164491"/>
          </a:xfrm>
        </p:spPr>
        <p:txBody>
          <a:bodyPr/>
          <a:lstStyle/>
          <a:p>
            <a:pPr>
              <a:buFont typeface="Wingdings" panose="05000000000000000000" pitchFamily="2" charset="2"/>
              <a:buChar char="Ø"/>
            </a:pPr>
            <a:r>
              <a:rPr lang="en-US" b="1" dirty="0">
                <a:solidFill>
                  <a:schemeClr val="accent1">
                    <a:lumMod val="40000"/>
                    <a:lumOff val="60000"/>
                  </a:schemeClr>
                </a:solidFill>
                <a:latin typeface="Perpetua" pitchFamily="18" charset="0"/>
              </a:rPr>
              <a:t>Over the past several </a:t>
            </a:r>
            <a:r>
              <a:rPr lang="en-US" b="1" dirty="0" smtClean="0">
                <a:solidFill>
                  <a:schemeClr val="accent1">
                    <a:lumMod val="40000"/>
                    <a:lumOff val="60000"/>
                  </a:schemeClr>
                </a:solidFill>
                <a:latin typeface="Perpetua" pitchFamily="18" charset="0"/>
              </a:rPr>
              <a:t>years, </a:t>
            </a:r>
            <a:r>
              <a:rPr lang="en-US" b="1" dirty="0">
                <a:solidFill>
                  <a:schemeClr val="accent1">
                    <a:lumMod val="40000"/>
                    <a:lumOff val="60000"/>
                  </a:schemeClr>
                </a:solidFill>
                <a:latin typeface="Perpetua" pitchFamily="18" charset="0"/>
              </a:rPr>
              <a:t>the surveyors are finding an increasing number of condition level (CoP) deficiencies and many more of these CoPs rising to the level of immediate jeopardy.  </a:t>
            </a:r>
          </a:p>
          <a:p>
            <a:pPr>
              <a:buFont typeface="Wingdings" panose="05000000000000000000" pitchFamily="2" charset="2"/>
              <a:buChar char="Ø"/>
            </a:pPr>
            <a:r>
              <a:rPr lang="en-US" b="1" dirty="0">
                <a:solidFill>
                  <a:schemeClr val="accent1">
                    <a:lumMod val="40000"/>
                    <a:lumOff val="60000"/>
                  </a:schemeClr>
                </a:solidFill>
                <a:latin typeface="Perpetua" pitchFamily="18" charset="0"/>
              </a:rPr>
              <a:t>Issues are related to lack of coordination for hospice patients residing in LTC facilities</a:t>
            </a:r>
          </a:p>
          <a:p>
            <a:pPr>
              <a:buFont typeface="Wingdings" panose="05000000000000000000" pitchFamily="2" charset="2"/>
              <a:buChar char="Ø"/>
            </a:pPr>
            <a:endParaRPr lang="en-US" b="1" dirty="0" smtClean="0">
              <a:solidFill>
                <a:schemeClr val="accent1">
                  <a:lumMod val="40000"/>
                  <a:lumOff val="60000"/>
                </a:schemeClr>
              </a:solidFill>
              <a:latin typeface="Perpetua" pitchFamily="18" charset="0"/>
            </a:endParaRPr>
          </a:p>
          <a:p>
            <a:pPr lvl="1">
              <a:buFont typeface="Wingdings" panose="05000000000000000000" pitchFamily="2" charset="2"/>
              <a:buChar char="Ø"/>
            </a:pPr>
            <a:endParaRPr lang="en-US" b="1" dirty="0" smtClean="0">
              <a:solidFill>
                <a:schemeClr val="accent1">
                  <a:lumMod val="40000"/>
                  <a:lumOff val="60000"/>
                </a:schemeClr>
              </a:solidFill>
              <a:latin typeface="Perpetua" pitchFamily="18" charset="0"/>
            </a:endParaRPr>
          </a:p>
          <a:p>
            <a:pPr lvl="1">
              <a:buFont typeface="Wingdings" panose="05000000000000000000" pitchFamily="2" charset="2"/>
              <a:buChar char="Ø"/>
            </a:pPr>
            <a:endParaRPr lang="en-US" b="1" dirty="0" smtClean="0">
              <a:solidFill>
                <a:schemeClr val="accent1">
                  <a:lumMod val="40000"/>
                  <a:lumOff val="60000"/>
                </a:schemeClr>
              </a:solidFill>
              <a:latin typeface="Perpetua" pitchFamily="18" charset="0"/>
            </a:endParaRPr>
          </a:p>
          <a:p>
            <a:pPr marL="517525" lvl="1" indent="0">
              <a:buNone/>
            </a:pPr>
            <a:endParaRPr lang="en-US" b="1" dirty="0">
              <a:solidFill>
                <a:schemeClr val="accent1">
                  <a:lumMod val="40000"/>
                  <a:lumOff val="60000"/>
                </a:schemeClr>
              </a:solidFill>
              <a:latin typeface="Perpetua" pitchFamily="18" charset="0"/>
            </a:endParaRPr>
          </a:p>
        </p:txBody>
      </p:sp>
    </p:spTree>
    <p:extLst>
      <p:ext uri="{BB962C8B-B14F-4D97-AF65-F5344CB8AC3E}">
        <p14:creationId xmlns:p14="http://schemas.microsoft.com/office/powerpoint/2010/main" val="3935141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48061"/>
          </a:xfrm>
        </p:spPr>
        <p:txBody>
          <a:bodyPr/>
          <a:lstStyle/>
          <a:p>
            <a:pPr algn="ctr"/>
            <a:r>
              <a:rPr lang="en-US" b="1" dirty="0">
                <a:solidFill>
                  <a:schemeClr val="accent1">
                    <a:lumMod val="60000"/>
                    <a:lumOff val="40000"/>
                  </a:schemeClr>
                </a:solidFill>
                <a:latin typeface="Perpetua" panose="02020502060401020303" pitchFamily="18" charset="0"/>
              </a:rPr>
              <a:t>LTC/Hospice Coordination of Care Form Cont’d</a:t>
            </a:r>
          </a:p>
        </p:txBody>
      </p:sp>
      <p:sp>
        <p:nvSpPr>
          <p:cNvPr id="3" name="Text Placeholder 2"/>
          <p:cNvSpPr>
            <a:spLocks noGrp="1"/>
          </p:cNvSpPr>
          <p:nvPr>
            <p:ph type="body" sz="quarter" idx="10"/>
          </p:nvPr>
        </p:nvSpPr>
        <p:spPr>
          <a:xfrm>
            <a:off x="393700" y="1585183"/>
            <a:ext cx="8382000" cy="5466112"/>
          </a:xfrm>
        </p:spPr>
        <p:txBody>
          <a:bodyPr/>
          <a:lstStyle/>
          <a:p>
            <a:pPr>
              <a:buFont typeface="Wingdings" panose="05000000000000000000" pitchFamily="2" charset="2"/>
              <a:buChar char="Ø"/>
            </a:pPr>
            <a:r>
              <a:rPr lang="en-US" b="1" dirty="0">
                <a:solidFill>
                  <a:schemeClr val="accent1">
                    <a:lumMod val="40000"/>
                    <a:lumOff val="60000"/>
                  </a:schemeClr>
                </a:solidFill>
                <a:latin typeface="Perpetua" pitchFamily="18" charset="0"/>
              </a:rPr>
              <a:t>Issues with old form:</a:t>
            </a:r>
          </a:p>
          <a:p>
            <a:pPr lvl="1">
              <a:buFont typeface="Wingdings" panose="05000000000000000000" pitchFamily="2" charset="2"/>
              <a:buChar char="Ø"/>
            </a:pPr>
            <a:r>
              <a:rPr lang="en-US" b="1" dirty="0">
                <a:solidFill>
                  <a:schemeClr val="accent1">
                    <a:lumMod val="40000"/>
                    <a:lumOff val="60000"/>
                  </a:schemeClr>
                </a:solidFill>
                <a:latin typeface="Perpetua" pitchFamily="18" charset="0"/>
              </a:rPr>
              <a:t>Use of electronic medical records</a:t>
            </a:r>
          </a:p>
          <a:p>
            <a:pPr lvl="1">
              <a:buFont typeface="Wingdings" panose="05000000000000000000" pitchFamily="2" charset="2"/>
              <a:buChar char="Ø"/>
            </a:pPr>
            <a:r>
              <a:rPr lang="en-US" b="1" dirty="0">
                <a:solidFill>
                  <a:schemeClr val="accent1">
                    <a:lumMod val="40000"/>
                    <a:lumOff val="60000"/>
                  </a:schemeClr>
                </a:solidFill>
                <a:latin typeface="Perpetua" pitchFamily="18" charset="0"/>
              </a:rPr>
              <a:t>Too </a:t>
            </a:r>
            <a:r>
              <a:rPr lang="en-US" b="1" dirty="0" smtClean="0">
                <a:solidFill>
                  <a:schemeClr val="accent1">
                    <a:lumMod val="40000"/>
                    <a:lumOff val="60000"/>
                  </a:schemeClr>
                </a:solidFill>
                <a:latin typeface="Perpetua" pitchFamily="18" charset="0"/>
              </a:rPr>
              <a:t>cumbersome and busy for staff to follow</a:t>
            </a:r>
            <a:endParaRPr lang="en-US" b="1" dirty="0">
              <a:solidFill>
                <a:schemeClr val="accent1">
                  <a:lumMod val="40000"/>
                  <a:lumOff val="60000"/>
                </a:schemeClr>
              </a:solidFill>
              <a:latin typeface="Perpetua" pitchFamily="18" charset="0"/>
            </a:endParaRPr>
          </a:p>
          <a:p>
            <a:pPr lvl="1">
              <a:buFont typeface="Wingdings" panose="05000000000000000000" pitchFamily="2" charset="2"/>
              <a:buChar char="Ø"/>
            </a:pPr>
            <a:r>
              <a:rPr lang="en-US" b="1" dirty="0" smtClean="0">
                <a:solidFill>
                  <a:schemeClr val="accent1">
                    <a:lumMod val="40000"/>
                    <a:lumOff val="60000"/>
                  </a:schemeClr>
                </a:solidFill>
                <a:latin typeface="Perpetua" pitchFamily="18" charset="0"/>
              </a:rPr>
              <a:t>No </a:t>
            </a:r>
            <a:r>
              <a:rPr lang="en-US" b="1" dirty="0">
                <a:solidFill>
                  <a:schemeClr val="accent1">
                    <a:lumMod val="40000"/>
                    <a:lumOff val="60000"/>
                  </a:schemeClr>
                </a:solidFill>
                <a:latin typeface="Perpetua" pitchFamily="18" charset="0"/>
              </a:rPr>
              <a:t>easy access when stored in a chart at the nurse’s station</a:t>
            </a:r>
          </a:p>
          <a:p>
            <a:pPr>
              <a:buFont typeface="Wingdings" panose="05000000000000000000" pitchFamily="2" charset="2"/>
              <a:buChar char="Ø"/>
            </a:pPr>
            <a:r>
              <a:rPr lang="en-US" b="1" dirty="0">
                <a:solidFill>
                  <a:schemeClr val="accent1">
                    <a:lumMod val="40000"/>
                    <a:lumOff val="60000"/>
                  </a:schemeClr>
                </a:solidFill>
                <a:latin typeface="Perpetua" pitchFamily="18" charset="0"/>
              </a:rPr>
              <a:t>State hospice council felt </a:t>
            </a:r>
            <a:r>
              <a:rPr lang="en-US" b="1" dirty="0" smtClean="0">
                <a:solidFill>
                  <a:schemeClr val="accent1">
                    <a:lumMod val="40000"/>
                    <a:lumOff val="60000"/>
                  </a:schemeClr>
                </a:solidFill>
                <a:latin typeface="Perpetua" pitchFamily="18" charset="0"/>
              </a:rPr>
              <a:t>need </a:t>
            </a:r>
            <a:r>
              <a:rPr lang="en-US" b="1" dirty="0">
                <a:solidFill>
                  <a:schemeClr val="accent1">
                    <a:lumMod val="40000"/>
                    <a:lumOff val="60000"/>
                  </a:schemeClr>
                </a:solidFill>
                <a:latin typeface="Perpetua" pitchFamily="18" charset="0"/>
              </a:rPr>
              <a:t>to revise</a:t>
            </a:r>
          </a:p>
          <a:p>
            <a:pPr lvl="1">
              <a:buFont typeface="Wingdings" panose="05000000000000000000" pitchFamily="2" charset="2"/>
              <a:buChar char="Ø"/>
            </a:pPr>
            <a:r>
              <a:rPr lang="en-US" b="1" dirty="0">
                <a:solidFill>
                  <a:schemeClr val="accent1">
                    <a:lumMod val="40000"/>
                    <a:lumOff val="60000"/>
                  </a:schemeClr>
                </a:solidFill>
                <a:latin typeface="Perpetua" pitchFamily="18" charset="0"/>
              </a:rPr>
              <a:t>To make </a:t>
            </a:r>
            <a:r>
              <a:rPr lang="en-US" b="1" dirty="0" smtClean="0">
                <a:solidFill>
                  <a:schemeClr val="accent1">
                    <a:lumMod val="40000"/>
                    <a:lumOff val="60000"/>
                  </a:schemeClr>
                </a:solidFill>
                <a:latin typeface="Perpetua" pitchFamily="18" charset="0"/>
              </a:rPr>
              <a:t>form more </a:t>
            </a:r>
            <a:r>
              <a:rPr lang="en-US" b="1" dirty="0">
                <a:solidFill>
                  <a:schemeClr val="accent1">
                    <a:lumMod val="40000"/>
                    <a:lumOff val="60000"/>
                  </a:schemeClr>
                </a:solidFill>
                <a:latin typeface="Perpetua" pitchFamily="18" charset="0"/>
              </a:rPr>
              <a:t>user friendly</a:t>
            </a:r>
          </a:p>
          <a:p>
            <a:pPr lvl="1">
              <a:buFont typeface="Wingdings" panose="05000000000000000000" pitchFamily="2" charset="2"/>
              <a:buChar char="Ø"/>
            </a:pPr>
            <a:r>
              <a:rPr lang="en-US" b="1" dirty="0" smtClean="0">
                <a:solidFill>
                  <a:schemeClr val="accent1">
                    <a:lumMod val="40000"/>
                    <a:lumOff val="60000"/>
                  </a:schemeClr>
                </a:solidFill>
                <a:latin typeface="Perpetua" pitchFamily="18" charset="0"/>
              </a:rPr>
              <a:t>To encourage agencies and facilities to once again use a tool to promote coordination</a:t>
            </a:r>
            <a:endParaRPr lang="en-US" b="1" dirty="0">
              <a:solidFill>
                <a:schemeClr val="accent1">
                  <a:lumMod val="40000"/>
                  <a:lumOff val="60000"/>
                </a:schemeClr>
              </a:solidFill>
              <a:latin typeface="Perpetua" pitchFamily="18" charset="0"/>
            </a:endParaRPr>
          </a:p>
          <a:p>
            <a:pPr lvl="1">
              <a:buFont typeface="Wingdings" panose="05000000000000000000" pitchFamily="2" charset="2"/>
              <a:buChar char="Ø"/>
            </a:pPr>
            <a:r>
              <a:rPr lang="en-US" b="1" dirty="0" smtClean="0">
                <a:solidFill>
                  <a:schemeClr val="accent1">
                    <a:lumMod val="40000"/>
                    <a:lumOff val="60000"/>
                  </a:schemeClr>
                </a:solidFill>
                <a:latin typeface="Perpetua" pitchFamily="18" charset="0"/>
              </a:rPr>
              <a:t>To find a more convenient location to allow for quicker and easier access</a:t>
            </a:r>
          </a:p>
          <a:p>
            <a:pPr lvl="1">
              <a:buFont typeface="Wingdings" panose="05000000000000000000" pitchFamily="2" charset="2"/>
              <a:buChar char="Ø"/>
            </a:pPr>
            <a:endParaRPr lang="en-US" b="1" dirty="0">
              <a:solidFill>
                <a:schemeClr val="accent1">
                  <a:lumMod val="40000"/>
                  <a:lumOff val="60000"/>
                </a:schemeClr>
              </a:solidFill>
              <a:latin typeface="Perpetua" pitchFamily="18" charset="0"/>
            </a:endParaRPr>
          </a:p>
        </p:txBody>
      </p:sp>
    </p:spTree>
    <p:extLst>
      <p:ext uri="{BB962C8B-B14F-4D97-AF65-F5344CB8AC3E}">
        <p14:creationId xmlns:p14="http://schemas.microsoft.com/office/powerpoint/2010/main" val="31234955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48061"/>
          </a:xfrm>
        </p:spPr>
        <p:txBody>
          <a:bodyPr/>
          <a:lstStyle/>
          <a:p>
            <a:pPr algn="ctr"/>
            <a:r>
              <a:rPr lang="en-US" b="1" dirty="0" smtClean="0">
                <a:solidFill>
                  <a:schemeClr val="accent1">
                    <a:lumMod val="60000"/>
                    <a:lumOff val="40000"/>
                  </a:schemeClr>
                </a:solidFill>
                <a:latin typeface="Perpetua" panose="02020502060401020303" pitchFamily="18" charset="0"/>
              </a:rPr>
              <a:t>LTC/Hospice Coordination of Care Form Cont’d</a:t>
            </a:r>
            <a:endParaRPr lang="en-US" b="1" dirty="0">
              <a:solidFill>
                <a:schemeClr val="accent1">
                  <a:lumMod val="60000"/>
                  <a:lumOff val="40000"/>
                </a:schemeClr>
              </a:solidFill>
              <a:latin typeface="Perpetua" panose="02020502060401020303" pitchFamily="18" charset="0"/>
            </a:endParaRPr>
          </a:p>
        </p:txBody>
      </p:sp>
      <p:sp>
        <p:nvSpPr>
          <p:cNvPr id="3" name="Text Placeholder 2"/>
          <p:cNvSpPr>
            <a:spLocks noGrp="1"/>
          </p:cNvSpPr>
          <p:nvPr>
            <p:ph type="body" sz="quarter" idx="10"/>
          </p:nvPr>
        </p:nvSpPr>
        <p:spPr>
          <a:xfrm>
            <a:off x="381000" y="2209800"/>
            <a:ext cx="8382000" cy="1785104"/>
          </a:xfrm>
        </p:spPr>
        <p:txBody>
          <a:bodyPr/>
          <a:lstStyle/>
          <a:p>
            <a:pPr>
              <a:buFont typeface="Wingdings" panose="05000000000000000000" pitchFamily="2" charset="2"/>
              <a:buChar char="Ø"/>
            </a:pPr>
            <a:r>
              <a:rPr lang="en-US" b="1" dirty="0" smtClean="0">
                <a:solidFill>
                  <a:schemeClr val="accent1">
                    <a:lumMod val="40000"/>
                    <a:lumOff val="60000"/>
                  </a:schemeClr>
                </a:solidFill>
                <a:latin typeface="Perpetua" pitchFamily="18" charset="0"/>
              </a:rPr>
              <a:t>For the last 3 years, a collaborative effort between both of the industries and the department has brought to fruition the new LTC/Hospice Coordination of Care Form!</a:t>
            </a:r>
          </a:p>
        </p:txBody>
      </p:sp>
    </p:spTree>
    <p:extLst>
      <p:ext uri="{BB962C8B-B14F-4D97-AF65-F5344CB8AC3E}">
        <p14:creationId xmlns:p14="http://schemas.microsoft.com/office/powerpoint/2010/main" val="1100292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Title of Presentation</a:t>
            </a:r>
            <a:endParaRPr lang="en-US" dirty="0"/>
          </a:p>
        </p:txBody>
      </p:sp>
      <p:sp>
        <p:nvSpPr>
          <p:cNvPr id="3" name="Subtitle 2"/>
          <p:cNvSpPr>
            <a:spLocks noGrp="1"/>
          </p:cNvSpPr>
          <p:nvPr>
            <p:ph type="subTitle" idx="1"/>
          </p:nvPr>
        </p:nvSpPr>
        <p:spPr>
          <a:xfrm>
            <a:off x="730249" y="4344988"/>
            <a:ext cx="7681913" cy="1293812"/>
          </a:xfrm>
        </p:spPr>
        <p:txBody>
          <a:bodyPr>
            <a:normAutofit lnSpcReduction="10000"/>
          </a:bodyPr>
          <a:lstStyle/>
          <a:p>
            <a:r>
              <a:rPr lang="en-US" dirty="0" smtClean="0"/>
              <a:t>Name</a:t>
            </a:r>
          </a:p>
          <a:p>
            <a:r>
              <a:rPr lang="en-US" dirty="0" smtClean="0"/>
              <a:t>Title</a:t>
            </a:r>
          </a:p>
          <a:p>
            <a:r>
              <a:rPr lang="en-US" dirty="0" smtClean="0"/>
              <a:t>Company Name</a:t>
            </a:r>
            <a:endParaRPr lang="en-US" dirty="0"/>
          </a:p>
        </p:txBody>
      </p:sp>
      <p:pic>
        <p:nvPicPr>
          <p:cNvPr id="24578" name="Picture 2" descr="http://www1.pictures.zimbio.com/gi/Kansas+City+Royals+v+St+Louis+Cardinals+gMzgBWXrXd1l.jpg"/>
          <p:cNvPicPr>
            <a:picLocks noChangeAspect="1" noChangeArrowheads="1"/>
          </p:cNvPicPr>
          <p:nvPr/>
        </p:nvPicPr>
        <p:blipFill>
          <a:blip r:embed="rId3" cstate="print"/>
          <a:srcRect/>
          <a:stretch>
            <a:fillRect/>
          </a:stretch>
        </p:blipFill>
        <p:spPr bwMode="auto">
          <a:xfrm>
            <a:off x="0" y="19665"/>
            <a:ext cx="9144000" cy="6858000"/>
          </a:xfrm>
          <a:prstGeom prst="rect">
            <a:avLst/>
          </a:prstGeom>
          <a:noFill/>
        </p:spPr>
      </p:pic>
      <p:sp>
        <p:nvSpPr>
          <p:cNvPr id="6" name="Flowchart: Punched Tape 5"/>
          <p:cNvSpPr/>
          <p:nvPr/>
        </p:nvSpPr>
        <p:spPr bwMode="auto">
          <a:xfrm>
            <a:off x="228600" y="19665"/>
            <a:ext cx="5486400" cy="2514600"/>
          </a:xfrm>
          <a:prstGeom prst="flowChartPunchedTap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4800" b="1" dirty="0" smtClean="0">
                <a:solidFill>
                  <a:srgbClr val="FFFFFF"/>
                </a:solidFill>
                <a:effectLst>
                  <a:outerShdw blurRad="38100" dist="38100" dir="2700000" algn="tl">
                    <a:srgbClr val="000000">
                      <a:alpha val="43137"/>
                    </a:srgbClr>
                  </a:outerShdw>
                </a:effectLst>
                <a:latin typeface="Segoe" pitchFamily="34" charset="0"/>
              </a:rPr>
              <a:t>We are advancing the bases!</a:t>
            </a:r>
          </a:p>
        </p:txBody>
      </p:sp>
    </p:spTree>
    <p:extLst>
      <p:ext uri="{BB962C8B-B14F-4D97-AF65-F5344CB8AC3E}">
        <p14:creationId xmlns:p14="http://schemas.microsoft.com/office/powerpoint/2010/main" val="4127091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768672"/>
          </a:xfrm>
        </p:spPr>
        <p:txBody>
          <a:bodyPr/>
          <a:lstStyle/>
          <a:p>
            <a:pPr algn="ctr"/>
            <a:r>
              <a:rPr lang="en-US" sz="5400" b="1" i="1" dirty="0" smtClean="0">
                <a:latin typeface="Perpetua" pitchFamily="18" charset="0"/>
              </a:rPr>
              <a:t>Surveying for Compliance</a:t>
            </a:r>
            <a:endParaRPr lang="en-US" sz="5400" b="1" i="1" dirty="0">
              <a:latin typeface="Perpetua" pitchFamily="18" charset="0"/>
            </a:endParaRPr>
          </a:p>
        </p:txBody>
      </p:sp>
      <p:sp>
        <p:nvSpPr>
          <p:cNvPr id="3" name="Text Placeholder 2"/>
          <p:cNvSpPr>
            <a:spLocks noGrp="1"/>
          </p:cNvSpPr>
          <p:nvPr>
            <p:ph type="body" sz="quarter" idx="10"/>
          </p:nvPr>
        </p:nvSpPr>
        <p:spPr>
          <a:xfrm>
            <a:off x="520700" y="1295400"/>
            <a:ext cx="7937500" cy="5105400"/>
          </a:xfrm>
        </p:spPr>
        <p:txBody>
          <a:bodyPr/>
          <a:lstStyle/>
          <a:p>
            <a:pPr marL="0" indent="0">
              <a:buNone/>
            </a:pPr>
            <a:r>
              <a:rPr lang="en-US" b="1" dirty="0" smtClean="0">
                <a:solidFill>
                  <a:schemeClr val="accent1">
                    <a:lumMod val="40000"/>
                    <a:lumOff val="60000"/>
                  </a:schemeClr>
                </a:solidFill>
                <a:latin typeface="Perpetua" pitchFamily="18" charset="0"/>
              </a:rPr>
              <a:t>Surveyors will be asking for the following:</a:t>
            </a:r>
          </a:p>
          <a:p>
            <a:pPr>
              <a:buFont typeface="Wingdings" panose="05000000000000000000" pitchFamily="2" charset="2"/>
              <a:buChar char="Ø"/>
            </a:pPr>
            <a:r>
              <a:rPr lang="en-US" b="1" dirty="0" smtClean="0">
                <a:solidFill>
                  <a:schemeClr val="accent1">
                    <a:lumMod val="40000"/>
                    <a:lumOff val="60000"/>
                  </a:schemeClr>
                </a:solidFill>
                <a:latin typeface="Perpetua" pitchFamily="18" charset="0"/>
              </a:rPr>
              <a:t> Vaccination policies and procedures</a:t>
            </a:r>
          </a:p>
          <a:p>
            <a:pPr lvl="1">
              <a:buFont typeface="Wingdings" panose="05000000000000000000" pitchFamily="2" charset="2"/>
              <a:buChar char="Ø"/>
            </a:pPr>
            <a:r>
              <a:rPr lang="en-US" sz="3000" b="1" dirty="0" smtClean="0">
                <a:solidFill>
                  <a:schemeClr val="accent1">
                    <a:lumMod val="40000"/>
                    <a:lumOff val="60000"/>
                  </a:schemeClr>
                </a:solidFill>
                <a:latin typeface="Perpetua" pitchFamily="18" charset="0"/>
              </a:rPr>
              <a:t>Ensuring all 10 components of the policy are addressed</a:t>
            </a:r>
          </a:p>
          <a:p>
            <a:pPr lvl="1">
              <a:buFont typeface="Wingdings" panose="05000000000000000000" pitchFamily="2" charset="2"/>
              <a:buChar char="Ø"/>
            </a:pPr>
            <a:r>
              <a:rPr lang="en-US" sz="3000" b="1" dirty="0" smtClean="0">
                <a:solidFill>
                  <a:schemeClr val="accent1">
                    <a:lumMod val="40000"/>
                    <a:lumOff val="60000"/>
                  </a:schemeClr>
                </a:solidFill>
                <a:latin typeface="Perpetua" pitchFamily="18" charset="0"/>
              </a:rPr>
              <a:t>Contingency plan to mitigate the spread</a:t>
            </a:r>
          </a:p>
          <a:p>
            <a:pPr>
              <a:buFont typeface="Wingdings" panose="05000000000000000000" pitchFamily="2" charset="2"/>
              <a:buChar char="Ø"/>
            </a:pPr>
            <a:r>
              <a:rPr lang="en-US" b="1" dirty="0" smtClean="0">
                <a:solidFill>
                  <a:schemeClr val="accent1">
                    <a:lumMod val="40000"/>
                    <a:lumOff val="60000"/>
                  </a:schemeClr>
                </a:solidFill>
                <a:latin typeface="Perpetua" pitchFamily="18" charset="0"/>
              </a:rPr>
              <a:t>List of all staff with their position/role &amp; their vaccination status</a:t>
            </a:r>
          </a:p>
          <a:p>
            <a:pPr lvl="1">
              <a:buFont typeface="Wingdings" panose="05000000000000000000" pitchFamily="2" charset="2"/>
              <a:buChar char="Ø"/>
            </a:pPr>
            <a:r>
              <a:rPr lang="en-US" sz="3000" b="1" dirty="0" smtClean="0">
                <a:solidFill>
                  <a:schemeClr val="accent1">
                    <a:lumMod val="40000"/>
                    <a:lumOff val="60000"/>
                  </a:schemeClr>
                </a:solidFill>
                <a:latin typeface="Perpetua" pitchFamily="18" charset="0"/>
              </a:rPr>
              <a:t>Percentage of unvaccinated staff</a:t>
            </a:r>
          </a:p>
          <a:p>
            <a:pPr lvl="1">
              <a:buFont typeface="Wingdings" panose="05000000000000000000" pitchFamily="2" charset="2"/>
              <a:buChar char="Ø"/>
            </a:pPr>
            <a:r>
              <a:rPr lang="en-US" sz="3000" b="1" dirty="0" smtClean="0">
                <a:solidFill>
                  <a:schemeClr val="accent1">
                    <a:lumMod val="40000"/>
                    <a:lumOff val="60000"/>
                  </a:schemeClr>
                </a:solidFill>
                <a:latin typeface="Perpetua" pitchFamily="18" charset="0"/>
              </a:rPr>
              <a:t>Newly hired staff names in the last 60 days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48061"/>
          </a:xfrm>
        </p:spPr>
        <p:txBody>
          <a:bodyPr/>
          <a:lstStyle/>
          <a:p>
            <a:pPr algn="ctr"/>
            <a:r>
              <a:rPr lang="en-US" b="1" dirty="0" smtClean="0">
                <a:solidFill>
                  <a:schemeClr val="accent1">
                    <a:lumMod val="60000"/>
                    <a:lumOff val="40000"/>
                  </a:schemeClr>
                </a:solidFill>
                <a:latin typeface="Perpetua" panose="02020502060401020303" pitchFamily="18" charset="0"/>
              </a:rPr>
              <a:t>LTC/Hospice Coordination of Care Form Cont’d</a:t>
            </a:r>
            <a:endParaRPr lang="en-US" b="1" dirty="0">
              <a:solidFill>
                <a:schemeClr val="accent1">
                  <a:lumMod val="60000"/>
                  <a:lumOff val="40000"/>
                </a:schemeClr>
              </a:solidFill>
              <a:latin typeface="Perpetua" panose="02020502060401020303" pitchFamily="18" charset="0"/>
            </a:endParaRPr>
          </a:p>
        </p:txBody>
      </p:sp>
      <p:sp>
        <p:nvSpPr>
          <p:cNvPr id="3" name="Text Placeholder 2"/>
          <p:cNvSpPr>
            <a:spLocks noGrp="1"/>
          </p:cNvSpPr>
          <p:nvPr>
            <p:ph type="body" sz="quarter" idx="10"/>
          </p:nvPr>
        </p:nvSpPr>
        <p:spPr>
          <a:xfrm>
            <a:off x="381000" y="1676400"/>
            <a:ext cx="8382000" cy="4727448"/>
          </a:xfrm>
        </p:spPr>
        <p:txBody>
          <a:bodyPr/>
          <a:lstStyle/>
          <a:p>
            <a:pPr>
              <a:buFont typeface="Wingdings" panose="05000000000000000000" pitchFamily="2" charset="2"/>
              <a:buChar char="Ø"/>
            </a:pPr>
            <a:r>
              <a:rPr lang="en-US" b="1" dirty="0" smtClean="0">
                <a:solidFill>
                  <a:schemeClr val="accent1">
                    <a:lumMod val="40000"/>
                    <a:lumOff val="60000"/>
                  </a:schemeClr>
                </a:solidFill>
                <a:latin typeface="Perpetua" pitchFamily="18" charset="0"/>
              </a:rPr>
              <a:t>The Quality </a:t>
            </a:r>
            <a:r>
              <a:rPr lang="en-US" b="1" dirty="0">
                <a:solidFill>
                  <a:schemeClr val="accent1">
                    <a:lumMod val="40000"/>
                    <a:lumOff val="60000"/>
                  </a:schemeClr>
                </a:solidFill>
                <a:latin typeface="Perpetua" pitchFamily="18" charset="0"/>
              </a:rPr>
              <a:t>Improvement Organization for MO (QIO) volunteered to assist with a web-based </a:t>
            </a:r>
            <a:r>
              <a:rPr lang="en-US" b="1" dirty="0" smtClean="0">
                <a:solidFill>
                  <a:schemeClr val="accent1">
                    <a:lumMod val="40000"/>
                    <a:lumOff val="60000"/>
                  </a:schemeClr>
                </a:solidFill>
                <a:latin typeface="Perpetua" pitchFamily="18" charset="0"/>
              </a:rPr>
              <a:t>training video</a:t>
            </a:r>
            <a:r>
              <a:rPr lang="en-US" b="1" dirty="0">
                <a:solidFill>
                  <a:schemeClr val="accent1">
                    <a:lumMod val="40000"/>
                    <a:lumOff val="60000"/>
                  </a:schemeClr>
                </a:solidFill>
                <a:latin typeface="Perpetua" pitchFamily="18" charset="0"/>
              </a:rPr>
              <a:t>. </a:t>
            </a:r>
          </a:p>
          <a:p>
            <a:pPr>
              <a:buFont typeface="Wingdings" panose="05000000000000000000" pitchFamily="2" charset="2"/>
              <a:buChar char="Ø"/>
            </a:pPr>
            <a:r>
              <a:rPr lang="en-US" b="1" dirty="0">
                <a:solidFill>
                  <a:schemeClr val="accent1">
                    <a:lumMod val="40000"/>
                    <a:lumOff val="60000"/>
                  </a:schemeClr>
                </a:solidFill>
                <a:latin typeface="Perpetua" pitchFamily="18" charset="0"/>
              </a:rPr>
              <a:t>Mike Fields, a surveyor, </a:t>
            </a:r>
            <a:r>
              <a:rPr lang="en-US" b="1" dirty="0" smtClean="0">
                <a:solidFill>
                  <a:schemeClr val="accent1">
                    <a:lumMod val="40000"/>
                    <a:lumOff val="60000"/>
                  </a:schemeClr>
                </a:solidFill>
                <a:latin typeface="Perpetua" pitchFamily="18" charset="0"/>
              </a:rPr>
              <a:t>and Michael </a:t>
            </a:r>
            <a:r>
              <a:rPr lang="en-US" b="1" dirty="0">
                <a:solidFill>
                  <a:schemeClr val="accent1">
                    <a:lumMod val="40000"/>
                    <a:lumOff val="60000"/>
                  </a:schemeClr>
                </a:solidFill>
                <a:latin typeface="Perpetua" pitchFamily="18" charset="0"/>
              </a:rPr>
              <a:t>Stoker, Chairman of the Hospice Council, </a:t>
            </a:r>
            <a:r>
              <a:rPr lang="en-US" b="1" dirty="0" smtClean="0">
                <a:solidFill>
                  <a:schemeClr val="accent1">
                    <a:lumMod val="40000"/>
                    <a:lumOff val="60000"/>
                  </a:schemeClr>
                </a:solidFill>
                <a:latin typeface="Perpetua" pitchFamily="18" charset="0"/>
              </a:rPr>
              <a:t>have participated in this video </a:t>
            </a:r>
          </a:p>
          <a:p>
            <a:pPr>
              <a:buFont typeface="Wingdings" panose="05000000000000000000" pitchFamily="2" charset="2"/>
              <a:buChar char="Ø"/>
            </a:pPr>
            <a:r>
              <a:rPr lang="en-US" b="1" dirty="0" smtClean="0">
                <a:solidFill>
                  <a:schemeClr val="accent1">
                    <a:lumMod val="40000"/>
                    <a:lumOff val="60000"/>
                  </a:schemeClr>
                </a:solidFill>
                <a:latin typeface="Perpetua" pitchFamily="18" charset="0"/>
              </a:rPr>
              <a:t>The video will soon be available for all agencies/facilities – both hospice and LTC to use for staff training</a:t>
            </a:r>
            <a:endParaRPr lang="en-US" b="1" dirty="0">
              <a:solidFill>
                <a:schemeClr val="accent1">
                  <a:lumMod val="40000"/>
                  <a:lumOff val="60000"/>
                </a:schemeClr>
              </a:solidFill>
              <a:latin typeface="Perpetua" pitchFamily="18" charset="0"/>
            </a:endParaRPr>
          </a:p>
          <a:p>
            <a:pPr marL="0" indent="0">
              <a:buNone/>
            </a:pPr>
            <a:endParaRPr lang="en-US" dirty="0"/>
          </a:p>
        </p:txBody>
      </p:sp>
    </p:spTree>
    <p:extLst>
      <p:ext uri="{BB962C8B-B14F-4D97-AF65-F5344CB8AC3E}">
        <p14:creationId xmlns:p14="http://schemas.microsoft.com/office/powerpoint/2010/main" val="579850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intage-baseball-valentine-294x450.jpg"/>
          <p:cNvPicPr>
            <a:picLocks noChangeAspect="1"/>
          </p:cNvPicPr>
          <p:nvPr/>
        </p:nvPicPr>
        <p:blipFill>
          <a:blip r:embed="rId3" cstate="print"/>
          <a:srcRect l="36394" b="32222"/>
          <a:stretch>
            <a:fillRect/>
          </a:stretch>
        </p:blipFill>
        <p:spPr>
          <a:xfrm>
            <a:off x="4495800" y="457200"/>
            <a:ext cx="3657600" cy="5965604"/>
          </a:xfrm>
          <a:prstGeom prst="rect">
            <a:avLst/>
          </a:prstGeom>
        </p:spPr>
      </p:pic>
      <p:sp>
        <p:nvSpPr>
          <p:cNvPr id="3" name="Flowchart: Punched Tape 2"/>
          <p:cNvSpPr/>
          <p:nvPr/>
        </p:nvSpPr>
        <p:spPr bwMode="auto">
          <a:xfrm>
            <a:off x="381000" y="1600200"/>
            <a:ext cx="3886200" cy="2252472"/>
          </a:xfrm>
          <a:prstGeom prst="flowChartPunchedTap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4800" b="1" dirty="0" smtClean="0">
                <a:solidFill>
                  <a:srgbClr val="A50021"/>
                </a:solidFill>
                <a:effectLst>
                  <a:outerShdw blurRad="38100" dist="38100" dir="2700000" algn="tl">
                    <a:srgbClr val="000000">
                      <a:alpha val="43137"/>
                    </a:srgbClr>
                  </a:outerShdw>
                </a:effectLst>
                <a:latin typeface="Perpetua" panose="02020502060401020303" pitchFamily="18" charset="0"/>
              </a:rPr>
              <a:t>BATTER UP-</a:t>
            </a:r>
          </a:p>
          <a:p>
            <a:pPr algn="ctr" defTabSz="914099" fontAlgn="base">
              <a:spcBef>
                <a:spcPct val="0"/>
              </a:spcBef>
              <a:spcAft>
                <a:spcPct val="0"/>
              </a:spcAft>
            </a:pPr>
            <a:r>
              <a:rPr lang="en-US" sz="4800" b="1" dirty="0" smtClean="0">
                <a:solidFill>
                  <a:srgbClr val="A50021"/>
                </a:solidFill>
                <a:effectLst>
                  <a:outerShdw blurRad="38100" dist="38100" dir="2700000" algn="tl">
                    <a:srgbClr val="000000">
                      <a:alpha val="43137"/>
                    </a:srgbClr>
                  </a:outerShdw>
                </a:effectLst>
                <a:latin typeface="Perpetua" panose="02020502060401020303" pitchFamily="18" charset="0"/>
              </a:rPr>
              <a:t>MIKE FIELDS!</a:t>
            </a:r>
          </a:p>
        </p:txBody>
      </p:sp>
    </p:spTree>
    <p:extLst>
      <p:ext uri="{BB962C8B-B14F-4D97-AF65-F5344CB8AC3E}">
        <p14:creationId xmlns:p14="http://schemas.microsoft.com/office/powerpoint/2010/main" val="1004506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1295400"/>
            <a:ext cx="7162800" cy="3048000"/>
          </a:xfrm>
        </p:spPr>
        <p:txBody>
          <a:bodyPr>
            <a:noAutofit/>
          </a:bodyPr>
          <a:lstStyle/>
          <a:p>
            <a:pPr algn="ctr"/>
            <a:r>
              <a:rPr lang="en-US" b="1" dirty="0">
                <a:solidFill>
                  <a:schemeClr val="accent1">
                    <a:lumMod val="60000"/>
                    <a:lumOff val="40000"/>
                  </a:schemeClr>
                </a:solidFill>
                <a:latin typeface="Perpetua" panose="02020502060401020303" pitchFamily="18" charset="0"/>
              </a:rPr>
              <a:t>Coordinated care between long-term care facilities </a:t>
            </a:r>
            <a:r>
              <a:rPr lang="en-US" b="1" dirty="0" smtClean="0">
                <a:solidFill>
                  <a:schemeClr val="accent1">
                    <a:lumMod val="60000"/>
                    <a:lumOff val="40000"/>
                  </a:schemeClr>
                </a:solidFill>
                <a:latin typeface="Perpetua" panose="02020502060401020303" pitchFamily="18" charset="0"/>
              </a:rPr>
              <a:t>and </a:t>
            </a:r>
            <a:r>
              <a:rPr lang="en-US" b="1" dirty="0">
                <a:solidFill>
                  <a:schemeClr val="accent1">
                    <a:lumMod val="60000"/>
                    <a:lumOff val="40000"/>
                  </a:schemeClr>
                </a:solidFill>
                <a:latin typeface="Perpetua" panose="02020502060401020303" pitchFamily="18" charset="0"/>
              </a:rPr>
              <a:t>hospice</a:t>
            </a:r>
          </a:p>
        </p:txBody>
      </p:sp>
    </p:spTree>
    <p:extLst>
      <p:ext uri="{BB962C8B-B14F-4D97-AF65-F5344CB8AC3E}">
        <p14:creationId xmlns:p14="http://schemas.microsoft.com/office/powerpoint/2010/main" val="1883877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DgBV4G9I5g"/>
          <p:cNvPicPr>
            <a:picLocks noRot="1" noChangeAspect="1"/>
          </p:cNvPicPr>
          <p:nvPr>
            <a:videoFile r:link="rId1"/>
          </p:nvPr>
        </p:nvPicPr>
        <p:blipFill>
          <a:blip r:embed="rId3"/>
          <a:stretch>
            <a:fillRect/>
          </a:stretch>
        </p:blipFill>
        <p:spPr>
          <a:xfrm>
            <a:off x="228600" y="228600"/>
            <a:ext cx="8686801" cy="6477000"/>
          </a:xfrm>
          <a:prstGeom prst="rect">
            <a:avLst/>
          </a:prstGeom>
        </p:spPr>
      </p:pic>
    </p:spTree>
    <p:extLst>
      <p:ext uri="{BB962C8B-B14F-4D97-AF65-F5344CB8AC3E}">
        <p14:creationId xmlns:p14="http://schemas.microsoft.com/office/powerpoint/2010/main" val="2299531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3840" y="950238"/>
            <a:ext cx="8556320" cy="5570756"/>
          </a:xfrm>
          <a:prstGeom prst="rect">
            <a:avLst/>
          </a:prstGeom>
        </p:spPr>
        <p:txBody>
          <a:bodyPr wrap="square">
            <a:spAutoFit/>
          </a:bodyPr>
          <a:lstStyle/>
          <a:p>
            <a:pPr algn="ctr"/>
            <a:endParaRPr lang="en-US" b="1" u="sng" dirty="0">
              <a:solidFill>
                <a:srgbClr val="FFCC66"/>
              </a:solidFill>
            </a:endParaRPr>
          </a:p>
          <a:p>
            <a:pPr marL="457200" indent="-457200">
              <a:buFont typeface="Wingdings" panose="05000000000000000000" pitchFamily="2" charset="2"/>
              <a:buChar char="q"/>
            </a:pPr>
            <a:r>
              <a:rPr lang="en-US" sz="2600" b="1" dirty="0">
                <a:solidFill>
                  <a:srgbClr val="FFCC66"/>
                </a:solidFill>
                <a:latin typeface="Perpetua" panose="02020502060401020303" pitchFamily="18" charset="0"/>
              </a:rPr>
              <a:t>Relevant Long-term care regulations.</a:t>
            </a:r>
          </a:p>
          <a:p>
            <a:pPr marL="457200" indent="-457200">
              <a:buFont typeface="Wingdings" panose="05000000000000000000" pitchFamily="2" charset="2"/>
              <a:buChar char="q"/>
            </a:pPr>
            <a:endParaRPr lang="en-US" sz="2600" b="1" dirty="0">
              <a:solidFill>
                <a:srgbClr val="FFCC66"/>
              </a:solidFill>
              <a:latin typeface="Perpetua" panose="02020502060401020303" pitchFamily="18" charset="0"/>
            </a:endParaRPr>
          </a:p>
          <a:p>
            <a:pPr marL="457200" indent="-457200">
              <a:buFont typeface="Wingdings" panose="05000000000000000000" pitchFamily="2" charset="2"/>
              <a:buChar char="q"/>
            </a:pPr>
            <a:r>
              <a:rPr lang="en-US" sz="2600" b="1" dirty="0">
                <a:solidFill>
                  <a:srgbClr val="FFCC66"/>
                </a:solidFill>
                <a:latin typeface="Perpetua" panose="02020502060401020303" pitchFamily="18" charset="0"/>
              </a:rPr>
              <a:t>Relevant Hospice regulations.</a:t>
            </a:r>
          </a:p>
          <a:p>
            <a:pPr marL="457200" indent="-457200">
              <a:buFont typeface="Wingdings" panose="05000000000000000000" pitchFamily="2" charset="2"/>
              <a:buChar char="q"/>
            </a:pPr>
            <a:endParaRPr lang="en-US" sz="2600" b="1" dirty="0">
              <a:solidFill>
                <a:srgbClr val="FFCC66"/>
              </a:solidFill>
              <a:latin typeface="Perpetua" panose="02020502060401020303" pitchFamily="18" charset="0"/>
            </a:endParaRPr>
          </a:p>
          <a:p>
            <a:pPr marL="457200" indent="-457200">
              <a:buFont typeface="Wingdings" panose="05000000000000000000" pitchFamily="2" charset="2"/>
              <a:buChar char="q"/>
            </a:pPr>
            <a:r>
              <a:rPr lang="en-US" sz="2600" b="1" dirty="0">
                <a:solidFill>
                  <a:srgbClr val="FFCC66"/>
                </a:solidFill>
                <a:latin typeface="Perpetua" panose="02020502060401020303" pitchFamily="18" charset="0"/>
              </a:rPr>
              <a:t>Real examples of deficiencies that harmed patients/residents.</a:t>
            </a:r>
          </a:p>
          <a:p>
            <a:pPr marL="457200" indent="-457200">
              <a:buFont typeface="Wingdings" panose="05000000000000000000" pitchFamily="2" charset="2"/>
              <a:buChar char="q"/>
            </a:pPr>
            <a:endParaRPr lang="en-US" sz="2600" b="1" dirty="0">
              <a:solidFill>
                <a:srgbClr val="FFCC66"/>
              </a:solidFill>
              <a:latin typeface="Perpetua" panose="02020502060401020303" pitchFamily="18" charset="0"/>
            </a:endParaRPr>
          </a:p>
          <a:p>
            <a:pPr marL="457200" indent="-457200">
              <a:buFont typeface="Wingdings" panose="05000000000000000000" pitchFamily="2" charset="2"/>
              <a:buChar char="q"/>
            </a:pPr>
            <a:r>
              <a:rPr lang="en-US" sz="2600" b="1" dirty="0">
                <a:solidFill>
                  <a:srgbClr val="FFCC66"/>
                </a:solidFill>
                <a:latin typeface="Perpetua" panose="02020502060401020303" pitchFamily="18" charset="0"/>
              </a:rPr>
              <a:t>Introduce the updated/simplified coordination of care form and basic instructions for the intended use of the form.</a:t>
            </a:r>
          </a:p>
          <a:p>
            <a:pPr marL="457200" indent="-457200">
              <a:buFont typeface="Wingdings" panose="05000000000000000000" pitchFamily="2" charset="2"/>
              <a:buChar char="q"/>
            </a:pPr>
            <a:endParaRPr lang="en-US" sz="2600" b="1" dirty="0">
              <a:solidFill>
                <a:srgbClr val="FFCC66"/>
              </a:solidFill>
              <a:latin typeface="Perpetua" panose="02020502060401020303" pitchFamily="18" charset="0"/>
            </a:endParaRPr>
          </a:p>
          <a:p>
            <a:pPr marL="457200" indent="-457200">
              <a:buFont typeface="Wingdings" panose="05000000000000000000" pitchFamily="2" charset="2"/>
              <a:buChar char="q"/>
            </a:pPr>
            <a:r>
              <a:rPr lang="en-US" sz="2600" b="1" dirty="0">
                <a:solidFill>
                  <a:srgbClr val="FFCC66"/>
                </a:solidFill>
                <a:latin typeface="Perpetua" panose="02020502060401020303" pitchFamily="18" charset="0"/>
              </a:rPr>
              <a:t>Real examples of how effective coordination looks with a hospice and skilled nursing facility.</a:t>
            </a:r>
          </a:p>
        </p:txBody>
      </p:sp>
      <p:sp>
        <p:nvSpPr>
          <p:cNvPr id="3" name="Title 1"/>
          <p:cNvSpPr txBox="1">
            <a:spLocks/>
          </p:cNvSpPr>
          <p:nvPr/>
        </p:nvSpPr>
        <p:spPr>
          <a:xfrm>
            <a:off x="381000" y="230188"/>
            <a:ext cx="8382000" cy="683264"/>
          </a:xfrm>
          <a:prstGeom prst="rect">
            <a:avLst/>
          </a:prstGeom>
        </p:spPr>
        <p:txBody>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en-US" b="1" dirty="0" smtClean="0">
                <a:solidFill>
                  <a:schemeClr val="accent1">
                    <a:lumMod val="60000"/>
                    <a:lumOff val="40000"/>
                  </a:schemeClr>
                </a:solidFill>
                <a:latin typeface="Perpetua" panose="02020502060401020303" pitchFamily="18" charset="0"/>
              </a:rPr>
              <a:t>OBJECTIVES</a:t>
            </a:r>
            <a:endParaRPr lang="en-US" b="1" dirty="0">
              <a:solidFill>
                <a:schemeClr val="accent1">
                  <a:lumMod val="60000"/>
                  <a:lumOff val="40000"/>
                </a:schemeClr>
              </a:solidFill>
              <a:latin typeface="Perpetua" panose="02020502060401020303" pitchFamily="18" charset="0"/>
            </a:endParaRPr>
          </a:p>
        </p:txBody>
      </p:sp>
    </p:spTree>
    <p:extLst>
      <p:ext uri="{BB962C8B-B14F-4D97-AF65-F5344CB8AC3E}">
        <p14:creationId xmlns:p14="http://schemas.microsoft.com/office/powerpoint/2010/main" val="2210915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990601"/>
            <a:ext cx="8686800" cy="4253892"/>
          </a:xfrm>
        </p:spPr>
        <p:txBody>
          <a:bodyPr>
            <a:noAutofit/>
          </a:bodyPr>
          <a:lstStyle/>
          <a:p>
            <a:r>
              <a:rPr lang="en-US" sz="3200" b="1" dirty="0">
                <a:latin typeface="Perpetua" panose="02020502060401020303" pitchFamily="18" charset="0"/>
              </a:rPr>
              <a:t>Some Relevant Federal Long-TERM Care Regulations:</a:t>
            </a:r>
            <a:r>
              <a:rPr lang="en-US" sz="3000" b="1" dirty="0">
                <a:latin typeface="Perpetua" panose="02020502060401020303" pitchFamily="18" charset="0"/>
              </a:rPr>
              <a:t/>
            </a:r>
            <a:br>
              <a:rPr lang="en-US" sz="3000" b="1" dirty="0">
                <a:latin typeface="Perpetua" panose="02020502060401020303" pitchFamily="18" charset="0"/>
              </a:rPr>
            </a:br>
            <a:r>
              <a:rPr lang="en-US" sz="3000" b="1" dirty="0">
                <a:latin typeface="Perpetua" panose="02020502060401020303" pitchFamily="18" charset="0"/>
              </a:rPr>
              <a:t/>
            </a:r>
            <a:br>
              <a:rPr lang="en-US" sz="3000" b="1" dirty="0">
                <a:latin typeface="Perpetua" panose="02020502060401020303" pitchFamily="18" charset="0"/>
              </a:rPr>
            </a:br>
            <a:r>
              <a:rPr lang="en-US" sz="3200" b="1" dirty="0">
                <a:latin typeface="Perpetua" panose="02020502060401020303" pitchFamily="18" charset="0"/>
              </a:rPr>
              <a:t>- F656 (Care Plans)</a:t>
            </a:r>
            <a:br>
              <a:rPr lang="en-US" sz="3200" b="1" dirty="0">
                <a:latin typeface="Perpetua" panose="02020502060401020303" pitchFamily="18" charset="0"/>
              </a:rPr>
            </a:br>
            <a:r>
              <a:rPr lang="en-US" sz="3200" b="1" dirty="0">
                <a:latin typeface="Perpetua" panose="02020502060401020303" pitchFamily="18" charset="0"/>
              </a:rPr>
              <a:t>- F684 (Quality of Care)</a:t>
            </a:r>
            <a:br>
              <a:rPr lang="en-US" sz="3200" b="1" dirty="0">
                <a:latin typeface="Perpetua" panose="02020502060401020303" pitchFamily="18" charset="0"/>
              </a:rPr>
            </a:br>
            <a:r>
              <a:rPr lang="en-US" sz="3200" b="1" dirty="0">
                <a:latin typeface="Perpetua" panose="02020502060401020303" pitchFamily="18" charset="0"/>
              </a:rPr>
              <a:t>- </a:t>
            </a:r>
            <a:r>
              <a:rPr lang="en-US" sz="3200" b="1" dirty="0" smtClean="0">
                <a:latin typeface="Perpetua" panose="02020502060401020303" pitchFamily="18" charset="0"/>
              </a:rPr>
              <a:t>F849 </a:t>
            </a:r>
            <a:r>
              <a:rPr lang="en-US" sz="3200" b="1" dirty="0">
                <a:latin typeface="Perpetua" panose="02020502060401020303" pitchFamily="18" charset="0"/>
              </a:rPr>
              <a:t>(Hospice Services)</a:t>
            </a:r>
          </a:p>
        </p:txBody>
      </p:sp>
    </p:spTree>
    <p:extLst>
      <p:ext uri="{BB962C8B-B14F-4D97-AF65-F5344CB8AC3E}">
        <p14:creationId xmlns:p14="http://schemas.microsoft.com/office/powerpoint/2010/main" val="3563425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286" y="960591"/>
            <a:ext cx="8840243" cy="5609228"/>
          </a:xfrm>
          <a:prstGeom prst="rect">
            <a:avLst/>
          </a:prstGeom>
          <a:noFill/>
        </p:spPr>
        <p:txBody>
          <a:bodyPr wrap="square" rtlCol="0">
            <a:spAutoFit/>
          </a:bodyPr>
          <a:lstStyle/>
          <a:p>
            <a:r>
              <a:rPr lang="en-US" sz="1350" dirty="0" smtClean="0">
                <a:solidFill>
                  <a:srgbClr val="FFCC66"/>
                </a:solidFill>
                <a:effectLst>
                  <a:outerShdw blurRad="38100" dist="38100" dir="2700000" algn="tl">
                    <a:srgbClr val="000000">
                      <a:alpha val="43137"/>
                    </a:srgbClr>
                  </a:outerShdw>
                </a:effectLst>
              </a:rPr>
              <a:t> </a:t>
            </a:r>
            <a:endParaRPr lang="en-US" sz="1350" dirty="0">
              <a:solidFill>
                <a:srgbClr val="FFCC66"/>
              </a:solidFill>
              <a:effectLst>
                <a:outerShdw blurRad="38100" dist="38100" dir="2700000" algn="tl">
                  <a:srgbClr val="000000">
                    <a:alpha val="43137"/>
                  </a:srgbClr>
                </a:outerShdw>
              </a:effectLst>
            </a:endParaRPr>
          </a:p>
          <a:p>
            <a:r>
              <a:rPr lang="en-US" sz="3600" b="1" u="sng" dirty="0">
                <a:solidFill>
                  <a:srgbClr val="FFCC66"/>
                </a:solidFill>
                <a:effectLst>
                  <a:outerShdw blurRad="38100" dist="38100" dir="2700000" algn="tl">
                    <a:srgbClr val="000000">
                      <a:alpha val="43137"/>
                    </a:srgbClr>
                  </a:outerShdw>
                </a:effectLst>
                <a:latin typeface="Perpetua" panose="02020502060401020303" pitchFamily="18" charset="0"/>
              </a:rPr>
              <a:t>Comprehensive Care Plans </a:t>
            </a:r>
          </a:p>
          <a:p>
            <a:endParaRPr lang="en-US" sz="3600" u="sng" dirty="0">
              <a:solidFill>
                <a:srgbClr val="FFCC66"/>
              </a:solidFill>
              <a:effectLst>
                <a:outerShdw blurRad="38100" dist="38100" dir="2700000" algn="tl">
                  <a:srgbClr val="000000">
                    <a:alpha val="43137"/>
                  </a:srgbClr>
                </a:outerShdw>
              </a:effectLst>
              <a:latin typeface="Perpetua" panose="02020502060401020303" pitchFamily="18" charset="0"/>
            </a:endParaRPr>
          </a:p>
          <a:p>
            <a:pPr marL="571500" indent="-571500">
              <a:buFont typeface="Wingdings" panose="05000000000000000000" pitchFamily="2" charset="2"/>
              <a:buChar char="q"/>
            </a:pPr>
            <a:r>
              <a:rPr lang="en-US" sz="3600" dirty="0">
                <a:solidFill>
                  <a:srgbClr val="FFCC66"/>
                </a:solidFill>
                <a:effectLst>
                  <a:outerShdw blurRad="38100" dist="38100" dir="2700000" algn="tl">
                    <a:srgbClr val="000000">
                      <a:alpha val="43137"/>
                    </a:srgbClr>
                  </a:outerShdw>
                </a:effectLst>
                <a:latin typeface="Perpetua" panose="02020502060401020303" pitchFamily="18" charset="0"/>
              </a:rPr>
              <a:t>The facility must develop and implement a comprehensive person-centered care plan for each resident, consistent with the resident rights that includes measurable objectives and timeframes</a:t>
            </a:r>
            <a:r>
              <a:rPr lang="en-US" sz="3600" dirty="0">
                <a:effectLst>
                  <a:outerShdw blurRad="38100" dist="38100" dir="2700000" algn="tl">
                    <a:srgbClr val="000000">
                      <a:alpha val="43137"/>
                    </a:srgbClr>
                  </a:outerShdw>
                </a:effectLst>
                <a:latin typeface="Perpetua" panose="02020502060401020303" pitchFamily="18" charset="0"/>
              </a:rPr>
              <a:t> </a:t>
            </a:r>
            <a:r>
              <a:rPr lang="en-US" sz="3600" b="1" dirty="0">
                <a:solidFill>
                  <a:srgbClr val="FFFF00"/>
                </a:solidFill>
                <a:effectLst>
                  <a:outerShdw blurRad="38100" dist="38100" dir="2700000" algn="tl">
                    <a:srgbClr val="000000">
                      <a:alpha val="43137"/>
                    </a:srgbClr>
                  </a:outerShdw>
                </a:effectLst>
                <a:latin typeface="Perpetua" panose="02020502060401020303" pitchFamily="18" charset="0"/>
              </a:rPr>
              <a:t>to meet a resident's medical, nursing, and mental and psychosocial needs</a:t>
            </a:r>
            <a:r>
              <a:rPr lang="en-US" sz="3600" dirty="0">
                <a:effectLst>
                  <a:outerShdw blurRad="38100" dist="38100" dir="2700000" algn="tl">
                    <a:srgbClr val="000000">
                      <a:alpha val="43137"/>
                    </a:srgbClr>
                  </a:outerShdw>
                </a:effectLst>
                <a:latin typeface="Perpetua" panose="02020502060401020303" pitchFamily="18" charset="0"/>
              </a:rPr>
              <a:t>.</a:t>
            </a:r>
          </a:p>
          <a:p>
            <a:pPr marL="214313" indent="-214313">
              <a:buFont typeface="Arial" panose="020B0604020202020204" pitchFamily="34" charset="0"/>
              <a:buChar char="•"/>
            </a:pPr>
            <a:endParaRPr lang="en-US" sz="2100" dirty="0"/>
          </a:p>
        </p:txBody>
      </p:sp>
      <p:sp>
        <p:nvSpPr>
          <p:cNvPr id="3" name="Title 1"/>
          <p:cNvSpPr txBox="1">
            <a:spLocks/>
          </p:cNvSpPr>
          <p:nvPr/>
        </p:nvSpPr>
        <p:spPr>
          <a:xfrm>
            <a:off x="381000" y="230188"/>
            <a:ext cx="8382000" cy="683264"/>
          </a:xfrm>
          <a:prstGeom prst="rect">
            <a:avLst/>
          </a:prstGeom>
        </p:spPr>
        <p:txBody>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en-US" b="1" dirty="0" smtClean="0">
                <a:latin typeface="Perpetua" panose="02020502060401020303" pitchFamily="18" charset="0"/>
              </a:rPr>
              <a:t>F656</a:t>
            </a:r>
            <a:endParaRPr lang="en-US" b="1" dirty="0">
              <a:latin typeface="Perpetua" panose="02020502060401020303" pitchFamily="18" charset="0"/>
            </a:endParaRPr>
          </a:p>
        </p:txBody>
      </p:sp>
    </p:spTree>
    <p:extLst>
      <p:ext uri="{BB962C8B-B14F-4D97-AF65-F5344CB8AC3E}">
        <p14:creationId xmlns:p14="http://schemas.microsoft.com/office/powerpoint/2010/main" val="35298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484" y="457200"/>
            <a:ext cx="8859032" cy="5678478"/>
          </a:xfrm>
          <a:prstGeom prst="rect">
            <a:avLst/>
          </a:prstGeom>
        </p:spPr>
        <p:txBody>
          <a:bodyPr wrap="square">
            <a:spAutoFit/>
          </a:bodyPr>
          <a:lstStyle/>
          <a:p>
            <a:pPr algn="ctr"/>
            <a:endParaRPr lang="en-US" sz="2700" u="sng" dirty="0">
              <a:solidFill>
                <a:srgbClr val="FFCC66"/>
              </a:solidFill>
            </a:endParaRPr>
          </a:p>
          <a:p>
            <a:r>
              <a:rPr lang="en-US" sz="3600" b="1" u="sng" dirty="0">
                <a:solidFill>
                  <a:srgbClr val="FFCC66"/>
                </a:solidFill>
                <a:effectLst>
                  <a:outerShdw blurRad="38100" dist="38100" dir="2700000" algn="tl">
                    <a:srgbClr val="000000">
                      <a:alpha val="43137"/>
                    </a:srgbClr>
                  </a:outerShdw>
                </a:effectLst>
                <a:latin typeface="Perpetua" panose="02020502060401020303" pitchFamily="18" charset="0"/>
              </a:rPr>
              <a:t>Quality of care </a:t>
            </a:r>
            <a:endParaRPr lang="en-US" sz="3600" b="1" u="sng" dirty="0" smtClean="0">
              <a:solidFill>
                <a:srgbClr val="FFCC66"/>
              </a:solidFill>
              <a:effectLst>
                <a:outerShdw blurRad="38100" dist="38100" dir="2700000" algn="tl">
                  <a:srgbClr val="000000">
                    <a:alpha val="43137"/>
                  </a:srgbClr>
                </a:outerShdw>
              </a:effectLst>
              <a:latin typeface="Perpetua" panose="02020502060401020303" pitchFamily="18" charset="0"/>
            </a:endParaRPr>
          </a:p>
          <a:p>
            <a:endParaRPr lang="en-US" sz="1200" u="sng" dirty="0">
              <a:solidFill>
                <a:srgbClr val="FFCC66"/>
              </a:solidFill>
              <a:effectLst>
                <a:outerShdw blurRad="38100" dist="38100" dir="2700000" algn="tl">
                  <a:srgbClr val="000000">
                    <a:alpha val="43137"/>
                  </a:srgbClr>
                </a:outerShdw>
              </a:effectLst>
              <a:latin typeface="Perpetua" panose="02020502060401020303" pitchFamily="18" charset="0"/>
            </a:endParaRPr>
          </a:p>
          <a:p>
            <a:pPr marL="342900" indent="-342900">
              <a:buFont typeface="Wingdings" panose="05000000000000000000" pitchFamily="2" charset="2"/>
              <a:buChar char="q"/>
            </a:pPr>
            <a:r>
              <a:rPr lang="en-US" sz="3600" dirty="0">
                <a:solidFill>
                  <a:srgbClr val="FFCC66"/>
                </a:solidFill>
                <a:effectLst>
                  <a:outerShdw blurRad="38100" dist="38100" dir="2700000" algn="tl">
                    <a:srgbClr val="000000">
                      <a:alpha val="43137"/>
                    </a:srgbClr>
                  </a:outerShdw>
                </a:effectLst>
                <a:latin typeface="Perpetua" panose="02020502060401020303" pitchFamily="18" charset="0"/>
              </a:rPr>
              <a:t>Quality of care is a fundamental principle that applies to all treatment and care provided to facility residents. Based on the comprehensive assessment of a resident</a:t>
            </a:r>
            <a:r>
              <a:rPr lang="en-US" sz="3600" dirty="0">
                <a:effectLst>
                  <a:outerShdw blurRad="38100" dist="38100" dir="2700000" algn="tl">
                    <a:srgbClr val="000000">
                      <a:alpha val="43137"/>
                    </a:srgbClr>
                  </a:outerShdw>
                </a:effectLst>
                <a:latin typeface="Perpetua" panose="02020502060401020303" pitchFamily="18" charset="0"/>
              </a:rPr>
              <a:t>, </a:t>
            </a:r>
            <a:r>
              <a:rPr lang="en-US" sz="3600" dirty="0">
                <a:solidFill>
                  <a:srgbClr val="FFFF00"/>
                </a:solidFill>
                <a:effectLst>
                  <a:outerShdw blurRad="38100" dist="38100" dir="2700000" algn="tl">
                    <a:srgbClr val="000000">
                      <a:alpha val="43137"/>
                    </a:srgbClr>
                  </a:outerShdw>
                </a:effectLst>
                <a:latin typeface="Perpetua" panose="02020502060401020303" pitchFamily="18" charset="0"/>
              </a:rPr>
              <a:t>the facility must ensure that residents receive treatment and care in accordance with professional standards of practice, the comprehensive person-centered care plan</a:t>
            </a:r>
            <a:r>
              <a:rPr lang="en-US" sz="3600" dirty="0">
                <a:solidFill>
                  <a:srgbClr val="FFCC66"/>
                </a:solidFill>
                <a:effectLst>
                  <a:outerShdw blurRad="38100" dist="38100" dir="2700000" algn="tl">
                    <a:srgbClr val="000000">
                      <a:alpha val="43137"/>
                    </a:srgbClr>
                  </a:outerShdw>
                </a:effectLst>
                <a:latin typeface="Perpetua" panose="02020502060401020303" pitchFamily="18" charset="0"/>
              </a:rPr>
              <a:t>, and the residents’ choices…………</a:t>
            </a:r>
          </a:p>
        </p:txBody>
      </p:sp>
      <p:sp>
        <p:nvSpPr>
          <p:cNvPr id="3" name="Title 1"/>
          <p:cNvSpPr txBox="1">
            <a:spLocks/>
          </p:cNvSpPr>
          <p:nvPr/>
        </p:nvSpPr>
        <p:spPr>
          <a:xfrm>
            <a:off x="381000" y="230188"/>
            <a:ext cx="8382000" cy="683264"/>
          </a:xfrm>
          <a:prstGeom prst="rect">
            <a:avLst/>
          </a:prstGeom>
        </p:spPr>
        <p:txBody>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en-US" b="1" dirty="0" smtClean="0">
                <a:latin typeface="Perpetua" panose="02020502060401020303" pitchFamily="18" charset="0"/>
              </a:rPr>
              <a:t>F684</a:t>
            </a:r>
            <a:endParaRPr lang="en-US" b="1" dirty="0">
              <a:latin typeface="Perpetua" panose="02020502060401020303" pitchFamily="18" charset="0"/>
            </a:endParaRPr>
          </a:p>
        </p:txBody>
      </p:sp>
    </p:spTree>
    <p:extLst>
      <p:ext uri="{BB962C8B-B14F-4D97-AF65-F5344CB8AC3E}">
        <p14:creationId xmlns:p14="http://schemas.microsoft.com/office/powerpoint/2010/main" val="267458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749" y="788459"/>
            <a:ext cx="8822499" cy="6132448"/>
          </a:xfrm>
          <a:prstGeom prst="rect">
            <a:avLst/>
          </a:prstGeom>
        </p:spPr>
        <p:txBody>
          <a:bodyPr wrap="square">
            <a:spAutoFit/>
          </a:bodyPr>
          <a:lstStyle/>
          <a:p>
            <a:pPr algn="ctr"/>
            <a:endParaRPr lang="en-US" sz="1950" b="1" dirty="0"/>
          </a:p>
          <a:p>
            <a:r>
              <a:rPr lang="en-US" sz="2400" b="1" u="sng" dirty="0" smtClean="0">
                <a:solidFill>
                  <a:srgbClr val="FFCC66"/>
                </a:solidFill>
                <a:latin typeface="Perpetua" panose="02020502060401020303" pitchFamily="18" charset="0"/>
              </a:rPr>
              <a:t>Some </a:t>
            </a:r>
            <a:r>
              <a:rPr lang="en-US" sz="2400" b="1" u="sng" dirty="0">
                <a:solidFill>
                  <a:srgbClr val="FFCC66"/>
                </a:solidFill>
                <a:latin typeface="Perpetua" panose="02020502060401020303" pitchFamily="18" charset="0"/>
              </a:rPr>
              <a:t>contract requirements:</a:t>
            </a:r>
          </a:p>
          <a:p>
            <a:endParaRPr lang="en-US" sz="2400" b="1" u="sng" dirty="0">
              <a:latin typeface="Perpetua" panose="02020502060401020303" pitchFamily="18" charset="0"/>
            </a:endParaRPr>
          </a:p>
          <a:p>
            <a:pPr marL="214313" indent="-214313">
              <a:buFont typeface="Arial" panose="020B0604020202020204" pitchFamily="34" charset="0"/>
              <a:buChar char="•"/>
            </a:pPr>
            <a:r>
              <a:rPr lang="en-US" sz="2400" b="1" dirty="0">
                <a:latin typeface="Perpetua" panose="02020502060401020303" pitchFamily="18" charset="0"/>
              </a:rPr>
              <a:t>“</a:t>
            </a:r>
            <a:r>
              <a:rPr lang="en-US" sz="2500" b="1" dirty="0">
                <a:solidFill>
                  <a:srgbClr val="FFFF00"/>
                </a:solidFill>
                <a:latin typeface="Perpetua" panose="02020502060401020303" pitchFamily="18" charset="0"/>
              </a:rPr>
              <a:t>A </a:t>
            </a:r>
            <a:r>
              <a:rPr lang="en-US" sz="2500" b="1" i="1" dirty="0">
                <a:solidFill>
                  <a:srgbClr val="FFFF00"/>
                </a:solidFill>
                <a:latin typeface="Perpetua" panose="02020502060401020303" pitchFamily="18" charset="0"/>
              </a:rPr>
              <a:t>communication process, including how the communication will be documented between the LTC facility and the hospice provider, to ensure that the needs of the resident are addressed and met 24 hours per day</a:t>
            </a:r>
            <a:r>
              <a:rPr lang="en-US" sz="2500" b="1" i="1" dirty="0">
                <a:latin typeface="Perpetua" panose="02020502060401020303" pitchFamily="18" charset="0"/>
              </a:rPr>
              <a:t>.”</a:t>
            </a:r>
          </a:p>
          <a:p>
            <a:pPr marL="214313" indent="-214313">
              <a:buFont typeface="Arial" panose="020B0604020202020204" pitchFamily="34" charset="0"/>
              <a:buChar char="•"/>
            </a:pPr>
            <a:endParaRPr lang="en-US" sz="2500" b="1" i="1" dirty="0">
              <a:latin typeface="Perpetua" panose="02020502060401020303" pitchFamily="18" charset="0"/>
            </a:endParaRPr>
          </a:p>
          <a:p>
            <a:pPr marL="214313" indent="-214313">
              <a:buFont typeface="Arial" panose="020B0604020202020204" pitchFamily="34" charset="0"/>
              <a:buChar char="•"/>
            </a:pPr>
            <a:r>
              <a:rPr lang="en-US" sz="2500" b="1" i="1" dirty="0">
                <a:latin typeface="Perpetua" panose="02020502060401020303" pitchFamily="18" charset="0"/>
              </a:rPr>
              <a:t>“</a:t>
            </a:r>
            <a:r>
              <a:rPr lang="en-US" sz="2500" b="1" i="1" dirty="0">
                <a:solidFill>
                  <a:srgbClr val="FFFF00"/>
                </a:solidFill>
                <a:latin typeface="Perpetua" panose="02020502060401020303" pitchFamily="18" charset="0"/>
              </a:rPr>
              <a:t>A delineation of the hospice’s responsibilities</a:t>
            </a:r>
            <a:r>
              <a:rPr lang="en-US" sz="2500" b="1" i="1" dirty="0">
                <a:latin typeface="Perpetua" panose="02020502060401020303" pitchFamily="18" charset="0"/>
              </a:rPr>
              <a:t>, </a:t>
            </a:r>
            <a:r>
              <a:rPr lang="en-US" sz="2500" i="1" dirty="0">
                <a:solidFill>
                  <a:srgbClr val="FFCC66"/>
                </a:solidFill>
                <a:latin typeface="Perpetua" panose="02020502060401020303" pitchFamily="18" charset="0"/>
              </a:rPr>
              <a:t>including but not limited to, providing medical direction and management of the patient; nursing; counseling (including spiritual, dietary, and bereavement); social work; providing medical supplies, durable medical equipment, and drugs necessary for the palliation of pain and symptoms associated with the terminal illness and related conditions; and all other hospice services that are necessary for the care of the resident’s terminal illness and related conditions.” </a:t>
            </a:r>
          </a:p>
          <a:p>
            <a:pPr marL="214313" indent="-214313">
              <a:buFont typeface="Arial" panose="020B0604020202020204" pitchFamily="34" charset="0"/>
              <a:buChar char="•"/>
            </a:pPr>
            <a:endParaRPr lang="en-US" sz="2500" i="1" dirty="0"/>
          </a:p>
        </p:txBody>
      </p:sp>
      <p:sp>
        <p:nvSpPr>
          <p:cNvPr id="3" name="Title 1"/>
          <p:cNvSpPr txBox="1">
            <a:spLocks/>
          </p:cNvSpPr>
          <p:nvPr/>
        </p:nvSpPr>
        <p:spPr>
          <a:xfrm>
            <a:off x="380999" y="152400"/>
            <a:ext cx="8382000" cy="683264"/>
          </a:xfrm>
          <a:prstGeom prst="rect">
            <a:avLst/>
          </a:prstGeom>
        </p:spPr>
        <p:txBody>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en-US" b="1" dirty="0" smtClean="0">
                <a:latin typeface="Perpetua" panose="02020502060401020303" pitchFamily="18" charset="0"/>
              </a:rPr>
              <a:t>F849 (Hospice Services)</a:t>
            </a:r>
            <a:endParaRPr lang="en-US" b="1" dirty="0">
              <a:latin typeface="Perpetua" panose="02020502060401020303" pitchFamily="18" charset="0"/>
            </a:endParaRPr>
          </a:p>
        </p:txBody>
      </p:sp>
    </p:spTree>
    <p:extLst>
      <p:ext uri="{BB962C8B-B14F-4D97-AF65-F5344CB8AC3E}">
        <p14:creationId xmlns:p14="http://schemas.microsoft.com/office/powerpoint/2010/main" val="3202270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6886" y="990600"/>
            <a:ext cx="8530225" cy="5447645"/>
          </a:xfrm>
          <a:prstGeom prst="rect">
            <a:avLst/>
          </a:prstGeom>
        </p:spPr>
        <p:txBody>
          <a:bodyPr wrap="square">
            <a:spAutoFit/>
          </a:bodyPr>
          <a:lstStyle/>
          <a:p>
            <a:r>
              <a:rPr lang="en-US" sz="2800" b="1" u="sng" dirty="0" smtClean="0">
                <a:solidFill>
                  <a:srgbClr val="FFCC66"/>
                </a:solidFill>
                <a:latin typeface="Perpetua" panose="02020502060401020303" pitchFamily="18" charset="0"/>
              </a:rPr>
              <a:t>Guidance</a:t>
            </a:r>
            <a:r>
              <a:rPr lang="en-US" sz="2800" b="1" u="sng" dirty="0">
                <a:solidFill>
                  <a:srgbClr val="FFCC66"/>
                </a:solidFill>
                <a:latin typeface="Perpetua" panose="02020502060401020303" pitchFamily="18" charset="0"/>
              </a:rPr>
              <a:t>: </a:t>
            </a:r>
          </a:p>
          <a:p>
            <a:r>
              <a:rPr lang="en-US" sz="2000" dirty="0">
                <a:solidFill>
                  <a:srgbClr val="FFCC66"/>
                </a:solidFill>
                <a:latin typeface="Perpetua" panose="02020502060401020303" pitchFamily="18" charset="0"/>
              </a:rPr>
              <a:t>When a hospice patient is a resident of a nursing home, the hospice must establish the hospice plan of care in coordination with the nursing home, the resident’s nursing home attending physician/practitioner, and to the extent possible, the resident/designated representative. </a:t>
            </a:r>
          </a:p>
          <a:p>
            <a:endParaRPr lang="en-US" sz="2000" dirty="0">
              <a:solidFill>
                <a:srgbClr val="FFCC66"/>
              </a:solidFill>
              <a:latin typeface="Perpetua" panose="02020502060401020303" pitchFamily="18" charset="0"/>
            </a:endParaRPr>
          </a:p>
          <a:p>
            <a:r>
              <a:rPr lang="en-US" sz="2000" dirty="0">
                <a:solidFill>
                  <a:srgbClr val="FFCC66"/>
                </a:solidFill>
                <a:latin typeface="Perpetua" panose="02020502060401020303" pitchFamily="18" charset="0"/>
              </a:rPr>
              <a:t>In order to provide continuity of care, the hospice and the nursing home must collaborate in the development of a coordinated plan of care for each resident receiving hospice services. The structure of the plan of care is established by the nursing home and the hospice. The coordinated plan of care must identify the provider responsible for performing each or any specific services/functions that have been agreed upon. The plan of care may be divided into two portions, one maintained by the nursing home and the other maintained by the hospice. </a:t>
            </a:r>
            <a:r>
              <a:rPr lang="en-US" sz="2000" b="1" dirty="0">
                <a:solidFill>
                  <a:srgbClr val="FFFF00"/>
                </a:solidFill>
                <a:latin typeface="Perpetua" panose="02020502060401020303" pitchFamily="18" charset="0"/>
              </a:rPr>
              <a:t>The nursing home and the hospice must be aware of the location and content of the coordinated plan of care (which includes the nursing home portion and the hospice portion) and the plan must be current and internally consistent in order to assure that the needs of the resident for both hospice care and nursing home care are met at all times.</a:t>
            </a:r>
          </a:p>
        </p:txBody>
      </p:sp>
      <p:sp>
        <p:nvSpPr>
          <p:cNvPr id="4" name="Title 1"/>
          <p:cNvSpPr txBox="1">
            <a:spLocks/>
          </p:cNvSpPr>
          <p:nvPr/>
        </p:nvSpPr>
        <p:spPr>
          <a:xfrm>
            <a:off x="380999" y="152400"/>
            <a:ext cx="8382000" cy="683264"/>
          </a:xfrm>
          <a:prstGeom prst="rect">
            <a:avLst/>
          </a:prstGeom>
        </p:spPr>
        <p:txBody>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en-US" b="1" dirty="0" smtClean="0">
                <a:latin typeface="Perpetua" panose="02020502060401020303" pitchFamily="18" charset="0"/>
              </a:rPr>
              <a:t>F849 (Hospice Services)</a:t>
            </a:r>
            <a:endParaRPr lang="en-US" b="1" dirty="0">
              <a:latin typeface="Perpetua" panose="02020502060401020303" pitchFamily="18" charset="0"/>
            </a:endParaRPr>
          </a:p>
        </p:txBody>
      </p:sp>
    </p:spTree>
    <p:extLst>
      <p:ext uri="{BB962C8B-B14F-4D97-AF65-F5344CB8AC3E}">
        <p14:creationId xmlns:p14="http://schemas.microsoft.com/office/powerpoint/2010/main" val="2662526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539" y="304800"/>
            <a:ext cx="8382000" cy="768672"/>
          </a:xfrm>
        </p:spPr>
        <p:txBody>
          <a:bodyPr/>
          <a:lstStyle/>
          <a:p>
            <a:pPr algn="ctr"/>
            <a:r>
              <a:rPr lang="en-US" sz="5400" b="1" i="1" dirty="0" smtClean="0">
                <a:latin typeface="Perpetua" pitchFamily="18" charset="0"/>
              </a:rPr>
              <a:t>Surveying for Compliance Cont.</a:t>
            </a:r>
            <a:endParaRPr lang="en-US" sz="5400" b="1" i="1" dirty="0">
              <a:latin typeface="Perpetua" pitchFamily="18" charset="0"/>
            </a:endParaRPr>
          </a:p>
        </p:txBody>
      </p:sp>
      <p:sp>
        <p:nvSpPr>
          <p:cNvPr id="3" name="Text Placeholder 2"/>
          <p:cNvSpPr>
            <a:spLocks noGrp="1"/>
          </p:cNvSpPr>
          <p:nvPr>
            <p:ph type="body" sz="quarter" idx="10"/>
          </p:nvPr>
        </p:nvSpPr>
        <p:spPr>
          <a:xfrm>
            <a:off x="499039" y="1447800"/>
            <a:ext cx="8001000" cy="4739759"/>
          </a:xfrm>
        </p:spPr>
        <p:txBody>
          <a:bodyPr/>
          <a:lstStyle/>
          <a:p>
            <a:pPr>
              <a:buFont typeface="Wingdings" panose="05000000000000000000" pitchFamily="2" charset="2"/>
              <a:buChar char="Ø"/>
            </a:pPr>
            <a:r>
              <a:rPr lang="en-US" b="1" dirty="0" smtClean="0">
                <a:solidFill>
                  <a:schemeClr val="accent1">
                    <a:lumMod val="40000"/>
                    <a:lumOff val="60000"/>
                  </a:schemeClr>
                </a:solidFill>
                <a:latin typeface="Perpetua" pitchFamily="18" charset="0"/>
              </a:rPr>
              <a:t>Surveyors will select a sample of staff based on guidance</a:t>
            </a:r>
          </a:p>
          <a:p>
            <a:pPr lvl="1">
              <a:buFont typeface="Wingdings" panose="05000000000000000000" pitchFamily="2" charset="2"/>
              <a:buChar char="Ø"/>
            </a:pPr>
            <a:r>
              <a:rPr lang="en-US" sz="3000" b="1" dirty="0" smtClean="0">
                <a:solidFill>
                  <a:srgbClr val="FFFF99"/>
                </a:solidFill>
                <a:latin typeface="Perpetua" pitchFamily="18" charset="0"/>
              </a:rPr>
              <a:t>See </a:t>
            </a:r>
            <a:r>
              <a:rPr lang="en-US" sz="3000" b="1" dirty="0">
                <a:solidFill>
                  <a:srgbClr val="FFFF99"/>
                </a:solidFill>
                <a:latin typeface="Perpetua" pitchFamily="18" charset="0"/>
              </a:rPr>
              <a:t>Attachment A- Hospice Surveyor Tool</a:t>
            </a:r>
          </a:p>
          <a:p>
            <a:pPr lvl="1">
              <a:buFont typeface="Wingdings" panose="05000000000000000000" pitchFamily="2" charset="2"/>
              <a:buChar char="Ø"/>
            </a:pPr>
            <a:r>
              <a:rPr lang="en-US" sz="3000" b="1" dirty="0">
                <a:solidFill>
                  <a:srgbClr val="FFFF99"/>
                </a:solidFill>
                <a:latin typeface="Perpetua" pitchFamily="18" charset="0"/>
              </a:rPr>
              <a:t>See Attachment B – Home Health Surveyor Tool</a:t>
            </a:r>
          </a:p>
          <a:p>
            <a:pPr>
              <a:buFont typeface="Wingdings" panose="05000000000000000000" pitchFamily="2" charset="2"/>
              <a:buChar char="Ø"/>
            </a:pPr>
            <a:r>
              <a:rPr lang="en-US" b="1" dirty="0" smtClean="0">
                <a:solidFill>
                  <a:schemeClr val="accent1">
                    <a:lumMod val="40000"/>
                    <a:lumOff val="60000"/>
                  </a:schemeClr>
                </a:solidFill>
                <a:latin typeface="Perpetua" pitchFamily="18" charset="0"/>
              </a:rPr>
              <a:t>QSO-22-17-ALL </a:t>
            </a:r>
            <a:r>
              <a:rPr lang="en-US" b="1" dirty="0">
                <a:solidFill>
                  <a:schemeClr val="accent1">
                    <a:lumMod val="40000"/>
                    <a:lumOff val="60000"/>
                  </a:schemeClr>
                </a:solidFill>
                <a:latin typeface="Perpetua" pitchFamily="18" charset="0"/>
              </a:rPr>
              <a:t>dated 6/14/2022</a:t>
            </a:r>
          </a:p>
          <a:p>
            <a:pPr lvl="1">
              <a:buFont typeface="Wingdings" panose="05000000000000000000" pitchFamily="2" charset="2"/>
              <a:buChar char="Ø"/>
            </a:pPr>
            <a:r>
              <a:rPr lang="en-US" sz="3000" b="1" dirty="0">
                <a:solidFill>
                  <a:schemeClr val="accent1">
                    <a:lumMod val="40000"/>
                    <a:lumOff val="60000"/>
                  </a:schemeClr>
                </a:solidFill>
                <a:latin typeface="Perpetua" pitchFamily="18" charset="0"/>
              </a:rPr>
              <a:t>No longer requires compliance with this regulation for complaint surveys, unless it has to do with infection control</a:t>
            </a:r>
          </a:p>
          <a:p>
            <a:pPr marL="0" indent="0">
              <a:buNone/>
            </a:pPr>
            <a:endParaRPr lang="en-US" b="1" dirty="0" smtClean="0">
              <a:solidFill>
                <a:schemeClr val="accent1">
                  <a:lumMod val="40000"/>
                  <a:lumOff val="60000"/>
                </a:schemeClr>
              </a:solidFill>
              <a:latin typeface="Perpetua"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1" y="1148479"/>
            <a:ext cx="7467600" cy="4074192"/>
          </a:xfrm>
          <a:prstGeom prst="rect">
            <a:avLst/>
          </a:prstGeom>
          <a:noFill/>
        </p:spPr>
        <p:txBody>
          <a:bodyPr wrap="square" rtlCol="0">
            <a:spAutoFit/>
          </a:bodyPr>
          <a:lstStyle/>
          <a:p>
            <a:pPr algn="ctr"/>
            <a:r>
              <a:rPr lang="en-US" sz="5400" dirty="0">
                <a:solidFill>
                  <a:srgbClr val="FFCC66"/>
                </a:solidFill>
                <a:latin typeface="Perpetua" panose="02020502060401020303" pitchFamily="18" charset="0"/>
              </a:rPr>
              <a:t>Some Relevant Federal </a:t>
            </a:r>
            <a:endParaRPr lang="en-US" sz="5400" dirty="0" smtClean="0">
              <a:solidFill>
                <a:srgbClr val="FFCC66"/>
              </a:solidFill>
              <a:latin typeface="Perpetua" panose="02020502060401020303" pitchFamily="18" charset="0"/>
            </a:endParaRPr>
          </a:p>
          <a:p>
            <a:pPr algn="ctr"/>
            <a:r>
              <a:rPr lang="en-US" sz="5400" dirty="0" smtClean="0">
                <a:solidFill>
                  <a:srgbClr val="FFCC66"/>
                </a:solidFill>
                <a:latin typeface="Perpetua" panose="02020502060401020303" pitchFamily="18" charset="0"/>
              </a:rPr>
              <a:t>Hospice </a:t>
            </a:r>
            <a:r>
              <a:rPr lang="en-US" sz="5400" dirty="0">
                <a:solidFill>
                  <a:srgbClr val="FFCC66"/>
                </a:solidFill>
                <a:latin typeface="Perpetua" panose="02020502060401020303" pitchFamily="18" charset="0"/>
              </a:rPr>
              <a:t>Regulations</a:t>
            </a:r>
          </a:p>
          <a:p>
            <a:pPr algn="ctr"/>
            <a:endParaRPr lang="en-US" sz="2925" dirty="0">
              <a:solidFill>
                <a:srgbClr val="FFCC66"/>
              </a:solidFill>
              <a:latin typeface="Perpetua" panose="02020502060401020303" pitchFamily="18" charset="0"/>
            </a:endParaRPr>
          </a:p>
          <a:p>
            <a:r>
              <a:rPr lang="en-US" sz="4050" dirty="0">
                <a:solidFill>
                  <a:srgbClr val="FFCC66"/>
                </a:solidFill>
                <a:latin typeface="Perpetua" panose="02020502060401020303" pitchFamily="18" charset="0"/>
              </a:rPr>
              <a:t>- L762 (Professional management) </a:t>
            </a:r>
          </a:p>
          <a:p>
            <a:r>
              <a:rPr lang="en-US" sz="4050" dirty="0">
                <a:solidFill>
                  <a:srgbClr val="FFCC66"/>
                </a:solidFill>
                <a:latin typeface="Perpetua" panose="02020502060401020303" pitchFamily="18" charset="0"/>
              </a:rPr>
              <a:t>- L773 (Hospice plan of care)</a:t>
            </a:r>
          </a:p>
          <a:p>
            <a:r>
              <a:rPr lang="en-US" sz="4050" dirty="0">
                <a:solidFill>
                  <a:srgbClr val="FFCC66"/>
                </a:solidFill>
                <a:latin typeface="Perpetua" panose="02020502060401020303" pitchFamily="18" charset="0"/>
              </a:rPr>
              <a:t>- L774 (Coordinated plan of care)</a:t>
            </a:r>
          </a:p>
        </p:txBody>
      </p:sp>
    </p:spTree>
    <p:extLst>
      <p:ext uri="{BB962C8B-B14F-4D97-AF65-F5344CB8AC3E}">
        <p14:creationId xmlns:p14="http://schemas.microsoft.com/office/powerpoint/2010/main" val="18303924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2453" y="830500"/>
            <a:ext cx="8305801" cy="5963171"/>
          </a:xfrm>
          <a:prstGeom prst="rect">
            <a:avLst/>
          </a:prstGeom>
        </p:spPr>
        <p:txBody>
          <a:bodyPr wrap="square">
            <a:spAutoFit/>
          </a:bodyPr>
          <a:lstStyle/>
          <a:p>
            <a:endParaRPr lang="en-US" sz="1350" dirty="0">
              <a:solidFill>
                <a:srgbClr val="FFCC66"/>
              </a:solidFill>
              <a:latin typeface="Perpetua" panose="02020502060401020303" pitchFamily="18" charset="0"/>
            </a:endParaRPr>
          </a:p>
          <a:p>
            <a:r>
              <a:rPr lang="en-US" sz="3200" b="1" u="sng" dirty="0">
                <a:solidFill>
                  <a:srgbClr val="FFCC66"/>
                </a:solidFill>
                <a:latin typeface="Perpetua" panose="02020502060401020303" pitchFamily="18" charset="0"/>
              </a:rPr>
              <a:t>Professional management regulation: </a:t>
            </a:r>
          </a:p>
          <a:p>
            <a:r>
              <a:rPr lang="en-US" sz="2600" dirty="0">
                <a:solidFill>
                  <a:srgbClr val="FFCC66"/>
                </a:solidFill>
                <a:latin typeface="Perpetua" panose="02020502060401020303" pitchFamily="18" charset="0"/>
              </a:rPr>
              <a:t>The hospice must assume responsibility for professional management of the resident’s hospice services provided, in accordance with the hospice plan of care and the hospice conditions of participation, and make any arrangements necessary for hospice-related inpatient care in a participating Medicare/Medicaid facility.</a:t>
            </a:r>
          </a:p>
          <a:p>
            <a:endParaRPr lang="en-US" dirty="0">
              <a:solidFill>
                <a:srgbClr val="FFCC66"/>
              </a:solidFill>
              <a:latin typeface="Perpetua" panose="02020502060401020303" pitchFamily="18" charset="0"/>
            </a:endParaRPr>
          </a:p>
          <a:p>
            <a:r>
              <a:rPr lang="en-US" sz="3200" b="1" u="sng" dirty="0">
                <a:solidFill>
                  <a:srgbClr val="FFCC66"/>
                </a:solidFill>
                <a:latin typeface="Perpetua" panose="02020502060401020303" pitchFamily="18" charset="0"/>
              </a:rPr>
              <a:t>Guidance:</a:t>
            </a:r>
          </a:p>
          <a:p>
            <a:r>
              <a:rPr lang="en-US" sz="2600" dirty="0">
                <a:solidFill>
                  <a:srgbClr val="FFCC66"/>
                </a:solidFill>
                <a:latin typeface="Perpetua" panose="02020502060401020303" pitchFamily="18" charset="0"/>
              </a:rPr>
              <a:t>The term “professional management” for a hospice patient who resides in a SNF/NF or ICF/IID has the same meaning that it has if the hospice patient were living in his/her own home. </a:t>
            </a:r>
            <a:r>
              <a:rPr lang="en-US" sz="2600" b="1" dirty="0">
                <a:solidFill>
                  <a:srgbClr val="FFFF00"/>
                </a:solidFill>
                <a:latin typeface="Perpetua" panose="02020502060401020303" pitchFamily="18" charset="0"/>
              </a:rPr>
              <a:t>Professional management involves assessing, planning, monitoring, directing and evaluating the patient’s/resident’s hospice care across all settings. </a:t>
            </a:r>
          </a:p>
        </p:txBody>
      </p:sp>
      <p:sp>
        <p:nvSpPr>
          <p:cNvPr id="3" name="Title 1"/>
          <p:cNvSpPr txBox="1">
            <a:spLocks/>
          </p:cNvSpPr>
          <p:nvPr/>
        </p:nvSpPr>
        <p:spPr>
          <a:xfrm>
            <a:off x="380999" y="152400"/>
            <a:ext cx="8382000" cy="683264"/>
          </a:xfrm>
          <a:prstGeom prst="rect">
            <a:avLst/>
          </a:prstGeom>
        </p:spPr>
        <p:txBody>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en-US" b="1" dirty="0" smtClean="0">
                <a:latin typeface="Perpetua" panose="02020502060401020303" pitchFamily="18" charset="0"/>
              </a:rPr>
              <a:t>L762 (Professional Management)</a:t>
            </a:r>
            <a:endParaRPr lang="en-US" b="1" dirty="0">
              <a:latin typeface="Perpetua" panose="02020502060401020303" pitchFamily="18" charset="0"/>
            </a:endParaRPr>
          </a:p>
        </p:txBody>
      </p:sp>
    </p:spTree>
    <p:extLst>
      <p:ext uri="{BB962C8B-B14F-4D97-AF65-F5344CB8AC3E}">
        <p14:creationId xmlns:p14="http://schemas.microsoft.com/office/powerpoint/2010/main" val="35163262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951196"/>
            <a:ext cx="7924800" cy="5840060"/>
          </a:xfrm>
          <a:prstGeom prst="rect">
            <a:avLst/>
          </a:prstGeom>
        </p:spPr>
        <p:txBody>
          <a:bodyPr wrap="square">
            <a:spAutoFit/>
          </a:bodyPr>
          <a:lstStyle/>
          <a:p>
            <a:pPr algn="ctr"/>
            <a:endParaRPr lang="en-US" sz="2400" b="1" dirty="0"/>
          </a:p>
          <a:p>
            <a:pPr algn="ctr"/>
            <a:endParaRPr lang="en-US" sz="2400" b="1" dirty="0">
              <a:solidFill>
                <a:srgbClr val="FFCC66"/>
              </a:solidFill>
            </a:endParaRPr>
          </a:p>
          <a:p>
            <a:endParaRPr lang="en-US" sz="2400" b="1" dirty="0">
              <a:solidFill>
                <a:srgbClr val="FFCC66"/>
              </a:solidFill>
            </a:endParaRPr>
          </a:p>
          <a:p>
            <a:r>
              <a:rPr lang="en-US" sz="3600" b="1" u="sng" dirty="0">
                <a:solidFill>
                  <a:srgbClr val="FFCC66"/>
                </a:solidFill>
                <a:latin typeface="Perpetua" panose="02020502060401020303" pitchFamily="18" charset="0"/>
              </a:rPr>
              <a:t>Regulation:</a:t>
            </a:r>
            <a:r>
              <a:rPr lang="en-US" sz="3600" b="1" dirty="0">
                <a:solidFill>
                  <a:srgbClr val="FFCC66"/>
                </a:solidFill>
                <a:latin typeface="Perpetua" panose="02020502060401020303" pitchFamily="18" charset="0"/>
              </a:rPr>
              <a:t> Hospice plan of care. </a:t>
            </a:r>
          </a:p>
          <a:p>
            <a:r>
              <a:rPr lang="en-US" sz="3600" dirty="0">
                <a:solidFill>
                  <a:srgbClr val="FFCC66"/>
                </a:solidFill>
                <a:latin typeface="Perpetua" panose="02020502060401020303" pitchFamily="18" charset="0"/>
              </a:rPr>
              <a:t>A written </a:t>
            </a:r>
            <a:r>
              <a:rPr lang="en-US" sz="3600" b="1" dirty="0">
                <a:solidFill>
                  <a:srgbClr val="FFFF00"/>
                </a:solidFill>
                <a:latin typeface="Perpetua" panose="02020502060401020303" pitchFamily="18" charset="0"/>
              </a:rPr>
              <a:t>hospice plan of care must be established and maintained in consultation with SNF/NF </a:t>
            </a:r>
            <a:r>
              <a:rPr lang="en-US" sz="3600" dirty="0">
                <a:solidFill>
                  <a:srgbClr val="FFCC66"/>
                </a:solidFill>
                <a:latin typeface="Perpetua" panose="02020502060401020303" pitchFamily="18" charset="0"/>
              </a:rPr>
              <a:t>or ICF/IID representatives. All hospice care provided must be in accordance with this hospice plan of care.</a:t>
            </a:r>
          </a:p>
          <a:p>
            <a:endParaRPr lang="en-US" sz="3600" dirty="0">
              <a:latin typeface="Perpetua" panose="02020502060401020303" pitchFamily="18" charset="0"/>
            </a:endParaRPr>
          </a:p>
          <a:p>
            <a:endParaRPr lang="en-US" sz="1350" dirty="0"/>
          </a:p>
        </p:txBody>
      </p:sp>
      <p:sp>
        <p:nvSpPr>
          <p:cNvPr id="3" name="Title 1"/>
          <p:cNvSpPr txBox="1">
            <a:spLocks/>
          </p:cNvSpPr>
          <p:nvPr/>
        </p:nvSpPr>
        <p:spPr>
          <a:xfrm>
            <a:off x="380999" y="152400"/>
            <a:ext cx="8382000" cy="683264"/>
          </a:xfrm>
          <a:prstGeom prst="rect">
            <a:avLst/>
          </a:prstGeom>
        </p:spPr>
        <p:txBody>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en-US" b="1" dirty="0" smtClean="0">
                <a:latin typeface="Perpetua" panose="02020502060401020303" pitchFamily="18" charset="0"/>
              </a:rPr>
              <a:t>L773 (Hospice Plan of Care)</a:t>
            </a:r>
            <a:endParaRPr lang="en-US" b="1" dirty="0">
              <a:latin typeface="Perpetua" panose="02020502060401020303" pitchFamily="18" charset="0"/>
            </a:endParaRPr>
          </a:p>
        </p:txBody>
      </p:sp>
    </p:spTree>
    <p:extLst>
      <p:ext uri="{BB962C8B-B14F-4D97-AF65-F5344CB8AC3E}">
        <p14:creationId xmlns:p14="http://schemas.microsoft.com/office/powerpoint/2010/main" val="3322584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287" y="1082719"/>
            <a:ext cx="8641914" cy="5078313"/>
          </a:xfrm>
          <a:prstGeom prst="rect">
            <a:avLst/>
          </a:prstGeom>
        </p:spPr>
        <p:txBody>
          <a:bodyPr wrap="square">
            <a:spAutoFit/>
          </a:bodyPr>
          <a:lstStyle/>
          <a:p>
            <a:pPr algn="ctr"/>
            <a:endParaRPr lang="en-US" sz="2400" b="1" dirty="0">
              <a:solidFill>
                <a:srgbClr val="FFCC66"/>
              </a:solidFill>
              <a:latin typeface="+mj-lt"/>
              <a:ea typeface="Times New Roman" panose="02020603050405020304" pitchFamily="18" charset="0"/>
            </a:endParaRPr>
          </a:p>
          <a:p>
            <a:r>
              <a:rPr lang="en-US" sz="3000" b="1" u="sng" dirty="0">
                <a:solidFill>
                  <a:srgbClr val="FFCC66"/>
                </a:solidFill>
                <a:latin typeface="Perpetua" panose="02020502060401020303" pitchFamily="18" charset="0"/>
                <a:ea typeface="Times New Roman" panose="02020603050405020304" pitchFamily="18" charset="0"/>
              </a:rPr>
              <a:t>Regulation</a:t>
            </a:r>
            <a:r>
              <a:rPr lang="en-US" sz="3000" u="sng" dirty="0">
                <a:solidFill>
                  <a:srgbClr val="FFCC66"/>
                </a:solidFill>
                <a:latin typeface="Perpetua" panose="02020502060401020303" pitchFamily="18" charset="0"/>
                <a:ea typeface="Times New Roman" panose="02020603050405020304" pitchFamily="18" charset="0"/>
              </a:rPr>
              <a:t>:</a:t>
            </a:r>
            <a:r>
              <a:rPr lang="en-US" sz="3000" dirty="0">
                <a:solidFill>
                  <a:srgbClr val="FFCC66"/>
                </a:solidFill>
                <a:latin typeface="Perpetua" panose="02020502060401020303" pitchFamily="18" charset="0"/>
                <a:ea typeface="Times New Roman" panose="02020603050405020304" pitchFamily="18" charset="0"/>
              </a:rPr>
              <a:t> The hospice plan of care must identify the care and services that are needed and specifically identify which provider is responsible for performing the respective functions that have been agreed upon and included in the hospice plan of care.</a:t>
            </a:r>
          </a:p>
          <a:p>
            <a:endParaRPr lang="en-US" sz="3000" dirty="0">
              <a:solidFill>
                <a:srgbClr val="FFCC66"/>
              </a:solidFill>
              <a:latin typeface="Perpetua" panose="02020502060401020303" pitchFamily="18" charset="0"/>
            </a:endParaRPr>
          </a:p>
          <a:p>
            <a:r>
              <a:rPr lang="en-US" sz="3000" b="1" u="sng" dirty="0">
                <a:solidFill>
                  <a:srgbClr val="FFCC66"/>
                </a:solidFill>
                <a:latin typeface="Perpetua" panose="02020502060401020303" pitchFamily="18" charset="0"/>
              </a:rPr>
              <a:t>Guidance</a:t>
            </a:r>
            <a:r>
              <a:rPr lang="en-US" sz="3000" u="sng" dirty="0">
                <a:solidFill>
                  <a:srgbClr val="FFCC66"/>
                </a:solidFill>
                <a:latin typeface="Perpetua" panose="02020502060401020303" pitchFamily="18" charset="0"/>
              </a:rPr>
              <a:t>:</a:t>
            </a:r>
            <a:r>
              <a:rPr lang="en-US" sz="3000" dirty="0">
                <a:latin typeface="Perpetua" panose="02020502060401020303" pitchFamily="18" charset="0"/>
              </a:rPr>
              <a:t> </a:t>
            </a:r>
            <a:r>
              <a:rPr lang="en-US" sz="3000" b="1" dirty="0">
                <a:solidFill>
                  <a:srgbClr val="FFFF00"/>
                </a:solidFill>
                <a:latin typeface="Perpetua" panose="02020502060401020303" pitchFamily="18" charset="0"/>
              </a:rPr>
              <a:t>The hospice plan of care must specifically identify/delineate the provider responsible for each function/service/intervention included in the plan of care</a:t>
            </a:r>
            <a:r>
              <a:rPr lang="en-US" sz="3000" dirty="0">
                <a:latin typeface="Perpetua" panose="02020502060401020303" pitchFamily="18" charset="0"/>
              </a:rPr>
              <a:t>. </a:t>
            </a:r>
          </a:p>
        </p:txBody>
      </p:sp>
      <p:sp>
        <p:nvSpPr>
          <p:cNvPr id="3" name="Title 1"/>
          <p:cNvSpPr txBox="1">
            <a:spLocks/>
          </p:cNvSpPr>
          <p:nvPr/>
        </p:nvSpPr>
        <p:spPr>
          <a:xfrm>
            <a:off x="380999" y="152400"/>
            <a:ext cx="8382000" cy="683264"/>
          </a:xfrm>
          <a:prstGeom prst="rect">
            <a:avLst/>
          </a:prstGeom>
        </p:spPr>
        <p:txBody>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en-US" b="1" dirty="0" smtClean="0">
                <a:latin typeface="Perpetua" panose="02020502060401020303" pitchFamily="18" charset="0"/>
              </a:rPr>
              <a:t>L774 (Coordinated Plan of Care)</a:t>
            </a:r>
            <a:endParaRPr lang="en-US" b="1" dirty="0">
              <a:latin typeface="Perpetua" panose="02020502060401020303" pitchFamily="18" charset="0"/>
            </a:endParaRPr>
          </a:p>
        </p:txBody>
      </p:sp>
    </p:spTree>
    <p:extLst>
      <p:ext uri="{BB962C8B-B14F-4D97-AF65-F5344CB8AC3E}">
        <p14:creationId xmlns:p14="http://schemas.microsoft.com/office/powerpoint/2010/main" val="15304791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676400"/>
            <a:ext cx="6881248" cy="3139321"/>
          </a:xfrm>
          <a:prstGeom prst="rect">
            <a:avLst/>
          </a:prstGeom>
        </p:spPr>
        <p:txBody>
          <a:bodyPr wrap="square">
            <a:spAutoFit/>
          </a:bodyPr>
          <a:lstStyle/>
          <a:p>
            <a:pPr algn="ctr"/>
            <a:r>
              <a:rPr lang="en-US" sz="4950" b="1" dirty="0">
                <a:solidFill>
                  <a:srgbClr val="FFCC66"/>
                </a:solidFill>
                <a:latin typeface="Perpetua" panose="02020502060401020303" pitchFamily="18" charset="0"/>
              </a:rPr>
              <a:t>Real examples of deficient practice that harmed patients/residents</a:t>
            </a:r>
          </a:p>
        </p:txBody>
      </p:sp>
    </p:spTree>
    <p:extLst>
      <p:ext uri="{BB962C8B-B14F-4D97-AF65-F5344CB8AC3E}">
        <p14:creationId xmlns:p14="http://schemas.microsoft.com/office/powerpoint/2010/main" val="497128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686800" cy="6801862"/>
          </a:xfrm>
          <a:prstGeom prst="rect">
            <a:avLst/>
          </a:prstGeom>
        </p:spPr>
        <p:txBody>
          <a:bodyPr wrap="square">
            <a:spAutoFit/>
          </a:bodyPr>
          <a:lstStyle/>
          <a:p>
            <a:pPr lvl="0" algn="ctr"/>
            <a:endParaRPr lang="en-US" sz="2600" dirty="0">
              <a:solidFill>
                <a:prstClr val="white"/>
              </a:solidFill>
              <a:latin typeface="Perpetua" panose="02020502060401020303" pitchFamily="18" charset="0"/>
            </a:endParaRPr>
          </a:p>
          <a:p>
            <a:pPr lvl="0" algn="ctr"/>
            <a:r>
              <a:rPr lang="en-US" sz="3600" b="1" u="sng" dirty="0">
                <a:solidFill>
                  <a:srgbClr val="FFCC66"/>
                </a:solidFill>
                <a:latin typeface="Perpetua" panose="02020502060401020303" pitchFamily="18" charset="0"/>
              </a:rPr>
              <a:t>Real World Example</a:t>
            </a:r>
          </a:p>
          <a:p>
            <a:pPr lvl="0" algn="ctr"/>
            <a:r>
              <a:rPr lang="en-US" sz="3600" b="1" u="sng" dirty="0">
                <a:solidFill>
                  <a:srgbClr val="FFCC66"/>
                </a:solidFill>
                <a:latin typeface="Perpetua" panose="02020502060401020303" pitchFamily="18" charset="0"/>
              </a:rPr>
              <a:t>Case #1</a:t>
            </a:r>
          </a:p>
          <a:p>
            <a:pPr lvl="0" algn="ctr"/>
            <a:endParaRPr lang="en-US" sz="1600" dirty="0">
              <a:solidFill>
                <a:srgbClr val="FFCC66"/>
              </a:solidFill>
              <a:latin typeface="Perpetua" panose="02020502060401020303" pitchFamily="18" charset="0"/>
            </a:endParaRPr>
          </a:p>
          <a:p>
            <a:pPr lvl="0"/>
            <a:r>
              <a:rPr lang="en-US" sz="2600" dirty="0">
                <a:solidFill>
                  <a:srgbClr val="FFCC66"/>
                </a:solidFill>
                <a:latin typeface="Perpetua" panose="02020502060401020303" pitchFamily="18" charset="0"/>
              </a:rPr>
              <a:t>The patient had terminal pulmonary disease (COPD) and resided at home. Upon admission to the hospice the patient was a full code. Four weeks after admission to the hospice the patient discussed with his/her family and wanted to be a DNR, and signed the DNR election, gave it to hospice staff. The next week the patient entered a skilled nursing facility (SNF) for a respite stay. The hospice nurse failed to provide an accurate code status to facility staff, or complete a coordinated care plan. The patient had a cardiopulmonary arrest during the respite stay. The SNF staff coded the patient and the patient ended up in the emergency room where he/she had defibrillation, arterial blood gas samples, intubation, chest compressions, etc. The deficient practice was identified as an immediate jeopardy.</a:t>
            </a:r>
          </a:p>
        </p:txBody>
      </p:sp>
    </p:spTree>
    <p:extLst>
      <p:ext uri="{BB962C8B-B14F-4D97-AF65-F5344CB8AC3E}">
        <p14:creationId xmlns:p14="http://schemas.microsoft.com/office/powerpoint/2010/main" val="1665761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86378"/>
            <a:ext cx="8458200" cy="6647974"/>
          </a:xfrm>
          <a:prstGeom prst="rect">
            <a:avLst/>
          </a:prstGeom>
        </p:spPr>
        <p:txBody>
          <a:bodyPr wrap="square">
            <a:spAutoFit/>
          </a:bodyPr>
          <a:lstStyle/>
          <a:p>
            <a:pPr algn="ctr"/>
            <a:r>
              <a:rPr lang="en-US" sz="3600" b="1" u="sng" dirty="0">
                <a:solidFill>
                  <a:srgbClr val="FFCC66"/>
                </a:solidFill>
                <a:latin typeface="Perpetua" panose="02020502060401020303" pitchFamily="18" charset="0"/>
              </a:rPr>
              <a:t>Real World Example</a:t>
            </a:r>
          </a:p>
          <a:p>
            <a:pPr algn="ctr"/>
            <a:r>
              <a:rPr lang="en-US" sz="3600" b="1" u="sng" dirty="0">
                <a:solidFill>
                  <a:srgbClr val="FFCC66"/>
                </a:solidFill>
                <a:latin typeface="Perpetua" panose="02020502060401020303" pitchFamily="18" charset="0"/>
              </a:rPr>
              <a:t>Case #</a:t>
            </a:r>
            <a:r>
              <a:rPr lang="en-US" sz="3600" b="1" u="sng" dirty="0" smtClean="0">
                <a:solidFill>
                  <a:srgbClr val="FFCC66"/>
                </a:solidFill>
                <a:latin typeface="Perpetua" panose="02020502060401020303" pitchFamily="18" charset="0"/>
              </a:rPr>
              <a:t>2</a:t>
            </a:r>
          </a:p>
          <a:p>
            <a:pPr algn="ctr"/>
            <a:endParaRPr lang="en-US" sz="800" b="1" u="sng" dirty="0">
              <a:solidFill>
                <a:srgbClr val="FFCC66"/>
              </a:solidFill>
              <a:latin typeface="Perpetua" panose="02020502060401020303" pitchFamily="18" charset="0"/>
            </a:endParaRPr>
          </a:p>
          <a:p>
            <a:pPr algn="ctr"/>
            <a:endParaRPr lang="en-US" sz="600" dirty="0">
              <a:solidFill>
                <a:srgbClr val="FFCC66"/>
              </a:solidFill>
            </a:endParaRPr>
          </a:p>
          <a:p>
            <a:r>
              <a:rPr lang="en-US" sz="2800" dirty="0">
                <a:solidFill>
                  <a:srgbClr val="FFCC66"/>
                </a:solidFill>
                <a:latin typeface="Perpetua" panose="02020502060401020303" pitchFamily="18" charset="0"/>
              </a:rPr>
              <a:t>The resident/patient lived in a long-term care facility. He/she then was admitted to hospice for terminal malnutrition. Upon admission to the hospice, the alert patient requested to be a “DNR”.  Four months after hospice admission, the alert patient changed his/her code status documents to “Full code”, this change was with the hospice social worker and chaplain. The hospice plan of care and coordination document was never updated in the hospice. The patient suffered a cardiac arrest three months later and the LTC staff followed the coordination documents and did not attempt resuscitation of the patient. The deficient practice was identified as an immediate jeopardy for the hospice at L781</a:t>
            </a:r>
            <a:r>
              <a:rPr lang="en-US" sz="2800" dirty="0">
                <a:latin typeface="Perpetua" panose="02020502060401020303" pitchFamily="18" charset="0"/>
              </a:rPr>
              <a:t>.</a:t>
            </a:r>
          </a:p>
        </p:txBody>
      </p:sp>
    </p:spTree>
    <p:extLst>
      <p:ext uri="{BB962C8B-B14F-4D97-AF65-F5344CB8AC3E}">
        <p14:creationId xmlns:p14="http://schemas.microsoft.com/office/powerpoint/2010/main" val="1599777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76200"/>
            <a:ext cx="8924795" cy="6586418"/>
          </a:xfrm>
          <a:prstGeom prst="rect">
            <a:avLst/>
          </a:prstGeom>
        </p:spPr>
        <p:txBody>
          <a:bodyPr wrap="square">
            <a:spAutoFit/>
          </a:bodyPr>
          <a:lstStyle/>
          <a:p>
            <a:pPr lvl="0" algn="ctr"/>
            <a:r>
              <a:rPr lang="en-US" sz="3600" u="sng" dirty="0">
                <a:solidFill>
                  <a:srgbClr val="FFCC66"/>
                </a:solidFill>
                <a:latin typeface="Perpetua" panose="02020502060401020303" pitchFamily="18" charset="0"/>
              </a:rPr>
              <a:t>Real World Example</a:t>
            </a:r>
          </a:p>
          <a:p>
            <a:pPr lvl="0" algn="ctr"/>
            <a:r>
              <a:rPr lang="en-US" sz="3600" u="sng" dirty="0">
                <a:solidFill>
                  <a:srgbClr val="FFCC66"/>
                </a:solidFill>
                <a:latin typeface="Perpetua" panose="02020502060401020303" pitchFamily="18" charset="0"/>
              </a:rPr>
              <a:t>Case #3</a:t>
            </a:r>
          </a:p>
          <a:p>
            <a:pPr lvl="0" algn="ctr"/>
            <a:endParaRPr lang="en-US" sz="1200" dirty="0">
              <a:solidFill>
                <a:srgbClr val="FFCC66"/>
              </a:solidFill>
            </a:endParaRPr>
          </a:p>
          <a:p>
            <a:pPr lvl="0"/>
            <a:r>
              <a:rPr lang="en-US" sz="2600" dirty="0">
                <a:solidFill>
                  <a:srgbClr val="FFCC66"/>
                </a:solidFill>
                <a:latin typeface="Perpetua" panose="02020502060401020303" pitchFamily="18" charset="0"/>
              </a:rPr>
              <a:t>The patient/resident resided in a skilled nursing facility. The patient was later admitted to hospice after a stroke. The patient had hemiplegia and chronic pain syndrome.  The patient had pressure ulcers and had daily dressing changes. The patient required pre-medication due to the procedure being painful.  The coordination documents provided to the SNF from the hospice showed the hospice nurse was to visit on Mondays and Thursdays, and the hospice nurse would perform the dressing changes on those days. The hospice nurse had changed her visit days to Wednesdays and Fridays for several weeks without notifying the SNF. The result was that the patient often times received two painful dressing changes on a day, one by the hospice nurse and one by the evening SNF nurse when one was ordered.  This deficient practice was identified as an immediate jeopardy for the hospice at L774.</a:t>
            </a:r>
          </a:p>
        </p:txBody>
      </p:sp>
    </p:spTree>
    <p:extLst>
      <p:ext uri="{BB962C8B-B14F-4D97-AF65-F5344CB8AC3E}">
        <p14:creationId xmlns:p14="http://schemas.microsoft.com/office/powerpoint/2010/main" val="16426849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
            <a:ext cx="8765088" cy="6494085"/>
          </a:xfrm>
          <a:prstGeom prst="rect">
            <a:avLst/>
          </a:prstGeom>
        </p:spPr>
        <p:txBody>
          <a:bodyPr wrap="square">
            <a:spAutoFit/>
          </a:bodyPr>
          <a:lstStyle/>
          <a:p>
            <a:pPr lvl="0" algn="ctr"/>
            <a:r>
              <a:rPr lang="en-US" sz="3600" u="sng" dirty="0">
                <a:solidFill>
                  <a:srgbClr val="FFCC66"/>
                </a:solidFill>
                <a:latin typeface="Perpetua" panose="02020502060401020303" pitchFamily="18" charset="0"/>
              </a:rPr>
              <a:t>Real World Example</a:t>
            </a:r>
          </a:p>
          <a:p>
            <a:pPr lvl="0" algn="ctr"/>
            <a:r>
              <a:rPr lang="en-US" sz="3600" u="sng" dirty="0">
                <a:solidFill>
                  <a:srgbClr val="FFCC66"/>
                </a:solidFill>
                <a:latin typeface="Perpetua" panose="02020502060401020303" pitchFamily="18" charset="0"/>
              </a:rPr>
              <a:t>Case #4</a:t>
            </a:r>
          </a:p>
          <a:p>
            <a:pPr lvl="0" algn="ctr"/>
            <a:endParaRPr lang="en-US" sz="600" dirty="0">
              <a:solidFill>
                <a:srgbClr val="FFCC66"/>
              </a:solidFill>
            </a:endParaRPr>
          </a:p>
          <a:p>
            <a:pPr lvl="0"/>
            <a:r>
              <a:rPr lang="en-US" sz="2600" dirty="0">
                <a:solidFill>
                  <a:srgbClr val="FFCC66"/>
                </a:solidFill>
                <a:latin typeface="Perpetua" panose="02020502060401020303" pitchFamily="18" charset="0"/>
              </a:rPr>
              <a:t>The resident/patient resided in a skilled nursing facility. The patient later was admitted to hospice with senile dementia of the brain. The patient had a pressure ulcer and was ordered premedication with an opioid before dressing changes since the procedure was painful to the resident/patient. The hospice coordination documents showed the hospice nurse was visiting on Tuesdays and Thursdays and would change the dressing. The SNF nurse was to change the dressing Mondays, Wednesdays, Fridays and weekends. The hospice nurse routinely visited the patient at varying times without asking the facility staff to pre-medicate the patient, and there were eight instances where the patient received painful dressing change without any premedication. This deficient practice with other examples were identified as an immediate jeopardy. This example was cited at L762.</a:t>
            </a:r>
          </a:p>
        </p:txBody>
      </p:sp>
    </p:spTree>
    <p:extLst>
      <p:ext uri="{BB962C8B-B14F-4D97-AF65-F5344CB8AC3E}">
        <p14:creationId xmlns:p14="http://schemas.microsoft.com/office/powerpoint/2010/main" val="2067507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458200" cy="5878532"/>
          </a:xfrm>
          <a:prstGeom prst="rect">
            <a:avLst/>
          </a:prstGeom>
        </p:spPr>
        <p:txBody>
          <a:bodyPr wrap="square">
            <a:spAutoFit/>
          </a:bodyPr>
          <a:lstStyle/>
          <a:p>
            <a:pPr algn="ctr"/>
            <a:r>
              <a:rPr lang="en-US" sz="3600" u="sng" dirty="0">
                <a:solidFill>
                  <a:srgbClr val="FFCC66"/>
                </a:solidFill>
                <a:latin typeface="Perpetua" panose="02020502060401020303" pitchFamily="18" charset="0"/>
              </a:rPr>
              <a:t>Real World Example</a:t>
            </a:r>
          </a:p>
          <a:p>
            <a:pPr algn="ctr"/>
            <a:r>
              <a:rPr lang="en-US" sz="3600" u="sng" dirty="0">
                <a:solidFill>
                  <a:srgbClr val="FFCC66"/>
                </a:solidFill>
                <a:latin typeface="Perpetua" panose="02020502060401020303" pitchFamily="18" charset="0"/>
              </a:rPr>
              <a:t>Case #5</a:t>
            </a:r>
          </a:p>
          <a:p>
            <a:pPr algn="ctr"/>
            <a:endParaRPr lang="en-US" sz="2400" dirty="0">
              <a:solidFill>
                <a:srgbClr val="FFCC66"/>
              </a:solidFill>
            </a:endParaRPr>
          </a:p>
          <a:p>
            <a:r>
              <a:rPr lang="en-US" sz="2800" dirty="0">
                <a:solidFill>
                  <a:srgbClr val="FFCC66"/>
                </a:solidFill>
                <a:latin typeface="Perpetua" panose="02020502060401020303" pitchFamily="18" charset="0"/>
              </a:rPr>
              <a:t>The patient resided in a SNF. The hospice admitted the patient with terminal congestive heart failure. The coordination documents provided to the SNF by the hospice showed the hospice aide would visit and bathe the patient twice a week. The documents failed to identify the specific days. The SNF staff were bathing the patient twice a week, the SNF nurse had no idea what days the hospice aide was bathing the patient. There were instances that the hospice aide was bathing the patient on day shift, and the SNF was bathing the patient on the same day on evening shift. This deficient practice was identified at L774</a:t>
            </a:r>
            <a:r>
              <a:rPr lang="en-US" sz="2800" dirty="0">
                <a:latin typeface="Perpetua" panose="02020502060401020303" pitchFamily="18" charset="0"/>
              </a:rPr>
              <a:t>.</a:t>
            </a:r>
          </a:p>
        </p:txBody>
      </p:sp>
    </p:spTree>
    <p:extLst>
      <p:ext uri="{BB962C8B-B14F-4D97-AF65-F5344CB8AC3E}">
        <p14:creationId xmlns:p14="http://schemas.microsoft.com/office/powerpoint/2010/main" val="3602707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48061"/>
          </a:xfrm>
        </p:spPr>
        <p:txBody>
          <a:bodyPr/>
          <a:lstStyle/>
          <a:p>
            <a:pPr algn="ctr"/>
            <a:r>
              <a:rPr lang="en-US" b="1" dirty="0" smtClean="0">
                <a:latin typeface="Perpetua" panose="02020502060401020303" pitchFamily="18" charset="0"/>
              </a:rPr>
              <a:t>Any Pending Changes Due to Relaxation of CDC Guidance?</a:t>
            </a:r>
            <a:endParaRPr lang="en-US" b="1" dirty="0">
              <a:latin typeface="Perpetua" panose="02020502060401020303" pitchFamily="18" charset="0"/>
            </a:endParaRPr>
          </a:p>
        </p:txBody>
      </p:sp>
      <p:sp>
        <p:nvSpPr>
          <p:cNvPr id="3" name="Text Placeholder 2"/>
          <p:cNvSpPr>
            <a:spLocks noGrp="1"/>
          </p:cNvSpPr>
          <p:nvPr>
            <p:ph type="body" sz="quarter" idx="10"/>
          </p:nvPr>
        </p:nvSpPr>
        <p:spPr>
          <a:xfrm>
            <a:off x="370114" y="1981200"/>
            <a:ext cx="8382000" cy="4315027"/>
          </a:xfrm>
        </p:spPr>
        <p:txBody>
          <a:bodyPr/>
          <a:lstStyle/>
          <a:p>
            <a:r>
              <a:rPr lang="en-US" b="1" dirty="0" smtClean="0">
                <a:solidFill>
                  <a:schemeClr val="accent1">
                    <a:lumMod val="40000"/>
                    <a:lumOff val="60000"/>
                  </a:schemeClr>
                </a:solidFill>
                <a:latin typeface="Perpetua" pitchFamily="18" charset="0"/>
              </a:rPr>
              <a:t>Facilities should continue to review and update policies based on current CDC guidance</a:t>
            </a:r>
          </a:p>
          <a:p>
            <a:endParaRPr lang="en-US" b="1" dirty="0" smtClean="0">
              <a:solidFill>
                <a:schemeClr val="accent1">
                  <a:lumMod val="40000"/>
                  <a:lumOff val="60000"/>
                </a:schemeClr>
              </a:solidFill>
              <a:latin typeface="Perpetua" pitchFamily="18" charset="0"/>
            </a:endParaRPr>
          </a:p>
          <a:p>
            <a:r>
              <a:rPr lang="en-US" b="1" dirty="0" smtClean="0">
                <a:solidFill>
                  <a:schemeClr val="accent1">
                    <a:lumMod val="40000"/>
                    <a:lumOff val="60000"/>
                  </a:schemeClr>
                </a:solidFill>
                <a:latin typeface="Perpetua" pitchFamily="18" charset="0"/>
              </a:rPr>
              <a:t>CMS is reviewing the CDC guidelines and previous memos to determine next steps but no decisions yet</a:t>
            </a:r>
          </a:p>
          <a:p>
            <a:pPr marL="0" indent="0">
              <a:buNone/>
            </a:pPr>
            <a:endParaRPr lang="en-US" b="1" dirty="0" smtClean="0">
              <a:solidFill>
                <a:schemeClr val="accent1">
                  <a:lumMod val="40000"/>
                  <a:lumOff val="60000"/>
                </a:schemeClr>
              </a:solidFill>
              <a:latin typeface="Perpetua" pitchFamily="18" charset="0"/>
            </a:endParaRPr>
          </a:p>
          <a:p>
            <a:pPr marL="517525" lvl="1" indent="0">
              <a:buNone/>
            </a:pPr>
            <a:endParaRPr lang="en-US" b="1" dirty="0">
              <a:solidFill>
                <a:schemeClr val="accent1">
                  <a:lumMod val="40000"/>
                  <a:lumOff val="60000"/>
                </a:schemeClr>
              </a:solidFill>
              <a:latin typeface="Perpetua" pitchFamily="18" charset="0"/>
            </a:endParaRPr>
          </a:p>
        </p:txBody>
      </p:sp>
    </p:spTree>
    <p:extLst>
      <p:ext uri="{BB962C8B-B14F-4D97-AF65-F5344CB8AC3E}">
        <p14:creationId xmlns:p14="http://schemas.microsoft.com/office/powerpoint/2010/main" val="1505874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8458200" cy="5062924"/>
          </a:xfrm>
          <a:prstGeom prst="rect">
            <a:avLst/>
          </a:prstGeom>
          <a:noFill/>
        </p:spPr>
        <p:txBody>
          <a:bodyPr wrap="square" rtlCol="0">
            <a:spAutoFit/>
          </a:bodyPr>
          <a:lstStyle/>
          <a:p>
            <a:pPr algn="ctr"/>
            <a:r>
              <a:rPr lang="en-US" sz="3600" u="sng" dirty="0">
                <a:solidFill>
                  <a:srgbClr val="FFCC66"/>
                </a:solidFill>
                <a:latin typeface="Perpetua" panose="02020502060401020303" pitchFamily="18" charset="0"/>
              </a:rPr>
              <a:t>Real World Example</a:t>
            </a:r>
          </a:p>
          <a:p>
            <a:pPr algn="ctr"/>
            <a:r>
              <a:rPr lang="en-US" sz="3600" u="sng" dirty="0">
                <a:solidFill>
                  <a:srgbClr val="FFCC66"/>
                </a:solidFill>
                <a:latin typeface="Perpetua" panose="02020502060401020303" pitchFamily="18" charset="0"/>
              </a:rPr>
              <a:t>Case #6</a:t>
            </a:r>
          </a:p>
          <a:p>
            <a:pPr algn="ctr"/>
            <a:endParaRPr lang="en-US" sz="2700" u="sng" dirty="0">
              <a:solidFill>
                <a:srgbClr val="FFCC66"/>
              </a:solidFill>
              <a:latin typeface="Perpetua" panose="02020502060401020303" pitchFamily="18" charset="0"/>
            </a:endParaRPr>
          </a:p>
          <a:p>
            <a:r>
              <a:rPr lang="en-US" sz="2800" dirty="0">
                <a:solidFill>
                  <a:srgbClr val="FFCC66"/>
                </a:solidFill>
                <a:latin typeface="Perpetua" panose="02020502060401020303" pitchFamily="18" charset="0"/>
              </a:rPr>
              <a:t>The long-term care facility resident was a hospice patient, the patient had terminal cancer. The patient had a heel, coccyx, and toe pressure ulcers. The coordinated plan of care had no assignment of who would perform the daily dressing changes. It could not be determined if the dressings were changed daily. The patient had his/her toe amputated from deterioration and the coccyx wound deteriorated. This was identified as an immediate jeopardy at L762. </a:t>
            </a:r>
          </a:p>
        </p:txBody>
      </p:sp>
    </p:spTree>
    <p:extLst>
      <p:ext uri="{BB962C8B-B14F-4D97-AF65-F5344CB8AC3E}">
        <p14:creationId xmlns:p14="http://schemas.microsoft.com/office/powerpoint/2010/main" val="908606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133600"/>
            <a:ext cx="7666126" cy="2035942"/>
          </a:xfrm>
        </p:spPr>
        <p:txBody>
          <a:bodyPr/>
          <a:lstStyle/>
          <a:p>
            <a:pPr algn="ctr"/>
            <a:r>
              <a:rPr lang="en-US" sz="4950" b="1" dirty="0">
                <a:latin typeface="Perpetua" panose="02020502060401020303" pitchFamily="18" charset="0"/>
              </a:rPr>
              <a:t>New simplified </a:t>
            </a:r>
            <a:br>
              <a:rPr lang="en-US" sz="4950" b="1" dirty="0">
                <a:latin typeface="Perpetua" panose="02020502060401020303" pitchFamily="18" charset="0"/>
              </a:rPr>
            </a:br>
            <a:r>
              <a:rPr lang="en-US" sz="4950" b="1" dirty="0">
                <a:latin typeface="Perpetua" panose="02020502060401020303" pitchFamily="18" charset="0"/>
              </a:rPr>
              <a:t>coordination of care form</a:t>
            </a:r>
            <a:r>
              <a:rPr lang="en-US" b="1" dirty="0" smtClean="0">
                <a:latin typeface="Perpetua" panose="02020502060401020303" pitchFamily="18" charset="0"/>
              </a:rPr>
              <a:t/>
            </a:r>
            <a:br>
              <a:rPr lang="en-US" b="1" dirty="0" smtClean="0">
                <a:latin typeface="Perpetua" panose="02020502060401020303" pitchFamily="18" charset="0"/>
              </a:rPr>
            </a:br>
            <a:endParaRPr lang="en-US" b="1" dirty="0">
              <a:latin typeface="Perpetua" panose="02020502060401020303" pitchFamily="18" charset="0"/>
            </a:endParaRPr>
          </a:p>
        </p:txBody>
      </p:sp>
    </p:spTree>
    <p:extLst>
      <p:ext uri="{BB962C8B-B14F-4D97-AF65-F5344CB8AC3E}">
        <p14:creationId xmlns:p14="http://schemas.microsoft.com/office/powerpoint/2010/main" val="4068041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2288" y="889898"/>
            <a:ext cx="4015538" cy="5015745"/>
          </a:xfrm>
          <a:prstGeom prst="rect">
            <a:avLst/>
          </a:prstGeom>
        </p:spPr>
      </p:pic>
      <p:sp>
        <p:nvSpPr>
          <p:cNvPr id="3" name="TextBox 2"/>
          <p:cNvSpPr txBox="1"/>
          <p:nvPr/>
        </p:nvSpPr>
        <p:spPr>
          <a:xfrm>
            <a:off x="1133918" y="1839310"/>
            <a:ext cx="3503951" cy="400110"/>
          </a:xfrm>
          <a:prstGeom prst="rect">
            <a:avLst/>
          </a:prstGeom>
          <a:noFill/>
        </p:spPr>
        <p:txBody>
          <a:bodyPr wrap="square" rtlCol="0">
            <a:spAutoFit/>
          </a:bodyPr>
          <a:lstStyle/>
          <a:p>
            <a:r>
              <a:rPr lang="en-US" sz="2000" b="1" dirty="0">
                <a:latin typeface="Perpetua" panose="02020502060401020303" pitchFamily="18" charset="0"/>
              </a:rPr>
              <a:t>Who to contact with hospice</a:t>
            </a:r>
          </a:p>
        </p:txBody>
      </p:sp>
      <p:sp>
        <p:nvSpPr>
          <p:cNvPr id="5" name="Right Arrow 4"/>
          <p:cNvSpPr/>
          <p:nvPr/>
        </p:nvSpPr>
        <p:spPr>
          <a:xfrm>
            <a:off x="4637867" y="1795072"/>
            <a:ext cx="511589" cy="408145"/>
          </a:xfrm>
          <a:prstGeom prst="rightArrow">
            <a:avLst/>
          </a:prstGeom>
          <a:solidFill>
            <a:srgbClr val="99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extBox 5"/>
          <p:cNvSpPr txBox="1"/>
          <p:nvPr/>
        </p:nvSpPr>
        <p:spPr>
          <a:xfrm>
            <a:off x="-35454" y="2382193"/>
            <a:ext cx="5092487" cy="353943"/>
          </a:xfrm>
          <a:prstGeom prst="rect">
            <a:avLst/>
          </a:prstGeom>
          <a:noFill/>
        </p:spPr>
        <p:txBody>
          <a:bodyPr wrap="square" rtlCol="0">
            <a:spAutoFit/>
          </a:bodyPr>
          <a:lstStyle/>
          <a:p>
            <a:r>
              <a:rPr lang="en-US" sz="1700" b="1" dirty="0">
                <a:latin typeface="Perpetua" panose="02020502060401020303" pitchFamily="18" charset="0"/>
              </a:rPr>
              <a:t>Days the hospice nurse visits the resident/patient</a:t>
            </a:r>
          </a:p>
        </p:txBody>
      </p:sp>
      <p:sp>
        <p:nvSpPr>
          <p:cNvPr id="7" name="Right Arrow 6"/>
          <p:cNvSpPr/>
          <p:nvPr/>
        </p:nvSpPr>
        <p:spPr>
          <a:xfrm>
            <a:off x="4637868" y="2319871"/>
            <a:ext cx="511589" cy="408603"/>
          </a:xfrm>
          <a:prstGeom prst="rightArrow">
            <a:avLst/>
          </a:prstGeom>
          <a:solidFill>
            <a:srgbClr val="99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TextBox 7"/>
          <p:cNvSpPr txBox="1"/>
          <p:nvPr/>
        </p:nvSpPr>
        <p:spPr>
          <a:xfrm>
            <a:off x="1981200" y="2823433"/>
            <a:ext cx="2656667" cy="400110"/>
          </a:xfrm>
          <a:prstGeom prst="rect">
            <a:avLst/>
          </a:prstGeom>
          <a:noFill/>
        </p:spPr>
        <p:txBody>
          <a:bodyPr wrap="square" rtlCol="0">
            <a:spAutoFit/>
          </a:bodyPr>
          <a:lstStyle/>
          <a:p>
            <a:r>
              <a:rPr lang="en-US" sz="2000" b="1" dirty="0">
                <a:latin typeface="Perpetua" panose="02020502060401020303" pitchFamily="18" charset="0"/>
              </a:rPr>
              <a:t>Bathing responsibility</a:t>
            </a:r>
          </a:p>
        </p:txBody>
      </p:sp>
      <p:sp>
        <p:nvSpPr>
          <p:cNvPr id="9" name="Right Arrow 8"/>
          <p:cNvSpPr/>
          <p:nvPr/>
        </p:nvSpPr>
        <p:spPr>
          <a:xfrm>
            <a:off x="4637867" y="2831095"/>
            <a:ext cx="511589" cy="378287"/>
          </a:xfrm>
          <a:prstGeom prst="rightArrow">
            <a:avLst/>
          </a:prstGeom>
          <a:solidFill>
            <a:srgbClr val="99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TextBox 9"/>
          <p:cNvSpPr txBox="1"/>
          <p:nvPr/>
        </p:nvSpPr>
        <p:spPr>
          <a:xfrm>
            <a:off x="1905000" y="3356351"/>
            <a:ext cx="2674749" cy="400110"/>
          </a:xfrm>
          <a:prstGeom prst="rect">
            <a:avLst/>
          </a:prstGeom>
          <a:noFill/>
        </p:spPr>
        <p:txBody>
          <a:bodyPr wrap="square" rtlCol="0">
            <a:spAutoFit/>
          </a:bodyPr>
          <a:lstStyle/>
          <a:p>
            <a:r>
              <a:rPr lang="en-US" sz="2000" b="1" dirty="0">
                <a:latin typeface="Perpetua" panose="02020502060401020303" pitchFamily="18" charset="0"/>
              </a:rPr>
              <a:t>Wound Care Schedule</a:t>
            </a:r>
          </a:p>
        </p:txBody>
      </p:sp>
      <p:sp>
        <p:nvSpPr>
          <p:cNvPr id="12" name="Right Arrow 11"/>
          <p:cNvSpPr/>
          <p:nvPr/>
        </p:nvSpPr>
        <p:spPr>
          <a:xfrm>
            <a:off x="4637867" y="3356352"/>
            <a:ext cx="511589" cy="363474"/>
          </a:xfrm>
          <a:prstGeom prst="rightArrow">
            <a:avLst/>
          </a:prstGeom>
          <a:solidFill>
            <a:srgbClr val="99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TextBox 12"/>
          <p:cNvSpPr txBox="1"/>
          <p:nvPr/>
        </p:nvSpPr>
        <p:spPr>
          <a:xfrm>
            <a:off x="3048000" y="1252456"/>
            <a:ext cx="1531749" cy="400110"/>
          </a:xfrm>
          <a:prstGeom prst="rect">
            <a:avLst/>
          </a:prstGeom>
          <a:noFill/>
        </p:spPr>
        <p:txBody>
          <a:bodyPr wrap="square" rtlCol="0">
            <a:spAutoFit/>
          </a:bodyPr>
          <a:lstStyle/>
          <a:p>
            <a:r>
              <a:rPr lang="en-US" sz="2000" b="1" dirty="0">
                <a:latin typeface="Perpetua" panose="02020502060401020303" pitchFamily="18" charset="0"/>
              </a:rPr>
              <a:t>Code Status</a:t>
            </a:r>
          </a:p>
        </p:txBody>
      </p:sp>
      <p:sp>
        <p:nvSpPr>
          <p:cNvPr id="14" name="Right Arrow 13"/>
          <p:cNvSpPr/>
          <p:nvPr/>
        </p:nvSpPr>
        <p:spPr>
          <a:xfrm>
            <a:off x="4637867" y="1252456"/>
            <a:ext cx="511589" cy="395645"/>
          </a:xfrm>
          <a:prstGeom prst="rightArrow">
            <a:avLst/>
          </a:prstGeom>
          <a:solidFill>
            <a:srgbClr val="99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184455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609600"/>
            <a:ext cx="4232786" cy="6417141"/>
          </a:xfrm>
          <a:prstGeom prst="rect">
            <a:avLst/>
          </a:prstGeom>
          <a:noFill/>
        </p:spPr>
        <p:txBody>
          <a:bodyPr wrap="square" rtlCol="0">
            <a:spAutoFit/>
          </a:bodyPr>
          <a:lstStyle/>
          <a:p>
            <a:pPr marL="214313" indent="-214313">
              <a:buFont typeface="Arial" panose="020B0604020202020204" pitchFamily="34" charset="0"/>
              <a:buChar char="•"/>
            </a:pPr>
            <a:r>
              <a:rPr lang="en-US" sz="3200" dirty="0">
                <a:latin typeface="Perpetua" panose="02020502060401020303" pitchFamily="18" charset="0"/>
              </a:rPr>
              <a:t>Not a required form.</a:t>
            </a:r>
          </a:p>
          <a:p>
            <a:pPr marL="214313" indent="-214313">
              <a:buFont typeface="Arial" panose="020B0604020202020204" pitchFamily="34" charset="0"/>
              <a:buChar char="•"/>
            </a:pPr>
            <a:endParaRPr lang="en-US" sz="3200" dirty="0">
              <a:latin typeface="Perpetua" panose="02020502060401020303" pitchFamily="18" charset="0"/>
            </a:endParaRPr>
          </a:p>
          <a:p>
            <a:pPr marL="214313" indent="-214313">
              <a:buFont typeface="Arial" panose="020B0604020202020204" pitchFamily="34" charset="0"/>
              <a:buChar char="•"/>
            </a:pPr>
            <a:r>
              <a:rPr lang="en-US" sz="3200" dirty="0">
                <a:latin typeface="Perpetua" panose="02020502060401020303" pitchFamily="18" charset="0"/>
              </a:rPr>
              <a:t>Update at the start of care and with any changes.</a:t>
            </a:r>
          </a:p>
          <a:p>
            <a:pPr marL="214313" indent="-214313">
              <a:buFont typeface="Arial" panose="020B0604020202020204" pitchFamily="34" charset="0"/>
              <a:buChar char="•"/>
            </a:pPr>
            <a:endParaRPr lang="en-US" sz="3200" dirty="0">
              <a:latin typeface="Perpetua" panose="02020502060401020303" pitchFamily="18" charset="0"/>
            </a:endParaRPr>
          </a:p>
          <a:p>
            <a:pPr marL="214313" indent="-214313">
              <a:buFont typeface="Arial" panose="020B0604020202020204" pitchFamily="34" charset="0"/>
              <a:buChar char="•"/>
            </a:pPr>
            <a:r>
              <a:rPr lang="en-US" sz="3200" dirty="0">
                <a:latin typeface="Perpetua" panose="02020502060401020303" pitchFamily="18" charset="0"/>
              </a:rPr>
              <a:t>Hospice to review at least with every recertification period.</a:t>
            </a:r>
          </a:p>
          <a:p>
            <a:pPr marL="214313" indent="-214313">
              <a:buFont typeface="Arial" panose="020B0604020202020204" pitchFamily="34" charset="0"/>
              <a:buChar char="•"/>
            </a:pPr>
            <a:endParaRPr lang="en-US" sz="3200" dirty="0">
              <a:latin typeface="Perpetua" panose="02020502060401020303" pitchFamily="18" charset="0"/>
            </a:endParaRPr>
          </a:p>
          <a:p>
            <a:pPr marL="214313" indent="-214313">
              <a:buFont typeface="Arial" panose="020B0604020202020204" pitchFamily="34" charset="0"/>
              <a:buChar char="•"/>
            </a:pPr>
            <a:r>
              <a:rPr lang="en-US" sz="3200" dirty="0">
                <a:latin typeface="Perpetua" panose="02020502060401020303" pitchFamily="18" charset="0"/>
              </a:rPr>
              <a:t>Keep accessible for all shifts and care staff of the long-term care facility.</a:t>
            </a:r>
          </a:p>
          <a:p>
            <a:endParaRPr lang="en-US" sz="1350" dirty="0"/>
          </a:p>
          <a:p>
            <a:endParaRPr lang="en-US" sz="135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6632" y="950776"/>
            <a:ext cx="3966077" cy="5297624"/>
          </a:xfrm>
          <a:prstGeom prst="rect">
            <a:avLst/>
          </a:prstGeom>
        </p:spPr>
      </p:pic>
    </p:spTree>
    <p:extLst>
      <p:ext uri="{BB962C8B-B14F-4D97-AF65-F5344CB8AC3E}">
        <p14:creationId xmlns:p14="http://schemas.microsoft.com/office/powerpoint/2010/main" val="1203705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10371" cy="6019800"/>
          </a:xfrm>
        </p:spPr>
        <p:txBody>
          <a:bodyPr>
            <a:normAutofit fontScale="90000"/>
          </a:bodyPr>
          <a:lstStyle/>
          <a:p>
            <a:r>
              <a:rPr lang="en-US" sz="5300" b="1" u="sng" dirty="0">
                <a:effectLst>
                  <a:outerShdw blurRad="38100" dist="38100" dir="2700000" algn="tl">
                    <a:srgbClr val="000000">
                      <a:alpha val="43137"/>
                    </a:srgbClr>
                  </a:outerShdw>
                </a:effectLst>
                <a:latin typeface="Perpetua" panose="02020502060401020303" pitchFamily="18" charset="0"/>
              </a:rPr>
              <a:t>Credits:</a:t>
            </a:r>
            <a:r>
              <a:rPr lang="en-US" sz="3100" b="1" u="sng" dirty="0">
                <a:effectLst>
                  <a:outerShdw blurRad="38100" dist="38100" dir="2700000" algn="tl">
                    <a:srgbClr val="000000">
                      <a:alpha val="43137"/>
                    </a:srgbClr>
                  </a:outerShdw>
                </a:effectLst>
                <a:latin typeface="Perpetua" panose="02020502060401020303" pitchFamily="18" charset="0"/>
              </a:rPr>
              <a:t/>
            </a:r>
            <a:br>
              <a:rPr lang="en-US" sz="3100" b="1" u="sng" dirty="0">
                <a:effectLst>
                  <a:outerShdw blurRad="38100" dist="38100" dir="2700000" algn="tl">
                    <a:srgbClr val="000000">
                      <a:alpha val="43137"/>
                    </a:srgbClr>
                  </a:outerShdw>
                </a:effectLst>
                <a:latin typeface="Perpetua" panose="02020502060401020303" pitchFamily="18" charset="0"/>
              </a:rPr>
            </a:br>
            <a:r>
              <a:rPr lang="en-US" sz="3100" b="1" dirty="0">
                <a:effectLst>
                  <a:outerShdw blurRad="38100" dist="38100" dir="2700000" algn="tl">
                    <a:srgbClr val="000000">
                      <a:alpha val="43137"/>
                    </a:srgbClr>
                  </a:outerShdw>
                </a:effectLst>
                <a:latin typeface="Perpetua" panose="02020502060401020303" pitchFamily="18" charset="0"/>
              </a:rPr>
              <a:t/>
            </a:r>
            <a:br>
              <a:rPr lang="en-US" sz="3100" b="1" dirty="0">
                <a:effectLst>
                  <a:outerShdw blurRad="38100" dist="38100" dir="2700000" algn="tl">
                    <a:srgbClr val="000000">
                      <a:alpha val="43137"/>
                    </a:srgbClr>
                  </a:outerShdw>
                </a:effectLst>
                <a:latin typeface="Perpetua" panose="02020502060401020303" pitchFamily="18" charset="0"/>
              </a:rPr>
            </a:br>
            <a:r>
              <a:rPr lang="en-US" sz="3100" b="1" dirty="0">
                <a:effectLst>
                  <a:outerShdw blurRad="38100" dist="38100" dir="2700000" algn="tl">
                    <a:srgbClr val="000000">
                      <a:alpha val="43137"/>
                    </a:srgbClr>
                  </a:outerShdw>
                </a:effectLst>
                <a:latin typeface="Perpetua" panose="02020502060401020303" pitchFamily="18" charset="0"/>
              </a:rPr>
              <a:t>- Missouri Hospice advisory Council</a:t>
            </a:r>
            <a:br>
              <a:rPr lang="en-US" sz="3100" b="1" dirty="0">
                <a:effectLst>
                  <a:outerShdw blurRad="38100" dist="38100" dir="2700000" algn="tl">
                    <a:srgbClr val="000000">
                      <a:alpha val="43137"/>
                    </a:srgbClr>
                  </a:outerShdw>
                </a:effectLst>
                <a:latin typeface="Perpetua" panose="02020502060401020303" pitchFamily="18" charset="0"/>
              </a:rPr>
            </a:br>
            <a:r>
              <a:rPr lang="en-US" sz="3100" b="1" dirty="0">
                <a:effectLst>
                  <a:outerShdw blurRad="38100" dist="38100" dir="2700000" algn="tl">
                    <a:srgbClr val="000000">
                      <a:alpha val="43137"/>
                    </a:srgbClr>
                  </a:outerShdw>
                </a:effectLst>
                <a:latin typeface="Perpetua" panose="02020502060401020303" pitchFamily="18" charset="0"/>
              </a:rPr>
              <a:t>- Section for Long-Term care Regulation</a:t>
            </a:r>
            <a:br>
              <a:rPr lang="en-US" sz="3100" b="1" dirty="0">
                <a:effectLst>
                  <a:outerShdw blurRad="38100" dist="38100" dir="2700000" algn="tl">
                    <a:srgbClr val="000000">
                      <a:alpha val="43137"/>
                    </a:srgbClr>
                  </a:outerShdw>
                </a:effectLst>
                <a:latin typeface="Perpetua" panose="02020502060401020303" pitchFamily="18" charset="0"/>
              </a:rPr>
            </a:br>
            <a:r>
              <a:rPr lang="en-US" sz="3100" b="1" dirty="0">
                <a:effectLst>
                  <a:outerShdw blurRad="38100" dist="38100" dir="2700000" algn="tl">
                    <a:srgbClr val="000000">
                      <a:alpha val="43137"/>
                    </a:srgbClr>
                  </a:outerShdw>
                </a:effectLst>
                <a:latin typeface="Perpetua" panose="02020502060401020303" pitchFamily="18" charset="0"/>
              </a:rPr>
              <a:t>- Health Quality Innovation Network</a:t>
            </a:r>
            <a:br>
              <a:rPr lang="en-US" sz="3100" b="1" dirty="0">
                <a:effectLst>
                  <a:outerShdw blurRad="38100" dist="38100" dir="2700000" algn="tl">
                    <a:srgbClr val="000000">
                      <a:alpha val="43137"/>
                    </a:srgbClr>
                  </a:outerShdw>
                </a:effectLst>
                <a:latin typeface="Perpetua" panose="02020502060401020303" pitchFamily="18" charset="0"/>
              </a:rPr>
            </a:br>
            <a:r>
              <a:rPr lang="en-US" sz="3100" b="1" dirty="0">
                <a:effectLst>
                  <a:outerShdw blurRad="38100" dist="38100" dir="2700000" algn="tl">
                    <a:srgbClr val="000000">
                      <a:alpha val="43137"/>
                    </a:srgbClr>
                  </a:outerShdw>
                </a:effectLst>
                <a:latin typeface="Perpetua" panose="02020502060401020303" pitchFamily="18" charset="0"/>
              </a:rPr>
              <a:t>- Diane Chappell</a:t>
            </a:r>
            <a:br>
              <a:rPr lang="en-US" sz="3100" b="1" dirty="0">
                <a:effectLst>
                  <a:outerShdw blurRad="38100" dist="38100" dir="2700000" algn="tl">
                    <a:srgbClr val="000000">
                      <a:alpha val="43137"/>
                    </a:srgbClr>
                  </a:outerShdw>
                </a:effectLst>
                <a:latin typeface="Perpetua" panose="02020502060401020303" pitchFamily="18" charset="0"/>
              </a:rPr>
            </a:br>
            <a:r>
              <a:rPr lang="en-US" sz="3100" b="1" dirty="0">
                <a:effectLst>
                  <a:outerShdw blurRad="38100" dist="38100" dir="2700000" algn="tl">
                    <a:srgbClr val="000000">
                      <a:alpha val="43137"/>
                    </a:srgbClr>
                  </a:outerShdw>
                </a:effectLst>
                <a:latin typeface="Perpetua" panose="02020502060401020303" pitchFamily="18" charset="0"/>
              </a:rPr>
              <a:t>- Dorothy Hamilton</a:t>
            </a:r>
            <a:br>
              <a:rPr lang="en-US" sz="3100" b="1" dirty="0">
                <a:effectLst>
                  <a:outerShdw blurRad="38100" dist="38100" dir="2700000" algn="tl">
                    <a:srgbClr val="000000">
                      <a:alpha val="43137"/>
                    </a:srgbClr>
                  </a:outerShdw>
                </a:effectLst>
                <a:latin typeface="Perpetua" panose="02020502060401020303" pitchFamily="18" charset="0"/>
              </a:rPr>
            </a:br>
            <a:r>
              <a:rPr lang="en-US" sz="3100" b="1" dirty="0">
                <a:effectLst>
                  <a:outerShdw blurRad="38100" dist="38100" dir="2700000" algn="tl">
                    <a:srgbClr val="000000">
                      <a:alpha val="43137"/>
                    </a:srgbClr>
                  </a:outerShdw>
                </a:effectLst>
                <a:latin typeface="Perpetua" panose="02020502060401020303" pitchFamily="18" charset="0"/>
              </a:rPr>
              <a:t>- </a:t>
            </a:r>
            <a:r>
              <a:rPr lang="en-US" sz="3100" b="1" dirty="0">
                <a:effectLst>
                  <a:outerShdw blurRad="38100" dist="38100" dir="2700000" algn="tl">
                    <a:srgbClr val="000000">
                      <a:alpha val="43137"/>
                    </a:srgbClr>
                  </a:outerShdw>
                </a:effectLst>
                <a:latin typeface="Perpetua" panose="02020502060401020303" pitchFamily="18" charset="0"/>
                <a:ea typeface="Calibri" panose="020F0502020204030204" pitchFamily="34" charset="0"/>
              </a:rPr>
              <a:t>Leslie McGrew-Kaufman</a:t>
            </a:r>
            <a:br>
              <a:rPr lang="en-US" sz="3100" b="1" dirty="0">
                <a:effectLst>
                  <a:outerShdw blurRad="38100" dist="38100" dir="2700000" algn="tl">
                    <a:srgbClr val="000000">
                      <a:alpha val="43137"/>
                    </a:srgbClr>
                  </a:outerShdw>
                </a:effectLst>
                <a:latin typeface="Perpetua" panose="02020502060401020303" pitchFamily="18" charset="0"/>
                <a:ea typeface="Calibri" panose="020F0502020204030204" pitchFamily="34" charset="0"/>
              </a:rPr>
            </a:br>
            <a:r>
              <a:rPr lang="en-US" sz="3100" b="1" dirty="0">
                <a:effectLst>
                  <a:outerShdw blurRad="38100" dist="38100" dir="2700000" algn="tl">
                    <a:srgbClr val="000000">
                      <a:alpha val="43137"/>
                    </a:srgbClr>
                  </a:outerShdw>
                </a:effectLst>
                <a:latin typeface="Perpetua" panose="02020502060401020303" pitchFamily="18" charset="0"/>
                <a:ea typeface="Calibri" panose="020F0502020204030204" pitchFamily="34" charset="0"/>
              </a:rPr>
              <a:t>- </a:t>
            </a:r>
            <a:r>
              <a:rPr lang="en-US" sz="3100" b="1" dirty="0">
                <a:solidFill>
                  <a:srgbClr val="FFD653"/>
                </a:solidFill>
                <a:effectLst>
                  <a:outerShdw blurRad="38100" dist="38100" dir="2700000" algn="tl">
                    <a:srgbClr val="000000">
                      <a:alpha val="43137"/>
                    </a:srgbClr>
                  </a:outerShdw>
                </a:effectLst>
                <a:latin typeface="Perpetua" panose="02020502060401020303" pitchFamily="18" charset="0"/>
              </a:rPr>
              <a:t>Brenda Lovelady</a:t>
            </a:r>
            <a:r>
              <a:rPr lang="en-US" sz="3100" b="1" dirty="0">
                <a:effectLst>
                  <a:outerShdw blurRad="38100" dist="38100" dir="2700000" algn="tl">
                    <a:srgbClr val="000000">
                      <a:alpha val="43137"/>
                    </a:srgbClr>
                  </a:outerShdw>
                </a:effectLst>
                <a:latin typeface="Perpetua" panose="02020502060401020303" pitchFamily="18" charset="0"/>
              </a:rPr>
              <a:t/>
            </a:r>
            <a:br>
              <a:rPr lang="en-US" sz="3100" b="1" dirty="0">
                <a:effectLst>
                  <a:outerShdw blurRad="38100" dist="38100" dir="2700000" algn="tl">
                    <a:srgbClr val="000000">
                      <a:alpha val="43137"/>
                    </a:srgbClr>
                  </a:outerShdw>
                </a:effectLst>
                <a:latin typeface="Perpetua" panose="02020502060401020303" pitchFamily="18" charset="0"/>
              </a:rPr>
            </a:br>
            <a:r>
              <a:rPr lang="en-US" sz="3100" b="1" dirty="0">
                <a:effectLst>
                  <a:outerShdw blurRad="38100" dist="38100" dir="2700000" algn="tl">
                    <a:srgbClr val="000000">
                      <a:alpha val="43137"/>
                    </a:srgbClr>
                  </a:outerShdw>
                </a:effectLst>
                <a:latin typeface="Perpetua" panose="02020502060401020303" pitchFamily="18" charset="0"/>
              </a:rPr>
              <a:t>- Dawn Mullins</a:t>
            </a:r>
            <a:br>
              <a:rPr lang="en-US" sz="3100" b="1" dirty="0">
                <a:effectLst>
                  <a:outerShdw blurRad="38100" dist="38100" dir="2700000" algn="tl">
                    <a:srgbClr val="000000">
                      <a:alpha val="43137"/>
                    </a:srgbClr>
                  </a:outerShdw>
                </a:effectLst>
                <a:latin typeface="Perpetua" panose="02020502060401020303" pitchFamily="18" charset="0"/>
              </a:rPr>
            </a:br>
            <a:r>
              <a:rPr lang="en-US" sz="3100" b="1" dirty="0">
                <a:effectLst>
                  <a:outerShdw blurRad="38100" dist="38100" dir="2700000" algn="tl">
                    <a:srgbClr val="000000">
                      <a:alpha val="43137"/>
                    </a:srgbClr>
                  </a:outerShdw>
                </a:effectLst>
                <a:latin typeface="Perpetua" panose="02020502060401020303" pitchFamily="18" charset="0"/>
              </a:rPr>
              <a:t>- Heather Murphy</a:t>
            </a:r>
            <a:br>
              <a:rPr lang="en-US" sz="3100" b="1" dirty="0">
                <a:effectLst>
                  <a:outerShdw blurRad="38100" dist="38100" dir="2700000" algn="tl">
                    <a:srgbClr val="000000">
                      <a:alpha val="43137"/>
                    </a:srgbClr>
                  </a:outerShdw>
                </a:effectLst>
                <a:latin typeface="Perpetua" panose="02020502060401020303" pitchFamily="18" charset="0"/>
              </a:rPr>
            </a:br>
            <a:r>
              <a:rPr lang="en-US" sz="3100" b="1" dirty="0">
                <a:effectLst>
                  <a:outerShdw blurRad="38100" dist="38100" dir="2700000" algn="tl">
                    <a:srgbClr val="000000">
                      <a:alpha val="43137"/>
                    </a:srgbClr>
                  </a:outerShdw>
                </a:effectLst>
                <a:latin typeface="Perpetua" panose="02020502060401020303" pitchFamily="18" charset="0"/>
              </a:rPr>
              <a:t>- Yvonne Schwandt</a:t>
            </a:r>
            <a:br>
              <a:rPr lang="en-US" sz="3100" b="1" dirty="0">
                <a:effectLst>
                  <a:outerShdw blurRad="38100" dist="38100" dir="2700000" algn="tl">
                    <a:srgbClr val="000000">
                      <a:alpha val="43137"/>
                    </a:srgbClr>
                  </a:outerShdw>
                </a:effectLst>
                <a:latin typeface="Perpetua" panose="02020502060401020303" pitchFamily="18" charset="0"/>
              </a:rPr>
            </a:br>
            <a:r>
              <a:rPr lang="en-US" sz="3100" b="1" dirty="0">
                <a:effectLst>
                  <a:outerShdw blurRad="38100" dist="38100" dir="2700000" algn="tl">
                    <a:srgbClr val="000000">
                      <a:alpha val="43137"/>
                    </a:srgbClr>
                  </a:outerShdw>
                </a:effectLst>
                <a:latin typeface="Perpetua" panose="02020502060401020303" pitchFamily="18" charset="0"/>
              </a:rPr>
              <a:t>- Michael Stoker</a:t>
            </a:r>
            <a:br>
              <a:rPr lang="en-US" sz="3100" b="1" dirty="0">
                <a:effectLst>
                  <a:outerShdw blurRad="38100" dist="38100" dir="2700000" algn="tl">
                    <a:srgbClr val="000000">
                      <a:alpha val="43137"/>
                    </a:srgbClr>
                  </a:outerShdw>
                </a:effectLst>
                <a:latin typeface="Perpetua" panose="02020502060401020303" pitchFamily="18" charset="0"/>
              </a:rPr>
            </a:br>
            <a:r>
              <a:rPr lang="en-US" sz="3100" b="1" dirty="0">
                <a:effectLst>
                  <a:outerShdw blurRad="38100" dist="38100" dir="2700000" algn="tl">
                    <a:srgbClr val="000000">
                      <a:alpha val="43137"/>
                    </a:srgbClr>
                  </a:outerShdw>
                </a:effectLst>
                <a:latin typeface="Perpetua" panose="02020502060401020303" pitchFamily="18" charset="0"/>
              </a:rPr>
              <a:t>- </a:t>
            </a:r>
            <a:r>
              <a:rPr lang="en-US" sz="3100" b="1" dirty="0">
                <a:solidFill>
                  <a:srgbClr val="FFD653"/>
                </a:solidFill>
                <a:effectLst>
                  <a:outerShdw blurRad="38100" dist="38100" dir="2700000" algn="tl">
                    <a:srgbClr val="000000">
                      <a:alpha val="43137"/>
                    </a:srgbClr>
                  </a:outerShdw>
                </a:effectLst>
                <a:latin typeface="Perpetua" panose="02020502060401020303" pitchFamily="18" charset="0"/>
              </a:rPr>
              <a:t>David Wiley</a:t>
            </a:r>
            <a:r>
              <a:rPr lang="en-US" sz="2475" dirty="0">
                <a:effectLst/>
              </a:rPr>
              <a:t/>
            </a:r>
            <a:br>
              <a:rPr lang="en-US" sz="2475" dirty="0">
                <a:effectLst/>
              </a:rPr>
            </a:br>
            <a:endParaRPr lang="en-US" sz="2475" dirty="0"/>
          </a:p>
        </p:txBody>
      </p:sp>
    </p:spTree>
    <p:extLst>
      <p:ext uri="{BB962C8B-B14F-4D97-AF65-F5344CB8AC3E}">
        <p14:creationId xmlns:p14="http://schemas.microsoft.com/office/powerpoint/2010/main" val="10002243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Adam Wainwright, Yadier Molina make history with 300th start togeth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Adam Wainwright, Yadier Molina make history with 300th start togeth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6" descr="Adam Wainwright, Yadier Molina make history with 300th start togeth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219200"/>
            <a:ext cx="6324600" cy="4208733"/>
          </a:xfrm>
          <a:prstGeom prst="rect">
            <a:avLst/>
          </a:prstGeom>
        </p:spPr>
      </p:pic>
    </p:spTree>
    <p:extLst>
      <p:ext uri="{BB962C8B-B14F-4D97-AF65-F5344CB8AC3E}">
        <p14:creationId xmlns:p14="http://schemas.microsoft.com/office/powerpoint/2010/main" val="151639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p:cNvSpPr/>
          <p:nvPr/>
        </p:nvSpPr>
        <p:spPr bwMode="auto">
          <a:xfrm>
            <a:off x="381000" y="1371600"/>
            <a:ext cx="7924800" cy="3429000"/>
          </a:xfrm>
          <a:prstGeom prst="flowChartPunchedTap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7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Perpetua" panose="02020502060401020303" pitchFamily="18" charset="0"/>
            </a:endParaRPr>
          </a:p>
          <a:p>
            <a:pPr algn="ctr" defTabSz="914099" fontAlgn="base">
              <a:spcBef>
                <a:spcPct val="0"/>
              </a:spcBef>
              <a:spcAft>
                <a:spcPct val="0"/>
              </a:spcAft>
            </a:pPr>
            <a:r>
              <a:rPr lang="en-US" sz="7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Perpetua" panose="02020502060401020303" pitchFamily="18" charset="0"/>
              </a:rPr>
              <a:t>WRAP UP   </a:t>
            </a:r>
          </a:p>
          <a:p>
            <a:pPr algn="ctr" defTabSz="914099" fontAlgn="base">
              <a:spcBef>
                <a:spcPct val="0"/>
              </a:spcBef>
              <a:spcAft>
                <a:spcPct val="0"/>
              </a:spcAft>
            </a:pPr>
            <a:r>
              <a:rPr lang="en-US" sz="7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Perpetua" panose="02020502060401020303" pitchFamily="18" charset="0"/>
              </a:rPr>
              <a:t> </a:t>
            </a:r>
          </a:p>
        </p:txBody>
      </p:sp>
    </p:spTree>
    <p:extLst>
      <p:ext uri="{BB962C8B-B14F-4D97-AF65-F5344CB8AC3E}">
        <p14:creationId xmlns:p14="http://schemas.microsoft.com/office/powerpoint/2010/main" val="911456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83264"/>
          </a:xfrm>
        </p:spPr>
        <p:txBody>
          <a:bodyPr/>
          <a:lstStyle/>
          <a:p>
            <a:pPr algn="ctr"/>
            <a:r>
              <a:rPr lang="en-US" b="1" dirty="0" smtClean="0">
                <a:latin typeface="Perpetua" pitchFamily="18" charset="0"/>
              </a:rPr>
              <a:t>Administrative Changes</a:t>
            </a:r>
            <a:endParaRPr lang="en-US" dirty="0"/>
          </a:p>
        </p:txBody>
      </p:sp>
      <p:sp>
        <p:nvSpPr>
          <p:cNvPr id="3" name="Text Placeholder 2"/>
          <p:cNvSpPr>
            <a:spLocks noGrp="1"/>
          </p:cNvSpPr>
          <p:nvPr>
            <p:ph type="body" sz="quarter" idx="10"/>
          </p:nvPr>
        </p:nvSpPr>
        <p:spPr>
          <a:xfrm>
            <a:off x="381000" y="1411552"/>
            <a:ext cx="8382000" cy="4227248"/>
          </a:xfrm>
        </p:spPr>
        <p:txBody>
          <a:bodyPr/>
          <a:lstStyle/>
          <a:p>
            <a:pPr>
              <a:buFont typeface="Wingdings" panose="05000000000000000000" pitchFamily="2" charset="2"/>
              <a:buChar char="Ø"/>
            </a:pPr>
            <a:r>
              <a:rPr lang="en-US" b="1" dirty="0">
                <a:solidFill>
                  <a:schemeClr val="accent1">
                    <a:lumMod val="40000"/>
                    <a:lumOff val="60000"/>
                  </a:schemeClr>
                </a:solidFill>
                <a:latin typeface="Perpetua" pitchFamily="18" charset="0"/>
              </a:rPr>
              <a:t>Marilyn Mihalovich is new CMS </a:t>
            </a:r>
            <a:r>
              <a:rPr lang="en-US" b="1" dirty="0" smtClean="0">
                <a:solidFill>
                  <a:schemeClr val="accent1">
                    <a:lumMod val="40000"/>
                    <a:lumOff val="60000"/>
                  </a:schemeClr>
                </a:solidFill>
                <a:latin typeface="Perpetua" pitchFamily="18" charset="0"/>
              </a:rPr>
              <a:t>contact</a:t>
            </a:r>
          </a:p>
          <a:p>
            <a:pPr>
              <a:buFont typeface="Wingdings" panose="05000000000000000000" pitchFamily="2" charset="2"/>
              <a:buChar char="Ø"/>
            </a:pPr>
            <a:r>
              <a:rPr lang="en-US" b="1" dirty="0" smtClean="0">
                <a:solidFill>
                  <a:schemeClr val="accent1">
                    <a:lumMod val="40000"/>
                    <a:lumOff val="60000"/>
                  </a:schemeClr>
                </a:solidFill>
                <a:latin typeface="Perpetua" pitchFamily="18" charset="0"/>
              </a:rPr>
              <a:t>Department of Health &amp; Senior Services Acting Director is Paula Nickelson</a:t>
            </a:r>
          </a:p>
          <a:p>
            <a:pPr>
              <a:buFont typeface="Wingdings" panose="05000000000000000000" pitchFamily="2" charset="2"/>
              <a:buChar char="Ø"/>
            </a:pPr>
            <a:r>
              <a:rPr lang="en-US" b="1" dirty="0" smtClean="0">
                <a:solidFill>
                  <a:schemeClr val="accent1">
                    <a:lumMod val="40000"/>
                    <a:lumOff val="60000"/>
                  </a:schemeClr>
                </a:solidFill>
                <a:latin typeface="Perpetua" pitchFamily="18" charset="0"/>
              </a:rPr>
              <a:t>Deputy Director for Division of Regulation and Licensure – currently OPEN</a:t>
            </a:r>
          </a:p>
          <a:p>
            <a:pPr>
              <a:buFont typeface="Wingdings" panose="05000000000000000000" pitchFamily="2" charset="2"/>
              <a:buChar char="Ø"/>
            </a:pPr>
            <a:r>
              <a:rPr lang="en-US" b="1" dirty="0">
                <a:solidFill>
                  <a:schemeClr val="accent1">
                    <a:lumMod val="40000"/>
                    <a:lumOff val="60000"/>
                  </a:schemeClr>
                </a:solidFill>
                <a:latin typeface="Perpetua" pitchFamily="18" charset="0"/>
              </a:rPr>
              <a:t>John Langston, </a:t>
            </a:r>
            <a:r>
              <a:rPr lang="en-US" b="1" dirty="0" smtClean="0">
                <a:solidFill>
                  <a:schemeClr val="accent1">
                    <a:lumMod val="40000"/>
                    <a:lumOff val="60000"/>
                  </a:schemeClr>
                </a:solidFill>
                <a:latin typeface="Perpetua" pitchFamily="18" charset="0"/>
              </a:rPr>
              <a:t>Assistant Section Administrator for </a:t>
            </a:r>
            <a:r>
              <a:rPr lang="en-US" b="1" dirty="0">
                <a:solidFill>
                  <a:schemeClr val="accent1">
                    <a:lumMod val="40000"/>
                    <a:lumOff val="60000"/>
                  </a:schemeClr>
                </a:solidFill>
                <a:latin typeface="Perpetua" pitchFamily="18" charset="0"/>
              </a:rPr>
              <a:t>Health Standards and Licensure</a:t>
            </a:r>
          </a:p>
          <a:p>
            <a:pPr>
              <a:buFont typeface="Wingdings" panose="05000000000000000000" pitchFamily="2" charset="2"/>
              <a:buChar char="Ø"/>
            </a:pPr>
            <a:endParaRPr lang="en-US" b="1" dirty="0">
              <a:solidFill>
                <a:schemeClr val="accent1">
                  <a:lumMod val="40000"/>
                  <a:lumOff val="60000"/>
                </a:schemeClr>
              </a:solidFill>
              <a:latin typeface="Perpetua" pitchFamily="18" charset="0"/>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170617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83264"/>
          </a:xfrm>
        </p:spPr>
        <p:txBody>
          <a:bodyPr/>
          <a:lstStyle/>
          <a:p>
            <a:pPr algn="ctr"/>
            <a:r>
              <a:rPr lang="en-US" b="1" dirty="0">
                <a:latin typeface="Perpetua" pitchFamily="18" charset="0"/>
              </a:rPr>
              <a:t>Administrative </a:t>
            </a:r>
            <a:r>
              <a:rPr lang="en-US" b="1" dirty="0" smtClean="0">
                <a:latin typeface="Perpetua" pitchFamily="18" charset="0"/>
              </a:rPr>
              <a:t>Changes Cont’d</a:t>
            </a:r>
            <a:endParaRPr lang="en-US" dirty="0"/>
          </a:p>
        </p:txBody>
      </p:sp>
      <p:sp>
        <p:nvSpPr>
          <p:cNvPr id="3" name="Text Placeholder 2"/>
          <p:cNvSpPr>
            <a:spLocks noGrp="1"/>
          </p:cNvSpPr>
          <p:nvPr>
            <p:ph type="body" sz="quarter" idx="10"/>
          </p:nvPr>
        </p:nvSpPr>
        <p:spPr>
          <a:xfrm>
            <a:off x="381000" y="1066800"/>
            <a:ext cx="8382000" cy="5361468"/>
          </a:xfrm>
        </p:spPr>
        <p:txBody>
          <a:bodyPr/>
          <a:lstStyle/>
          <a:p>
            <a:r>
              <a:rPr lang="en-US" b="1" dirty="0" smtClean="0">
                <a:solidFill>
                  <a:srgbClr val="FFCC66"/>
                </a:solidFill>
                <a:latin typeface="Perpetua" panose="02020502060401020303" pitchFamily="18" charset="0"/>
              </a:rPr>
              <a:t>Retiring Bureau Administrator</a:t>
            </a:r>
          </a:p>
          <a:p>
            <a:pPr lvl="1"/>
            <a:r>
              <a:rPr lang="en-US" b="1" dirty="0">
                <a:solidFill>
                  <a:srgbClr val="FFCC66"/>
                </a:solidFill>
                <a:latin typeface="Perpetua" panose="02020502060401020303" pitchFamily="18" charset="0"/>
              </a:rPr>
              <a:t>Lisa Coots retired after 20 years as Bureau Administrator</a:t>
            </a:r>
            <a:endParaRPr lang="en-US" dirty="0"/>
          </a:p>
          <a:p>
            <a:r>
              <a:rPr lang="en-US" b="1" dirty="0" smtClean="0">
                <a:solidFill>
                  <a:srgbClr val="FFCC66"/>
                </a:solidFill>
                <a:latin typeface="Perpetua" panose="02020502060401020303" pitchFamily="18" charset="0"/>
              </a:rPr>
              <a:t>Retiring Assistant Bureau Administrator</a:t>
            </a:r>
          </a:p>
          <a:p>
            <a:pPr lvl="1"/>
            <a:r>
              <a:rPr lang="en-US" b="1" dirty="0" smtClean="0">
                <a:solidFill>
                  <a:srgbClr val="FFCC66"/>
                </a:solidFill>
                <a:latin typeface="Perpetua" panose="02020502060401020303" pitchFamily="18" charset="0"/>
              </a:rPr>
              <a:t>Joyce Rackers will be retiring December 31</a:t>
            </a:r>
            <a:r>
              <a:rPr lang="en-US" b="1" baseline="30000" dirty="0" smtClean="0">
                <a:solidFill>
                  <a:srgbClr val="FFCC66"/>
                </a:solidFill>
                <a:latin typeface="Perpetua" panose="02020502060401020303" pitchFamily="18" charset="0"/>
              </a:rPr>
              <a:t>st</a:t>
            </a:r>
            <a:r>
              <a:rPr lang="en-US" b="1" dirty="0" smtClean="0">
                <a:solidFill>
                  <a:srgbClr val="FFCC66"/>
                </a:solidFill>
                <a:latin typeface="Perpetua" panose="02020502060401020303" pitchFamily="18" charset="0"/>
              </a:rPr>
              <a:t> after 18 years with the Bureau, 15 years as Assistant Bureau Administrator</a:t>
            </a:r>
          </a:p>
          <a:p>
            <a:r>
              <a:rPr lang="en-US" b="1" dirty="0" smtClean="0">
                <a:solidFill>
                  <a:srgbClr val="FFCC66"/>
                </a:solidFill>
                <a:latin typeface="Perpetua" panose="02020502060401020303" pitchFamily="18" charset="0"/>
              </a:rPr>
              <a:t>Interim Bureau Administrator</a:t>
            </a:r>
          </a:p>
          <a:p>
            <a:pPr lvl="1"/>
            <a:r>
              <a:rPr lang="en-US" b="1" dirty="0" smtClean="0">
                <a:solidFill>
                  <a:srgbClr val="FFCC66"/>
                </a:solidFill>
                <a:latin typeface="Perpetua" panose="02020502060401020303" pitchFamily="18" charset="0"/>
              </a:rPr>
              <a:t>Effective October 1, 2022, Robin Swarnes is the Interim Bureau Administrator</a:t>
            </a:r>
          </a:p>
          <a:p>
            <a:pPr lvl="1"/>
            <a:r>
              <a:rPr lang="en-US" b="1" dirty="0" smtClean="0">
                <a:solidFill>
                  <a:srgbClr val="FFCC66"/>
                </a:solidFill>
                <a:latin typeface="Perpetua" panose="02020502060401020303" pitchFamily="18" charset="0"/>
              </a:rPr>
              <a:t>Has been with the bureau for 7 years, 3 years as Assistant Bureau Administrator</a:t>
            </a:r>
          </a:p>
        </p:txBody>
      </p:sp>
    </p:spTree>
    <p:extLst>
      <p:ext uri="{BB962C8B-B14F-4D97-AF65-F5344CB8AC3E}">
        <p14:creationId xmlns:p14="http://schemas.microsoft.com/office/powerpoint/2010/main" val="1109442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83264"/>
          </a:xfrm>
        </p:spPr>
        <p:txBody>
          <a:bodyPr/>
          <a:lstStyle/>
          <a:p>
            <a:pPr algn="ctr"/>
            <a:r>
              <a:rPr lang="en-US" b="1" dirty="0" smtClean="0">
                <a:latin typeface="Perpetua" panose="02020502060401020303" pitchFamily="18" charset="0"/>
              </a:rPr>
              <a:t>Bureau Contacts</a:t>
            </a:r>
            <a:endParaRPr lang="en-US" b="1" dirty="0">
              <a:latin typeface="Perpetua" panose="02020502060401020303" pitchFamily="18" charset="0"/>
            </a:endParaRPr>
          </a:p>
        </p:txBody>
      </p:sp>
      <p:sp>
        <p:nvSpPr>
          <p:cNvPr id="3" name="Text Placeholder 2"/>
          <p:cNvSpPr>
            <a:spLocks noGrp="1"/>
          </p:cNvSpPr>
          <p:nvPr>
            <p:ph type="body" sz="quarter" idx="10"/>
          </p:nvPr>
        </p:nvSpPr>
        <p:spPr>
          <a:xfrm>
            <a:off x="533400" y="1411552"/>
            <a:ext cx="8077200" cy="4038029"/>
          </a:xfrm>
        </p:spPr>
        <p:txBody>
          <a:bodyPr/>
          <a:lstStyle/>
          <a:p>
            <a:pPr marL="0" indent="0">
              <a:buNone/>
            </a:pPr>
            <a:r>
              <a:rPr lang="en-US" b="1" dirty="0" smtClean="0">
                <a:solidFill>
                  <a:srgbClr val="FFCC66"/>
                </a:solidFill>
                <a:latin typeface="Perpetua" panose="02020502060401020303" pitchFamily="18" charset="0"/>
              </a:rPr>
              <a:t>Robin Swarnes, Interim Bureau Administrator</a:t>
            </a:r>
          </a:p>
          <a:p>
            <a:pPr marL="0" indent="0">
              <a:buNone/>
            </a:pPr>
            <a:r>
              <a:rPr lang="en-US" b="1" dirty="0" smtClean="0">
                <a:solidFill>
                  <a:srgbClr val="FFCC66"/>
                </a:solidFill>
                <a:latin typeface="Perpetua" panose="02020502060401020303" pitchFamily="18" charset="0"/>
              </a:rPr>
              <a:t>573/751-6336, option 3</a:t>
            </a:r>
          </a:p>
          <a:p>
            <a:pPr marL="0" indent="0">
              <a:buNone/>
            </a:pPr>
            <a:r>
              <a:rPr lang="en-US" b="1" dirty="0">
                <a:solidFill>
                  <a:srgbClr val="FFCC66"/>
                </a:solidFill>
                <a:latin typeface="Perpetua" panose="02020502060401020303" pitchFamily="18" charset="0"/>
              </a:rPr>
              <a:t>	</a:t>
            </a:r>
            <a:r>
              <a:rPr lang="en-US" b="1" dirty="0" smtClean="0">
                <a:solidFill>
                  <a:srgbClr val="FFCC66"/>
                </a:solidFill>
                <a:latin typeface="Perpetua" panose="02020502060401020303" pitchFamily="18" charset="0"/>
                <a:hlinkClick r:id="rId3"/>
              </a:rPr>
              <a:t>Robin.Swarnes@health.mo.gov</a:t>
            </a:r>
            <a:r>
              <a:rPr lang="en-US" b="1" dirty="0" smtClean="0">
                <a:solidFill>
                  <a:srgbClr val="FFCC66"/>
                </a:solidFill>
                <a:latin typeface="Perpetua" panose="02020502060401020303" pitchFamily="18" charset="0"/>
              </a:rPr>
              <a:t> </a:t>
            </a:r>
          </a:p>
          <a:p>
            <a:pPr marL="0" indent="0">
              <a:buNone/>
            </a:pPr>
            <a:endParaRPr lang="en-US" b="1" dirty="0" smtClean="0">
              <a:solidFill>
                <a:srgbClr val="FFCC66"/>
              </a:solidFill>
              <a:latin typeface="Perpetua" panose="02020502060401020303" pitchFamily="18" charset="0"/>
            </a:endParaRPr>
          </a:p>
          <a:p>
            <a:pPr marL="0" indent="0">
              <a:buNone/>
            </a:pPr>
            <a:r>
              <a:rPr lang="en-US" b="1" dirty="0" smtClean="0">
                <a:solidFill>
                  <a:srgbClr val="FFCC66"/>
                </a:solidFill>
                <a:latin typeface="Perpetua" panose="02020502060401020303" pitchFamily="18" charset="0"/>
              </a:rPr>
              <a:t>Joyce Rackers, Assistant Administrator       573/751-6336, option 3</a:t>
            </a:r>
          </a:p>
          <a:p>
            <a:pPr marL="0" indent="0">
              <a:buNone/>
            </a:pPr>
            <a:r>
              <a:rPr lang="en-US" b="1" dirty="0">
                <a:solidFill>
                  <a:srgbClr val="FFCC66"/>
                </a:solidFill>
                <a:latin typeface="Perpetua" panose="02020502060401020303" pitchFamily="18" charset="0"/>
              </a:rPr>
              <a:t>	</a:t>
            </a:r>
            <a:r>
              <a:rPr lang="en-US" b="1" dirty="0" smtClean="0">
                <a:solidFill>
                  <a:srgbClr val="FFCC66"/>
                </a:solidFill>
                <a:latin typeface="Perpetua" panose="02020502060401020303" pitchFamily="18" charset="0"/>
                <a:hlinkClick r:id="rId4"/>
              </a:rPr>
              <a:t>Joyce.Rackers@health.mo.gov</a:t>
            </a:r>
            <a:r>
              <a:rPr lang="en-US" b="1" dirty="0" smtClean="0">
                <a:solidFill>
                  <a:srgbClr val="FFCC66"/>
                </a:solidFill>
                <a:latin typeface="Perpetua" panose="02020502060401020303" pitchFamily="18" charset="0"/>
              </a:rPr>
              <a:t> </a:t>
            </a:r>
            <a:endParaRPr lang="en-US" b="1" dirty="0">
              <a:latin typeface="Perpetua" panose="02020502060401020303" pitchFamily="18" charset="0"/>
            </a:endParaRPr>
          </a:p>
        </p:txBody>
      </p:sp>
    </p:spTree>
    <p:extLst>
      <p:ext uri="{BB962C8B-B14F-4D97-AF65-F5344CB8AC3E}">
        <p14:creationId xmlns:p14="http://schemas.microsoft.com/office/powerpoint/2010/main" val="960729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Override1.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1_Textured template_Wine Segoe">
  <a:themeElements>
    <a:clrScheme name="Red Template Template">
      <a:dk1>
        <a:srgbClr val="000000"/>
      </a:dk1>
      <a:lt1>
        <a:srgbClr val="FFFFFF"/>
      </a:lt1>
      <a:dk2>
        <a:srgbClr val="9C2828"/>
      </a:dk2>
      <a:lt2>
        <a:srgbClr val="FFFF99"/>
      </a:lt2>
      <a:accent1>
        <a:srgbClr val="FFC000"/>
      </a:accent1>
      <a:accent2>
        <a:srgbClr val="0D84CD"/>
      </a:accent2>
      <a:accent3>
        <a:srgbClr val="AD5778"/>
      </a:accent3>
      <a:accent4>
        <a:srgbClr val="919E7A"/>
      </a:accent4>
      <a:accent5>
        <a:srgbClr val="DA804E"/>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extLst>
    <a:ext uri="{05A4C25C-085E-4340-85A3-A5531E510DB2}">
      <thm15:themeFamily xmlns:thm15="http://schemas.microsoft.com/office/thememl/2012/main" name="Score a Home Run.potx" id="{49043C95-FDFD-413F-932E-4D87730F4E98}" vid="{57521CCA-99D2-48EE-8AF9-2065FBDDD97C}"/>
    </a:ext>
  </a:ext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extLst>
    <a:ext uri="{05A4C25C-085E-4340-85A3-A5531E510DB2}">
      <thm15:themeFamily xmlns:thm15="http://schemas.microsoft.com/office/thememl/2012/main" name="Score a Home Run.potx" id="{49043C95-FDFD-413F-932E-4D87730F4E98}" vid="{9F029E74-07CF-4CAB-BEE8-11C5C8BC6F1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2.xml><?xml version="1.0" encoding="utf-8"?>
<a:themeOverride xmlns:a="http://schemas.openxmlformats.org/drawingml/2006/main">
  <a:clrScheme name="Four Seasons">
    <a:dk1>
      <a:sysClr val="windowText" lastClr="000000"/>
    </a:dk1>
    <a:lt1>
      <a:sysClr val="window" lastClr="FFFFFF"/>
    </a:lt1>
    <a:dk2>
      <a:srgbClr val="6B7F7F"/>
    </a:dk2>
    <a:lt2>
      <a:srgbClr val="B0BCBC"/>
    </a:lt2>
    <a:accent1>
      <a:srgbClr val="7DB41B"/>
    </a:accent1>
    <a:accent2>
      <a:srgbClr val="ED8A05"/>
    </a:accent2>
    <a:accent3>
      <a:srgbClr val="288DFC"/>
    </a:accent3>
    <a:accent4>
      <a:srgbClr val="36D2B8"/>
    </a:accent4>
    <a:accent5>
      <a:srgbClr val="F5B605"/>
    </a:accent5>
    <a:accent6>
      <a:srgbClr val="E75524"/>
    </a:accent6>
    <a:hlink>
      <a:srgbClr val="ED8A05"/>
    </a:hlink>
    <a:folHlink>
      <a:srgbClr val="B0BCBC"/>
    </a:folHlink>
  </a:clrScheme>
  <a:fontScheme name="Constantia-Calibri">
    <a:majorFont>
      <a:latin typeface="Constant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Four Seasons">
    <a:dk1>
      <a:sysClr val="windowText" lastClr="000000"/>
    </a:dk1>
    <a:lt1>
      <a:sysClr val="window" lastClr="FFFFFF"/>
    </a:lt1>
    <a:dk2>
      <a:srgbClr val="6B7F7F"/>
    </a:dk2>
    <a:lt2>
      <a:srgbClr val="B0BCBC"/>
    </a:lt2>
    <a:accent1>
      <a:srgbClr val="7DB41B"/>
    </a:accent1>
    <a:accent2>
      <a:srgbClr val="ED8A05"/>
    </a:accent2>
    <a:accent3>
      <a:srgbClr val="288DFC"/>
    </a:accent3>
    <a:accent4>
      <a:srgbClr val="36D2B8"/>
    </a:accent4>
    <a:accent5>
      <a:srgbClr val="F5B605"/>
    </a:accent5>
    <a:accent6>
      <a:srgbClr val="E75524"/>
    </a:accent6>
    <a:hlink>
      <a:srgbClr val="ED8A05"/>
    </a:hlink>
    <a:folHlink>
      <a:srgbClr val="B0BCBC"/>
    </a:folHlink>
  </a:clrScheme>
  <a:fontScheme name="Constantia-Calibri">
    <a:majorFont>
      <a:latin typeface="Constant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Override>
</file>

<file path=ppt/theme/themeOverride5.xml><?xml version="1.0" encoding="utf-8"?>
<a:themeOverride xmlns:a="http://schemas.openxmlformats.org/drawingml/2006/main">
  <a:clrScheme name="Four Seasons">
    <a:dk1>
      <a:sysClr val="windowText" lastClr="000000"/>
    </a:dk1>
    <a:lt1>
      <a:sysClr val="window" lastClr="FFFFFF"/>
    </a:lt1>
    <a:dk2>
      <a:srgbClr val="6B7F7F"/>
    </a:dk2>
    <a:lt2>
      <a:srgbClr val="B0BCBC"/>
    </a:lt2>
    <a:accent1>
      <a:srgbClr val="7DB41B"/>
    </a:accent1>
    <a:accent2>
      <a:srgbClr val="ED8A05"/>
    </a:accent2>
    <a:accent3>
      <a:srgbClr val="288DFC"/>
    </a:accent3>
    <a:accent4>
      <a:srgbClr val="36D2B8"/>
    </a:accent4>
    <a:accent5>
      <a:srgbClr val="F5B605"/>
    </a:accent5>
    <a:accent6>
      <a:srgbClr val="E75524"/>
    </a:accent6>
    <a:hlink>
      <a:srgbClr val="ED8A05"/>
    </a:hlink>
    <a:folHlink>
      <a:srgbClr val="B0BCBC"/>
    </a:folHlink>
  </a:clrScheme>
  <a:fontScheme name="Constantia-Calibri">
    <a:majorFont>
      <a:latin typeface="Constant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Four Seasons">
    <a:dk1>
      <a:sysClr val="windowText" lastClr="000000"/>
    </a:dk1>
    <a:lt1>
      <a:sysClr val="window" lastClr="FFFFFF"/>
    </a:lt1>
    <a:dk2>
      <a:srgbClr val="6B7F7F"/>
    </a:dk2>
    <a:lt2>
      <a:srgbClr val="B0BCBC"/>
    </a:lt2>
    <a:accent1>
      <a:srgbClr val="7DB41B"/>
    </a:accent1>
    <a:accent2>
      <a:srgbClr val="ED8A05"/>
    </a:accent2>
    <a:accent3>
      <a:srgbClr val="288DFC"/>
    </a:accent3>
    <a:accent4>
      <a:srgbClr val="36D2B8"/>
    </a:accent4>
    <a:accent5>
      <a:srgbClr val="F5B605"/>
    </a:accent5>
    <a:accent6>
      <a:srgbClr val="E75524"/>
    </a:accent6>
    <a:hlink>
      <a:srgbClr val="ED8A05"/>
    </a:hlink>
    <a:folHlink>
      <a:srgbClr val="B0BCBC"/>
    </a:folHlink>
  </a:clrScheme>
  <a:fontScheme name="Constantia-Calibri">
    <a:majorFont>
      <a:latin typeface="Constant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40DE799-400D-457A-A0F1-CBEB124E44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Score a Home Run</Template>
  <TotalTime>15708</TotalTime>
  <Words>11217</Words>
  <Application>Microsoft Office PowerPoint</Application>
  <PresentationFormat>On-screen Show (4:3)</PresentationFormat>
  <Paragraphs>814</Paragraphs>
  <Slides>102</Slides>
  <Notes>101</Notes>
  <HiddenSlides>0</HiddenSlides>
  <MMClips>1</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102</vt:i4>
      </vt:variant>
    </vt:vector>
  </HeadingPairs>
  <TitlesOfParts>
    <vt:vector size="117" baseType="lpstr">
      <vt:lpstr>Adobe Arabic</vt:lpstr>
      <vt:lpstr>Adobe Devanagari</vt:lpstr>
      <vt:lpstr>Arial</vt:lpstr>
      <vt:lpstr>Book Antiqua</vt:lpstr>
      <vt:lpstr>Calibri</vt:lpstr>
      <vt:lpstr>Constantia</vt:lpstr>
      <vt:lpstr>Courier New</vt:lpstr>
      <vt:lpstr>Garamond</vt:lpstr>
      <vt:lpstr>Palatino Linotype</vt:lpstr>
      <vt:lpstr>Perpetua</vt:lpstr>
      <vt:lpstr>Segoe</vt:lpstr>
      <vt:lpstr>Times New Roman</vt:lpstr>
      <vt:lpstr>Wingdings</vt:lpstr>
      <vt:lpstr>1_Textured template_Wine Segoe</vt:lpstr>
      <vt:lpstr>White with Courier font for code slides</vt:lpstr>
      <vt:lpstr>Score a Home Run with the  Bureau of Home Care &amp; Rehabilitative Standards</vt:lpstr>
      <vt:lpstr>Joyce Rackers, RN, Assistant Administrator</vt:lpstr>
      <vt:lpstr>PowerPoint Presentation</vt:lpstr>
      <vt:lpstr>Objectives</vt:lpstr>
      <vt:lpstr>PowerPoint Presentation</vt:lpstr>
      <vt:lpstr>Federal Regulatory Changes</vt:lpstr>
      <vt:lpstr>Surveying for Compliance</vt:lpstr>
      <vt:lpstr>Surveying for Compliance Cont.</vt:lpstr>
      <vt:lpstr>Any Pending Changes Due to Relaxation of CDC Guidance?</vt:lpstr>
      <vt:lpstr>Consolidated Appropriations Act (CAA 2021) (Section 407) </vt:lpstr>
      <vt:lpstr>Consolidated Appropriations Act (CAA 2021) (Section 407) Cont. </vt:lpstr>
      <vt:lpstr>Civil Money Penalties  (CMPs)</vt:lpstr>
      <vt:lpstr>Civil Money Penalties (CMPs) Cont.</vt:lpstr>
      <vt:lpstr>Emergency Preparedness (EP)</vt:lpstr>
      <vt:lpstr>Emergency Preparedness (EP) Cont’d</vt:lpstr>
      <vt:lpstr>Emergency Preparedness Cont’d</vt:lpstr>
      <vt:lpstr>State Proposed Hospice Regulations</vt:lpstr>
      <vt:lpstr>Major Changes being proposed:</vt:lpstr>
      <vt:lpstr>Major Proposed Changes Cont’d.</vt:lpstr>
      <vt:lpstr>Major Proposed Changes Cont’d.</vt:lpstr>
      <vt:lpstr>PowerPoint Presentation</vt:lpstr>
      <vt:lpstr>State Proposed Hospice Regulations Cont. </vt:lpstr>
      <vt:lpstr>PowerPoint Presentation</vt:lpstr>
      <vt:lpstr>PowerPoint Presentation</vt:lpstr>
      <vt:lpstr>L545</vt:lpstr>
      <vt:lpstr>L530</vt:lpstr>
      <vt:lpstr>L781</vt:lpstr>
      <vt:lpstr>L579</vt:lpstr>
      <vt:lpstr>L591</vt:lpstr>
      <vt:lpstr>PowerPoint Presentation</vt:lpstr>
      <vt:lpstr>PowerPoint Presentation</vt:lpstr>
      <vt:lpstr>PowerPoint Presentation</vt:lpstr>
      <vt:lpstr>IJ Templates</vt:lpstr>
      <vt:lpstr>PowerPoint Presentation</vt:lpstr>
      <vt:lpstr>IJ Templates Cont’d.</vt:lpstr>
      <vt:lpstr>IJ Templates Cont’d.</vt:lpstr>
      <vt:lpstr>PowerPoint Presentation</vt:lpstr>
      <vt:lpstr>PowerPoint Presentation</vt:lpstr>
      <vt:lpstr>Annual Statistical Report</vt:lpstr>
      <vt:lpstr>PowerPoint Presentation</vt:lpstr>
      <vt:lpstr>Top Three Admitting Diagnoses</vt:lpstr>
      <vt:lpstr>Age on Admission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Administration Turnover</vt:lpstr>
      <vt:lpstr>PowerPoint Presentation</vt:lpstr>
      <vt:lpstr>PowerPoint Presentation</vt:lpstr>
      <vt:lpstr>Administrative Issues</vt:lpstr>
      <vt:lpstr>Administrative Issues Cont’d</vt:lpstr>
      <vt:lpstr>Compassionate Care Visitation Act</vt:lpstr>
      <vt:lpstr>iQIES/Show Me Home Care Website</vt:lpstr>
      <vt:lpstr>Public Health Emergency (PHE)</vt:lpstr>
      <vt:lpstr>Public Health Emergency (PHE) Cont’d.</vt:lpstr>
      <vt:lpstr>Reminder</vt:lpstr>
      <vt:lpstr>Launch of New Department Logo</vt:lpstr>
      <vt:lpstr>PowerPoint Presentation</vt:lpstr>
      <vt:lpstr>PowerPoint Presentation</vt:lpstr>
      <vt:lpstr>PowerPoint Presentation</vt:lpstr>
      <vt:lpstr>Long-Term Care/Hospice Coordination of Care Form</vt:lpstr>
      <vt:lpstr>LTC/Hospice Coordination of Care Form Cont’d</vt:lpstr>
      <vt:lpstr>LTC/Hospice Coordination of Care Form Cont’d</vt:lpstr>
      <vt:lpstr>LTC/Hospice Coordination of Care Form Cont’d</vt:lpstr>
      <vt:lpstr>Title of Presentation</vt:lpstr>
      <vt:lpstr>LTC/Hospice Coordination of Care Form Cont’d</vt:lpstr>
      <vt:lpstr>PowerPoint Presentation</vt:lpstr>
      <vt:lpstr>Coordinated care between long-term care facilities and hospice</vt:lpstr>
      <vt:lpstr>PowerPoint Presentation</vt:lpstr>
      <vt:lpstr>PowerPoint Presentation</vt:lpstr>
      <vt:lpstr>Some Relevant Federal Long-TERM Care Regulations:  - F656 (Care Plans) - F684 (Quality of Care) - F849 (Hospice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simplified  coordination of care form </vt:lpstr>
      <vt:lpstr>PowerPoint Presentation</vt:lpstr>
      <vt:lpstr>PowerPoint Presentation</vt:lpstr>
      <vt:lpstr>Credits:  - Missouri Hospice advisory Council - Section for Long-Term care Regulation - Health Quality Innovation Network - Diane Chappell - Dorothy Hamilton - Leslie McGrew-Kaufman - Brenda Lovelady - Dawn Mullins - Heather Murphy - Yvonne Schwandt - Michael Stoker - David Wiley </vt:lpstr>
      <vt:lpstr>PowerPoint Presentation</vt:lpstr>
      <vt:lpstr>PowerPoint Presentation</vt:lpstr>
      <vt:lpstr>Administrative Changes</vt:lpstr>
      <vt:lpstr>Administrative Changes Cont’d</vt:lpstr>
      <vt:lpstr>Bureau Contacts</vt:lpstr>
      <vt:lpstr>Bureau Contacts Cont’d</vt:lpstr>
      <vt:lpstr>PowerPoint Presentation</vt:lpstr>
      <vt:lpstr>PowerPoint Presentation</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Rackers, Joyce</dc:creator>
  <cp:keywords/>
  <cp:lastModifiedBy>Siebert, Debi</cp:lastModifiedBy>
  <cp:revision>322</cp:revision>
  <cp:lastPrinted>2022-09-30T21:57:59Z</cp:lastPrinted>
  <dcterms:created xsi:type="dcterms:W3CDTF">2022-08-17T21:43:24Z</dcterms:created>
  <dcterms:modified xsi:type="dcterms:W3CDTF">2022-09-30T23:18:10Z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TC102867849990</vt:lpwstr>
  </property>
</Properties>
</file>