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78" r:id="rId5"/>
    <p:sldId id="259" r:id="rId6"/>
    <p:sldId id="272" r:id="rId7"/>
    <p:sldId id="277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97B02-C4E7-4628-AF81-4B43082CBA5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176D7-C5FF-4DDE-A355-14C58BA98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16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5B7A6EC-79EC-4F54-88AA-1AABB283673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FC92C8-1755-47BE-ACD9-017BA6DA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6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A6EC-79EC-4F54-88AA-1AABB283673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92C8-1755-47BE-ACD9-017BA6DA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9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A6EC-79EC-4F54-88AA-1AABB283673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92C8-1755-47BE-ACD9-017BA6DA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70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A6EC-79EC-4F54-88AA-1AABB283673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92C8-1755-47BE-ACD9-017BA6DA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47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A6EC-79EC-4F54-88AA-1AABB283673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92C8-1755-47BE-ACD9-017BA6DA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21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A6EC-79EC-4F54-88AA-1AABB283673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92C8-1755-47BE-ACD9-017BA6DA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29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A6EC-79EC-4F54-88AA-1AABB283673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92C8-1755-47BE-ACD9-017BA6DA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17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5B7A6EC-79EC-4F54-88AA-1AABB283673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92C8-1755-47BE-ACD9-017BA6DA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46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5B7A6EC-79EC-4F54-88AA-1AABB283673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92C8-1755-47BE-ACD9-017BA6DA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6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A6EC-79EC-4F54-88AA-1AABB283673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92C8-1755-47BE-ACD9-017BA6DA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5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A6EC-79EC-4F54-88AA-1AABB283673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92C8-1755-47BE-ACD9-017BA6DA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7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A6EC-79EC-4F54-88AA-1AABB283673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92C8-1755-47BE-ACD9-017BA6DA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A6EC-79EC-4F54-88AA-1AABB283673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92C8-1755-47BE-ACD9-017BA6DA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7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A6EC-79EC-4F54-88AA-1AABB283673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92C8-1755-47BE-ACD9-017BA6DA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A6EC-79EC-4F54-88AA-1AABB283673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92C8-1755-47BE-ACD9-017BA6DA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1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A6EC-79EC-4F54-88AA-1AABB283673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92C8-1755-47BE-ACD9-017BA6DA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2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A6EC-79EC-4F54-88AA-1AABB283673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92C8-1755-47BE-ACD9-017BA6DA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1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5B7A6EC-79EC-4F54-88AA-1AABB283673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FC92C8-1755-47BE-ACD9-017BA6DA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6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.mo.gov/showmehealthywom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246909"/>
            <a:ext cx="8825658" cy="2053244"/>
          </a:xfrm>
        </p:spPr>
        <p:txBody>
          <a:bodyPr/>
          <a:lstStyle/>
          <a:p>
            <a:pPr algn="ctr"/>
            <a:r>
              <a:rPr lang="en-US" dirty="0" smtClean="0"/>
              <a:t>PATIENT NAVIGATION </a:t>
            </a:r>
            <a:r>
              <a:rPr lang="en-US" dirty="0"/>
              <a:t>TRAINING </a:t>
            </a:r>
            <a:r>
              <a:rPr lang="en-US" dirty="0" smtClean="0"/>
              <a:t>(2022)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SHOW ME HEALTHY WOMEN (SMHW)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72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421" y="2394283"/>
            <a:ext cx="11249525" cy="4379495"/>
          </a:xfrm>
        </p:spPr>
        <p:txBody>
          <a:bodyPr>
            <a:normAutofit/>
          </a:bodyPr>
          <a:lstStyle/>
          <a:p>
            <a:pPr marL="171450" indent="-171450"/>
            <a:r>
              <a:rPr lang="en-US" sz="2000" dirty="0" smtClean="0">
                <a:solidFill>
                  <a:srgbClr val="000000"/>
                </a:solidFill>
              </a:rPr>
              <a:t>The participant will be able to: </a:t>
            </a:r>
          </a:p>
          <a:p>
            <a:pPr marL="171450" indent="-171450"/>
            <a:endParaRPr lang="en-US" sz="20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Reference </a:t>
            </a:r>
            <a:r>
              <a:rPr lang="en-US" sz="2000" dirty="0"/>
              <a:t>Eligibility Criteria for SMHW </a:t>
            </a:r>
            <a:r>
              <a:rPr lang="en-US" sz="2000" dirty="0" smtClean="0"/>
              <a:t>Navigation</a:t>
            </a: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</a:rPr>
              <a:t>Define </a:t>
            </a:r>
            <a:r>
              <a:rPr lang="en-US" sz="2000" dirty="0">
                <a:solidFill>
                  <a:srgbClr val="000000"/>
                </a:solidFill>
              </a:rPr>
              <a:t>“Navigation Only</a:t>
            </a:r>
            <a:r>
              <a:rPr lang="en-US" sz="2000" dirty="0" smtClean="0">
                <a:solidFill>
                  <a:srgbClr val="000000"/>
                </a:solidFill>
              </a:rPr>
              <a:t>”</a:t>
            </a:r>
            <a:endParaRPr lang="en-US" sz="20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Recognize </a:t>
            </a:r>
            <a:r>
              <a:rPr lang="en-US" sz="2000" dirty="0" smtClean="0">
                <a:solidFill>
                  <a:srgbClr val="000000"/>
                </a:solidFill>
              </a:rPr>
              <a:t>the CDC’s </a:t>
            </a:r>
            <a:r>
              <a:rPr lang="en-US" sz="2000" dirty="0">
                <a:solidFill>
                  <a:srgbClr val="000000"/>
                </a:solidFill>
              </a:rPr>
              <a:t>six </a:t>
            </a:r>
            <a:r>
              <a:rPr lang="en-US" sz="2000" dirty="0" smtClean="0">
                <a:solidFill>
                  <a:srgbClr val="000000"/>
                </a:solidFill>
              </a:rPr>
              <a:t>requirements for patient </a:t>
            </a:r>
            <a:r>
              <a:rPr lang="en-US" sz="2000" dirty="0">
                <a:solidFill>
                  <a:srgbClr val="000000"/>
                </a:solidFill>
              </a:rPr>
              <a:t>navigation </a:t>
            </a:r>
            <a:endParaRPr lang="en-US" sz="20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</a:rPr>
              <a:t>Identify </a:t>
            </a:r>
            <a:r>
              <a:rPr lang="en-US" sz="2000" dirty="0">
                <a:solidFill>
                  <a:srgbClr val="000000"/>
                </a:solidFill>
              </a:rPr>
              <a:t>types of barriers </a:t>
            </a:r>
            <a:r>
              <a:rPr lang="en-US" sz="2000" dirty="0" smtClean="0">
                <a:solidFill>
                  <a:srgbClr val="000000"/>
                </a:solidFill>
              </a:rPr>
              <a:t>which women may experience</a:t>
            </a:r>
            <a:endParaRPr lang="en-US" sz="2000" dirty="0">
              <a:solidFill>
                <a:srgbClr val="000000"/>
              </a:solidFill>
            </a:endParaRPr>
          </a:p>
          <a:p>
            <a:pPr marL="171450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</a:rPr>
              <a:t>Document </a:t>
            </a:r>
            <a:r>
              <a:rPr lang="en-US" sz="2000" dirty="0">
                <a:solidFill>
                  <a:srgbClr val="000000"/>
                </a:solidFill>
              </a:rPr>
              <a:t>information </a:t>
            </a:r>
            <a:r>
              <a:rPr lang="en-US" sz="2000" dirty="0" smtClean="0">
                <a:solidFill>
                  <a:srgbClr val="000000"/>
                </a:solidFill>
              </a:rPr>
              <a:t>to support SMHW navigation reimbursement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2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87829"/>
            <a:ext cx="8761413" cy="1280160"/>
          </a:xfrm>
        </p:spPr>
        <p:txBody>
          <a:bodyPr/>
          <a:lstStyle/>
          <a:p>
            <a:pPr algn="ctr"/>
            <a:r>
              <a:rPr lang="en-US" dirty="0" smtClean="0"/>
              <a:t>SMHW NAVIGATION ELIGIBILITY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7" y="2351314"/>
            <a:ext cx="11430001" cy="44104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Females Age 35-64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/>
              <a:t>Cervical Cancer Screening:  Ages 35-64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/>
              <a:t>Breast Cancer Screening:  </a:t>
            </a:r>
          </a:p>
          <a:p>
            <a:pPr marL="1714500" lvl="3" indent="-342900">
              <a:buFont typeface="Wingdings" panose="05000000000000000000" pitchFamily="2" charset="2"/>
              <a:buChar char="q"/>
            </a:pPr>
            <a:r>
              <a:rPr lang="en-US" sz="2000" dirty="0"/>
              <a:t> Ages 35-64 for CBE</a:t>
            </a:r>
          </a:p>
          <a:p>
            <a:pPr marL="1714500" lvl="3" indent="-342900">
              <a:buFont typeface="Wingdings" panose="05000000000000000000" pitchFamily="2" charset="2"/>
              <a:buChar char="q"/>
            </a:pPr>
            <a:r>
              <a:rPr lang="en-US" sz="2000" dirty="0"/>
              <a:t> Ages 50-64 for </a:t>
            </a:r>
            <a:r>
              <a:rPr lang="en-US" sz="2000" dirty="0" smtClean="0"/>
              <a:t>Mammograms</a:t>
            </a:r>
          </a:p>
          <a:p>
            <a:pPr marL="1714500" lvl="3" indent="-342900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Income guidelines of 200% below </a:t>
            </a:r>
            <a:r>
              <a:rPr lang="en-US" sz="2000" dirty="0"/>
              <a:t>the federal </a:t>
            </a:r>
            <a:r>
              <a:rPr lang="en-US" sz="2000" dirty="0">
                <a:solidFill>
                  <a:schemeClr val="tx1"/>
                </a:solidFill>
              </a:rPr>
              <a:t>poverty level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Clients with </a:t>
            </a:r>
            <a:r>
              <a:rPr lang="en-US" sz="2000" dirty="0" smtClean="0"/>
              <a:t>barriers </a:t>
            </a:r>
            <a:r>
              <a:rPr lang="en-US" sz="2000" dirty="0"/>
              <a:t>preventing them from obtaining screening services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21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PATIENT NAVIGATION (PN)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Patient navigation is provided to reduce disparities by helping women overcome barriers.  </a:t>
            </a:r>
            <a:endParaRPr lang="en-US" sz="2000" dirty="0" smtClean="0"/>
          </a:p>
          <a:p>
            <a:r>
              <a:rPr lang="en-US" sz="2000" dirty="0" smtClean="0"/>
              <a:t>CDC </a:t>
            </a:r>
            <a:r>
              <a:rPr lang="en-US" sz="2000" dirty="0"/>
              <a:t>defines </a:t>
            </a:r>
            <a:r>
              <a:rPr lang="en-US" sz="2000" dirty="0" smtClean="0"/>
              <a:t>PN as </a:t>
            </a:r>
            <a:r>
              <a:rPr lang="en-US" sz="2000" dirty="0"/>
              <a:t>individualized assistance provided to women to overcome barriers and facilitate timely access to quality screening and diagnostic services.  </a:t>
            </a:r>
            <a:endParaRPr lang="en-US" sz="2000" dirty="0" smtClean="0"/>
          </a:p>
          <a:p>
            <a:r>
              <a:rPr lang="en-US" sz="2000" dirty="0" smtClean="0"/>
              <a:t>“”</a:t>
            </a:r>
            <a:r>
              <a:rPr lang="en-US" sz="2000" dirty="0"/>
              <a:t>Navigation-Only”” Status allows payment for navigation services provided to a woman who meets age and income requirements and has insurance to pay for screening and diagnostic services.   </a:t>
            </a:r>
          </a:p>
        </p:txBody>
      </p:sp>
    </p:spTree>
    <p:extLst>
      <p:ext uri="{BB962C8B-B14F-4D97-AF65-F5344CB8AC3E}">
        <p14:creationId xmlns:p14="http://schemas.microsoft.com/office/powerpoint/2010/main" val="412160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PATIENT NAVIGATION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26" y="2341419"/>
            <a:ext cx="11249527" cy="4372202"/>
          </a:xfrm>
        </p:spPr>
        <p:txBody>
          <a:bodyPr>
            <a:normAutofit fontScale="92500" lnSpcReduction="10000"/>
          </a:bodyPr>
          <a:lstStyle/>
          <a:p>
            <a:endParaRPr lang="en-US" sz="2000" dirty="0" smtClean="0"/>
          </a:p>
          <a:p>
            <a:r>
              <a:rPr lang="en-US" sz="2200" dirty="0" smtClean="0"/>
              <a:t>Six CDC required services:</a:t>
            </a:r>
          </a:p>
          <a:p>
            <a:endParaRPr lang="en-US" sz="2200" dirty="0" smtClean="0"/>
          </a:p>
          <a:p>
            <a:pPr marL="514350" lvl="0" indent="-514350">
              <a:spcBef>
                <a:spcPts val="0"/>
              </a:spcBef>
              <a:buClrTx/>
              <a:buSzTx/>
              <a:buAutoNum type="arabicPeriod"/>
              <a:defRPr/>
            </a:pPr>
            <a:r>
              <a:rPr lang="en-US" sz="2200" dirty="0" smtClean="0"/>
              <a:t>Written assessment </a:t>
            </a:r>
            <a:r>
              <a:rPr lang="en-US" sz="2200" dirty="0"/>
              <a:t>of patient </a:t>
            </a:r>
            <a:r>
              <a:rPr lang="en-US" sz="2200" dirty="0" smtClean="0"/>
              <a:t>barriers to cancer screening</a:t>
            </a:r>
            <a:endParaRPr lang="en-US" sz="2200" dirty="0"/>
          </a:p>
          <a:p>
            <a:pPr marL="514350" lvl="0" indent="-514350">
              <a:spcBef>
                <a:spcPts val="0"/>
              </a:spcBef>
              <a:buClrTx/>
              <a:buSzTx/>
              <a:buAutoNum type="arabicPeriod"/>
              <a:defRPr/>
            </a:pPr>
            <a:endParaRPr lang="en-US" sz="2200" dirty="0"/>
          </a:p>
          <a:p>
            <a:pPr marL="514350" lvl="0" indent="-514350">
              <a:spcBef>
                <a:spcPts val="0"/>
              </a:spcBef>
              <a:buClrTx/>
              <a:buSzTx/>
              <a:buAutoNum type="arabicPeriod"/>
              <a:defRPr/>
            </a:pPr>
            <a:r>
              <a:rPr lang="en-US" sz="2200" dirty="0"/>
              <a:t>Patient education and </a:t>
            </a:r>
            <a:r>
              <a:rPr lang="en-US" sz="2200" dirty="0" smtClean="0"/>
              <a:t>support </a:t>
            </a:r>
            <a:endParaRPr lang="en-US" sz="2200" dirty="0"/>
          </a:p>
          <a:p>
            <a:pPr marL="514350" lvl="0" indent="-514350">
              <a:spcBef>
                <a:spcPts val="0"/>
              </a:spcBef>
              <a:buClrTx/>
              <a:buSzTx/>
              <a:buAutoNum type="arabicPeriod"/>
              <a:defRPr/>
            </a:pPr>
            <a:endParaRPr lang="en-US" sz="2200" dirty="0"/>
          </a:p>
          <a:p>
            <a:pPr marL="514350" lvl="0" indent="-514350">
              <a:spcBef>
                <a:spcPts val="0"/>
              </a:spcBef>
              <a:buClrTx/>
              <a:buSzTx/>
              <a:buAutoNum type="arabicPeriod"/>
              <a:defRPr/>
            </a:pPr>
            <a:r>
              <a:rPr lang="en-US" sz="2200" dirty="0"/>
              <a:t>Resolution </a:t>
            </a:r>
            <a:r>
              <a:rPr lang="en-US" sz="2200" dirty="0" smtClean="0"/>
              <a:t>of barriers to obtaining screening</a:t>
            </a:r>
            <a:endParaRPr lang="en-US" sz="2200" dirty="0"/>
          </a:p>
          <a:p>
            <a:pPr marL="514350" lvl="0" indent="-514350">
              <a:spcBef>
                <a:spcPts val="0"/>
              </a:spcBef>
              <a:buClrTx/>
              <a:buSzTx/>
              <a:buAutoNum type="arabicPeriod"/>
              <a:defRPr/>
            </a:pPr>
            <a:endParaRPr lang="en-US" sz="2200" dirty="0"/>
          </a:p>
          <a:p>
            <a:pPr marL="514350" lvl="0" indent="-514350">
              <a:spcBef>
                <a:spcPts val="0"/>
              </a:spcBef>
              <a:buClrTx/>
              <a:buSzTx/>
              <a:buAutoNum type="arabicPeriod"/>
              <a:defRPr/>
            </a:pPr>
            <a:r>
              <a:rPr lang="en-US" sz="2200" dirty="0"/>
              <a:t>Patient tracking and </a:t>
            </a:r>
            <a:r>
              <a:rPr lang="en-US" sz="2200" dirty="0" smtClean="0"/>
              <a:t>follow-up</a:t>
            </a:r>
            <a:endParaRPr lang="en-US" sz="2200" dirty="0"/>
          </a:p>
          <a:p>
            <a:pPr marL="514350" lvl="0" indent="-514350">
              <a:spcBef>
                <a:spcPts val="0"/>
              </a:spcBef>
              <a:buClrTx/>
              <a:buSzTx/>
              <a:buAutoNum type="arabicPeriod"/>
              <a:defRPr/>
            </a:pPr>
            <a:endParaRPr lang="en-US" sz="2200" dirty="0"/>
          </a:p>
          <a:p>
            <a:pPr marL="514350" lvl="0" indent="-514350">
              <a:spcBef>
                <a:spcPts val="0"/>
              </a:spcBef>
              <a:buClrTx/>
              <a:buSzTx/>
              <a:buAutoNum type="arabicPeriod"/>
              <a:defRPr/>
            </a:pPr>
            <a:r>
              <a:rPr lang="en-US" sz="2200" dirty="0"/>
              <a:t>Minimum of </a:t>
            </a:r>
            <a:r>
              <a:rPr lang="en-US" sz="2200" dirty="0" smtClean="0"/>
              <a:t>two (2) preferably more, patient contacts</a:t>
            </a:r>
            <a:endParaRPr lang="en-US" sz="2200" dirty="0"/>
          </a:p>
          <a:p>
            <a:pPr marL="514350" lvl="0" indent="-514350">
              <a:spcBef>
                <a:spcPts val="0"/>
              </a:spcBef>
              <a:buClrTx/>
              <a:buSzTx/>
              <a:buAutoNum type="arabicPeriod"/>
              <a:defRPr/>
            </a:pPr>
            <a:endParaRPr lang="en-US" sz="2200" dirty="0"/>
          </a:p>
          <a:p>
            <a:pPr marL="514350" lvl="0" indent="-514350">
              <a:spcBef>
                <a:spcPts val="0"/>
              </a:spcBef>
              <a:buClrTx/>
              <a:buSzTx/>
              <a:buAutoNum type="arabicPeriod"/>
              <a:defRPr/>
            </a:pPr>
            <a:r>
              <a:rPr lang="en-US" sz="2200" dirty="0"/>
              <a:t>Data collection to evaluate </a:t>
            </a:r>
            <a:r>
              <a:rPr lang="en-US" sz="2200" dirty="0" smtClean="0"/>
              <a:t>outcomes of patient navigation</a:t>
            </a:r>
            <a:endParaRPr lang="en-US" sz="2000" dirty="0"/>
          </a:p>
          <a:p>
            <a:endParaRPr lang="en-US" sz="1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97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7075" y="714702"/>
            <a:ext cx="7346731" cy="136634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BARRIERS:  SYSTEM/FINANCIAL/PSYCHOSOCIAL/ COMMUNICATION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594205" cy="34163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b="1" dirty="0"/>
              <a:t>Examples of System Barriers: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Healthcare provider is &gt;50 miles                                               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No healthcare provider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Transportation schedule is inconvenient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b="1" dirty="0"/>
              <a:t>Examples of Financial Barriers: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Has dependents/is a caregiver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No health insurance plan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Insurance has a high deductible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53960" y="2603500"/>
            <a:ext cx="4979912" cy="34163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b="1" dirty="0"/>
              <a:t>Examples of Psychosocial Barriers: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Cultural/faith based concerns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/>
              <a:t>Education </a:t>
            </a:r>
            <a:r>
              <a:rPr lang="en-US" sz="2600" dirty="0"/>
              <a:t>required on screening/diagnostics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Fear/denial</a:t>
            </a:r>
          </a:p>
          <a:p>
            <a:endParaRPr lang="en-US" sz="2600" dirty="0"/>
          </a:p>
          <a:p>
            <a:pPr marL="0" indent="0">
              <a:buNone/>
            </a:pPr>
            <a:r>
              <a:rPr lang="en-US" sz="2600" b="1" dirty="0"/>
              <a:t>Examples of Communication Barriers: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Confused/overwhelmed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Needs interpreter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/>
              <a:t>Unable </a:t>
            </a:r>
            <a:r>
              <a:rPr lang="en-US" sz="2600" dirty="0"/>
              <a:t>to read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7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NAVIGATION FLOWSHEET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gray">
          <a:xfrm>
            <a:off x="2031302" y="628138"/>
            <a:ext cx="8222531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38962" y="2011456"/>
            <a:ext cx="1976420" cy="1177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Age &amp; Income Eligible?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6981092" y="2602521"/>
            <a:ext cx="773276" cy="3908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7820078" y="2197754"/>
            <a:ext cx="3043990" cy="11767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NO.  Not Eligible for SMHW/ Navigation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3981167" y="2602523"/>
            <a:ext cx="887337" cy="3463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08288" y="2240576"/>
            <a:ext cx="1302421" cy="70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YES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Down Arrow 11"/>
          <p:cNvSpPr/>
          <p:nvPr/>
        </p:nvSpPr>
        <p:spPr>
          <a:xfrm flipH="1">
            <a:off x="2845451" y="2993379"/>
            <a:ext cx="270714" cy="319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16798" y="3374528"/>
            <a:ext cx="4241133" cy="377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Insurance (including Medicaid)?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2568" y="3886173"/>
            <a:ext cx="1154600" cy="315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6791825" y="4237327"/>
            <a:ext cx="334323" cy="3549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75173" y="4614211"/>
            <a:ext cx="5516480" cy="341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Eligible for SMHW Program?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41619" y="4311502"/>
            <a:ext cx="998621" cy="330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Yes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84920" y="5288452"/>
            <a:ext cx="6352673" cy="565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Barrier interfering with obtaining cancer screening services? “Yes”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6796080" y="5010520"/>
            <a:ext cx="332196" cy="2376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" name="Down Arrow 19"/>
          <p:cNvSpPr/>
          <p:nvPr/>
        </p:nvSpPr>
        <p:spPr>
          <a:xfrm flipH="1">
            <a:off x="2216797" y="4686711"/>
            <a:ext cx="337300" cy="442626"/>
          </a:xfrm>
          <a:prstGeom prst="downArrow">
            <a:avLst>
              <a:gd name="adj1" fmla="val 50000"/>
              <a:gd name="adj2" fmla="val 464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0303" y="5208374"/>
            <a:ext cx="5065294" cy="581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Barriers interfering with obtaining cancer screening services? “Yes”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2216797" y="5902096"/>
            <a:ext cx="337300" cy="3833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6099" y="6329944"/>
            <a:ext cx="5065294" cy="475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Eligible for SMHW ‘Navigation Only’ Services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75173" y="6273419"/>
            <a:ext cx="5715000" cy="512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Eligible for SMHW Navigation Services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6839968" y="5921994"/>
            <a:ext cx="335387" cy="282939"/>
          </a:xfrm>
          <a:prstGeom prst="downArrow">
            <a:avLst>
              <a:gd name="adj1" fmla="val 50000"/>
              <a:gd name="adj2" fmla="val 56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Left Arrow 25"/>
          <p:cNvSpPr/>
          <p:nvPr/>
        </p:nvSpPr>
        <p:spPr>
          <a:xfrm rot="16200000">
            <a:off x="2155757" y="3887133"/>
            <a:ext cx="471828" cy="3248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7" name="Bent-Up Arrow 26"/>
          <p:cNvSpPr/>
          <p:nvPr/>
        </p:nvSpPr>
        <p:spPr>
          <a:xfrm rot="5400000">
            <a:off x="5592377" y="3798638"/>
            <a:ext cx="436268" cy="45118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2870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NAVIGATION FORM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182" y="2369128"/>
            <a:ext cx="11236036" cy="3401052"/>
          </a:xfrm>
        </p:spPr>
        <p:txBody>
          <a:bodyPr>
            <a:normAutofit/>
          </a:bodyPr>
          <a:lstStyle/>
          <a:p>
            <a:r>
              <a:rPr lang="en-US" sz="2000" dirty="0"/>
              <a:t>A completed screening is the </a:t>
            </a:r>
            <a:r>
              <a:rPr lang="en-US" sz="2000" dirty="0" smtClean="0"/>
              <a:t>desired and expected outcome  </a:t>
            </a:r>
            <a:endParaRPr lang="en-US" sz="2000" dirty="0"/>
          </a:p>
          <a:p>
            <a:r>
              <a:rPr lang="en-US" sz="2000" dirty="0"/>
              <a:t>A minimum of 2 contacts must be documented</a:t>
            </a:r>
          </a:p>
          <a:p>
            <a:r>
              <a:rPr lang="en-US" sz="2000" dirty="0" smtClean="0"/>
              <a:t>A current </a:t>
            </a:r>
            <a:r>
              <a:rPr lang="en-US" sz="2000" dirty="0"/>
              <a:t>patient history </a:t>
            </a:r>
            <a:r>
              <a:rPr lang="en-US" sz="2000" dirty="0" smtClean="0"/>
              <a:t>(green) form must be in MOHSAIC</a:t>
            </a:r>
          </a:p>
          <a:p>
            <a:r>
              <a:rPr lang="en-US" sz="2000" dirty="0"/>
              <a:t>SMHW will reimburse $50.00 for each completed navigation form   </a:t>
            </a:r>
            <a:endParaRPr lang="en-US" sz="2000" dirty="0" smtClean="0"/>
          </a:p>
          <a:p>
            <a:r>
              <a:rPr lang="en-US" sz="2000" dirty="0" smtClean="0"/>
              <a:t>Navigation forms can be </a:t>
            </a:r>
            <a:r>
              <a:rPr lang="en-US" sz="2000" dirty="0"/>
              <a:t>found </a:t>
            </a:r>
            <a:r>
              <a:rPr lang="en-US" sz="2000" dirty="0" smtClean="0"/>
              <a:t>in MOHSAIC and are online at: </a:t>
            </a:r>
            <a:r>
              <a:rPr lang="en-US" sz="2000" dirty="0" smtClean="0">
                <a:hlinkClick r:id="rId2" action="ppaction://hlinksldjump"/>
              </a:rPr>
              <a:t>https</a:t>
            </a:r>
            <a:r>
              <a:rPr lang="en-US" sz="2000" dirty="0">
                <a:hlinkClick r:id="rId2" action="ppaction://hlinksldjump"/>
              </a:rPr>
              <a:t>://</a:t>
            </a:r>
            <a:r>
              <a:rPr lang="en-US" sz="2000" dirty="0" smtClean="0">
                <a:hlinkClick r:id="rId2" action="ppaction://hlinksldjump"/>
              </a:rPr>
              <a:t>health.mo.gov/living/healthcondiseases/chronic/showmehealthywomen/pdf/client-patient-navigation-form.pdf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4444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923354" cy="706964"/>
          </a:xfrm>
        </p:spPr>
        <p:txBody>
          <a:bodyPr/>
          <a:lstStyle/>
          <a:p>
            <a:pPr algn="ctr"/>
            <a:r>
              <a:rPr lang="en-US" dirty="0" smtClean="0"/>
              <a:t>SHOW ME HEALTHY WOMEN PROGRAM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834" y="2507810"/>
            <a:ext cx="11316831" cy="405595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800" dirty="0"/>
              <a:t>Department of Health and Senior </a:t>
            </a:r>
            <a:r>
              <a:rPr lang="en-US" sz="2800" dirty="0" smtClean="0"/>
              <a:t>Services’ Show </a:t>
            </a:r>
            <a:r>
              <a:rPr lang="en-US" sz="2800" dirty="0"/>
              <a:t>Me Healthy Women Program </a:t>
            </a:r>
            <a:endParaRPr lang="en-US" sz="2800" dirty="0" smtClean="0"/>
          </a:p>
          <a:p>
            <a:r>
              <a:rPr lang="en-US" sz="2800" b="1" dirty="0" smtClean="0"/>
              <a:t>1-866-726-9926</a:t>
            </a:r>
          </a:p>
          <a:p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://www.health.mo.gov/showmehealthywomen</a:t>
            </a:r>
            <a:endParaRPr lang="en-US" sz="2800" dirty="0" smtClean="0"/>
          </a:p>
          <a:p>
            <a:endParaRPr lang="en-US" dirty="0"/>
          </a:p>
          <a:p>
            <a:pPr algn="ctr"/>
            <a:r>
              <a:rPr lang="en-US" sz="3000" dirty="0" smtClean="0"/>
              <a:t>THANK YOU FOR ATTENDING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784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869</TotalTime>
  <Words>430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Century Gothic</vt:lpstr>
      <vt:lpstr>Wingdings</vt:lpstr>
      <vt:lpstr>Wingdings 3</vt:lpstr>
      <vt:lpstr>Ion Boardroom</vt:lpstr>
      <vt:lpstr>PATIENT NAVIGATION TRAINING (2022)</vt:lpstr>
      <vt:lpstr>OBJECTIVES </vt:lpstr>
      <vt:lpstr>SMHW NAVIGATION ELIGIBILITY CRITERIA</vt:lpstr>
      <vt:lpstr>PATIENT NAVIGATION (PN)</vt:lpstr>
      <vt:lpstr>PATIENT NAVIGATION </vt:lpstr>
      <vt:lpstr>BARRIERS:  SYSTEM/FINANCIAL/PSYCHOSOCIAL/ COMMUNICATION</vt:lpstr>
      <vt:lpstr>NAVIGATION FLOWSHEET</vt:lpstr>
      <vt:lpstr>NAVIGATION FORM REMINDERS</vt:lpstr>
      <vt:lpstr>SHOW ME HEALTHY WOMEN PROGRAM  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Navigation Training</dc:title>
  <dc:creator>Ice, Shauna</dc:creator>
  <cp:lastModifiedBy>Bestgen, Brent</cp:lastModifiedBy>
  <cp:revision>124</cp:revision>
  <dcterms:created xsi:type="dcterms:W3CDTF">2022-03-07T21:37:44Z</dcterms:created>
  <dcterms:modified xsi:type="dcterms:W3CDTF">2022-04-05T14:23:14Z</dcterms:modified>
</cp:coreProperties>
</file>