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7908" y="1460068"/>
            <a:ext cx="6176009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466" y="3706660"/>
            <a:ext cx="5010784" cy="119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chemeClr val="hlink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389" y="64719"/>
            <a:ext cx="4652645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39" y="3158109"/>
            <a:ext cx="7317740" cy="200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o.gov/living/families/schoolhealth/pdf/VisionScreeningGuidelines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Vision</a:t>
            </a:r>
            <a:r>
              <a:rPr spc="-130" dirty="0"/>
              <a:t> </a:t>
            </a:r>
            <a:r>
              <a:rPr spc="-10" dirty="0"/>
              <a:t>Screening </a:t>
            </a:r>
            <a:r>
              <a:rPr dirty="0"/>
              <a:t>Guidelines</a:t>
            </a:r>
            <a:r>
              <a:rPr spc="-2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School</a:t>
            </a:r>
            <a:r>
              <a:rPr spc="20" dirty="0"/>
              <a:t> </a:t>
            </a:r>
            <a:r>
              <a:rPr spc="-10" dirty="0"/>
              <a:t>Nurse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84041" y="5078425"/>
            <a:ext cx="2378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888888"/>
                </a:solidFill>
                <a:latin typeface="Trebuchet MS"/>
                <a:cs typeface="Trebuchet MS"/>
              </a:rPr>
              <a:t>August</a:t>
            </a:r>
            <a:r>
              <a:rPr sz="3200" b="1" spc="-50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888888"/>
                </a:solidFill>
                <a:latin typeface="Trebuchet MS"/>
                <a:cs typeface="Trebuchet MS"/>
              </a:rPr>
              <a:t>2014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Purpose</a:t>
            </a:r>
            <a:r>
              <a:rPr spc="-1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Objective </a:t>
            </a:r>
            <a:r>
              <a:rPr dirty="0"/>
              <a:t>of</a:t>
            </a:r>
            <a:r>
              <a:rPr spc="-204" dirty="0"/>
              <a:t> </a:t>
            </a:r>
            <a:r>
              <a:rPr dirty="0"/>
              <a:t>A</a:t>
            </a:r>
            <a:r>
              <a:rPr spc="-204" dirty="0"/>
              <a:t> </a:t>
            </a:r>
            <a:r>
              <a:rPr spc="-10" dirty="0"/>
              <a:t>Vision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Screening</a:t>
            </a:r>
            <a:r>
              <a:rPr spc="-40" dirty="0"/>
              <a:t> </a:t>
            </a:r>
            <a:r>
              <a:rPr spc="-10" dirty="0"/>
              <a:t>Program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Ability</a:t>
            </a:r>
            <a:r>
              <a:rPr spc="-2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see</a:t>
            </a:r>
            <a:r>
              <a:rPr spc="-30" dirty="0"/>
              <a:t> </a:t>
            </a:r>
            <a:r>
              <a:rPr dirty="0"/>
              <a:t>impacts</a:t>
            </a:r>
            <a:r>
              <a:rPr spc="-45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student’s ability</a:t>
            </a:r>
            <a:r>
              <a:rPr spc="-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learn</a:t>
            </a:r>
          </a:p>
          <a:p>
            <a:pPr marL="756285" marR="38735" lvl="1" indent="-287020">
              <a:lnSpc>
                <a:spcPct val="8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Estimated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80%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learning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occurs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through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visual senses</a:t>
            </a:r>
            <a:endParaRPr sz="2400">
              <a:latin typeface="Trebuchet MS"/>
              <a:cs typeface="Trebuchet MS"/>
            </a:endParaRPr>
          </a:p>
          <a:p>
            <a:pPr marL="756285" marR="5080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Influences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student’s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performance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adjustment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school,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society,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well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overall </a:t>
            </a:r>
            <a:r>
              <a:rPr sz="2400" dirty="0">
                <a:latin typeface="Trebuchet MS"/>
                <a:cs typeface="Trebuchet MS"/>
              </a:rPr>
              <a:t>health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behavior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Purpose</a:t>
            </a:r>
            <a:r>
              <a:rPr spc="-1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Objective </a:t>
            </a:r>
            <a:r>
              <a:rPr dirty="0"/>
              <a:t>of</a:t>
            </a:r>
            <a:r>
              <a:rPr spc="-204" dirty="0"/>
              <a:t> </a:t>
            </a:r>
            <a:r>
              <a:rPr dirty="0"/>
              <a:t>A</a:t>
            </a:r>
            <a:r>
              <a:rPr spc="-204" dirty="0"/>
              <a:t> </a:t>
            </a:r>
            <a:r>
              <a:rPr spc="-10" dirty="0"/>
              <a:t>Vision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Screening</a:t>
            </a:r>
            <a:r>
              <a:rPr spc="-40" dirty="0"/>
              <a:t> </a:t>
            </a:r>
            <a:r>
              <a:rPr spc="-10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3234309"/>
            <a:ext cx="6993890" cy="20008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Identify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children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possible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visual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defects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at </a:t>
            </a:r>
            <a:r>
              <a:rPr sz="2400" dirty="0">
                <a:latin typeface="Trebuchet MS"/>
                <a:cs typeface="Trebuchet MS"/>
              </a:rPr>
              <a:t>earliest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possible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stage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allowing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time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refer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for </a:t>
            </a:r>
            <a:r>
              <a:rPr sz="2400" dirty="0">
                <a:latin typeface="Trebuchet MS"/>
                <a:cs typeface="Trebuchet MS"/>
              </a:rPr>
              <a:t>diagnosis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treatment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>
              <a:latin typeface="Trebuchet MS"/>
              <a:cs typeface="Trebuchet MS"/>
            </a:endParaRPr>
          </a:p>
          <a:p>
            <a:pPr marL="354965" marR="1063625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Earlier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identification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results in </a:t>
            </a:r>
            <a:r>
              <a:rPr sz="2400" spc="-10" dirty="0">
                <a:latin typeface="Trebuchet MS"/>
                <a:cs typeface="Trebuchet MS"/>
              </a:rPr>
              <a:t>improved outcomes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1353185" marR="5080" indent="-986155">
              <a:lnSpc>
                <a:spcPct val="100000"/>
              </a:lnSpc>
              <a:spcBef>
                <a:spcPts val="100"/>
              </a:spcBef>
            </a:pPr>
            <a:r>
              <a:rPr dirty="0"/>
              <a:t>Screening</a:t>
            </a:r>
            <a:r>
              <a:rPr spc="-15" dirty="0"/>
              <a:t> </a:t>
            </a:r>
            <a:r>
              <a:rPr spc="-35" dirty="0"/>
              <a:t>Program </a:t>
            </a:r>
            <a:r>
              <a:rPr spc="-10" dirty="0"/>
              <a:t>Schedule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32050" y="1746250"/>
          <a:ext cx="5346700" cy="3950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Grade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Screen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56235" indent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Screening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21030" marR="180975" indent="-433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students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new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district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Recommended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Age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Appropriate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K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Recommended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Near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Distance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Acuity,</a:t>
                      </a:r>
                      <a:r>
                        <a:rPr sz="1200" spc="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Random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Dot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3600" spc="-37" baseline="-16203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st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Recommended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5730" indent="2038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Near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Distance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Acuity,</a:t>
                      </a:r>
                      <a:r>
                        <a:rPr sz="1200" spc="2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Random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Dot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3600" spc="-37" baseline="-16203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nd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Recommended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5730" indent="2038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Near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Distance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Acuity,</a:t>
                      </a:r>
                      <a:r>
                        <a:rPr sz="1200" spc="2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Random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Dot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3600" spc="-37" baseline="-16203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rd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Recommended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5730" indent="20383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Near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Distance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Acuity,</a:t>
                      </a:r>
                      <a:r>
                        <a:rPr sz="1200" spc="2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Random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Dot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572135" marR="111760" indent="-45339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Every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year</a:t>
                      </a:r>
                      <a:r>
                        <a:rPr sz="12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after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200" baseline="24305" dirty="0">
                          <a:latin typeface="Trebuchet MS"/>
                          <a:cs typeface="Trebuchet MS"/>
                        </a:rPr>
                        <a:t>rd</a:t>
                      </a:r>
                      <a:r>
                        <a:rPr sz="1200" spc="165" baseline="243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grade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62915" marR="302260" indent="-15113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10" dirty="0">
                          <a:latin typeface="Trebuchet MS"/>
                          <a:cs typeface="Trebuchet MS"/>
                        </a:rPr>
                        <a:t>Recommended</a:t>
                      </a:r>
                      <a:r>
                        <a:rPr sz="12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12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permits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Near</a:t>
                      </a:r>
                      <a:r>
                        <a:rPr sz="12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2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Distance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Trebuchet MS"/>
                          <a:cs typeface="Trebuchet MS"/>
                        </a:rPr>
                        <a:t>Acuity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998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Visual</a:t>
            </a:r>
            <a:r>
              <a:rPr spc="-235" dirty="0"/>
              <a:t> </a:t>
            </a:r>
            <a:r>
              <a:rPr spc="-10" dirty="0"/>
              <a:t>Acuity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537282"/>
            <a:ext cx="7793990" cy="316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48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885314" algn="l"/>
              </a:tabLst>
            </a:pPr>
            <a:r>
              <a:rPr sz="2600" dirty="0">
                <a:latin typeface="Trebuchet MS"/>
                <a:cs typeface="Trebuchet MS"/>
              </a:rPr>
              <a:t>Visual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acuity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refers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sharpness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one’s eyesight.</a:t>
            </a:r>
            <a:r>
              <a:rPr sz="2600" dirty="0">
                <a:latin typeface="Trebuchet MS"/>
                <a:cs typeface="Trebuchet MS"/>
              </a:rPr>
              <a:t>	Acuity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reported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10" dirty="0">
                <a:latin typeface="Trebuchet MS"/>
                <a:cs typeface="Trebuchet MS"/>
              </a:rPr>
              <a:t> fraction.</a:t>
            </a:r>
            <a:endParaRPr sz="26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Numerator –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distance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from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subject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</a:t>
            </a:r>
            <a:r>
              <a:rPr sz="2400" spc="-10" dirty="0">
                <a:latin typeface="Trebuchet MS"/>
                <a:cs typeface="Trebuchet MS"/>
              </a:rPr>
              <a:t>chart</a:t>
            </a:r>
            <a:endParaRPr sz="2400">
              <a:latin typeface="Trebuchet MS"/>
              <a:cs typeface="Trebuchet MS"/>
            </a:endParaRPr>
          </a:p>
          <a:p>
            <a:pPr marL="756285" marR="381000" lvl="1" indent="-28702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Denominator – size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symbol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person </a:t>
            </a:r>
            <a:r>
              <a:rPr sz="2400" spc="-25" dirty="0">
                <a:latin typeface="Trebuchet MS"/>
                <a:cs typeface="Trebuchet MS"/>
              </a:rPr>
              <a:t>can </a:t>
            </a:r>
            <a:r>
              <a:rPr sz="2400" dirty="0">
                <a:latin typeface="Trebuchet MS"/>
                <a:cs typeface="Trebuchet MS"/>
              </a:rPr>
              <a:t>see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20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feet</a:t>
            </a:r>
            <a:endParaRPr sz="2400">
              <a:latin typeface="Trebuchet MS"/>
              <a:cs typeface="Trebuchet MS"/>
            </a:endParaRPr>
          </a:p>
          <a:p>
            <a:pPr marL="756285" marR="387985" lvl="1" indent="-28702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Example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–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20/40,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20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feet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eye sees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20 </a:t>
            </a:r>
            <a:r>
              <a:rPr sz="2400" dirty="0">
                <a:latin typeface="Trebuchet MS"/>
                <a:cs typeface="Trebuchet MS"/>
              </a:rPr>
              <a:t>foot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distance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what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normal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eye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sees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40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feet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495" rIns="0" bIns="0" rtlCol="0">
            <a:spAutoFit/>
          </a:bodyPr>
          <a:lstStyle/>
          <a:p>
            <a:pPr marL="964565" marR="5080" indent="-516890">
              <a:lnSpc>
                <a:spcPct val="101899"/>
              </a:lnSpc>
              <a:spcBef>
                <a:spcPts val="15"/>
              </a:spcBef>
            </a:pPr>
            <a:r>
              <a:rPr dirty="0"/>
              <a:t>Childhood</a:t>
            </a:r>
            <a:r>
              <a:rPr spc="-45" dirty="0"/>
              <a:t> </a:t>
            </a:r>
            <a:r>
              <a:rPr spc="-20" dirty="0"/>
              <a:t>Vision </a:t>
            </a:r>
            <a:r>
              <a:rPr spc="-10" dirty="0"/>
              <a:t>Disorders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14512" y="2347912"/>
          <a:ext cx="5972175" cy="3328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6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Condition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Negative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Impact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Intervention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Myopia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71780">
                        <a:lnSpc>
                          <a:spcPts val="23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Blurry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distance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vision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Poor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performance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14020">
                        <a:lnSpc>
                          <a:spcPts val="2300"/>
                        </a:lnSpc>
                        <a:spcBef>
                          <a:spcPts val="7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Glasses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Lenses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Hyperopia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940435">
                        <a:lnSpc>
                          <a:spcPts val="23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Blurry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near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vision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strain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Difficulty</a:t>
                      </a:r>
                      <a:r>
                        <a:rPr sz="16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reading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Poor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performance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14020">
                        <a:lnSpc>
                          <a:spcPts val="2300"/>
                        </a:lnSpc>
                        <a:spcBef>
                          <a:spcPts val="7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Glasses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Lenses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Astigmatism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31775">
                        <a:lnSpc>
                          <a:spcPts val="23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Blur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6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distance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near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strain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14020">
                        <a:lnSpc>
                          <a:spcPts val="2300"/>
                        </a:lnSpc>
                        <a:spcBef>
                          <a:spcPts val="7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Glasses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Lenses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7410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Myopia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003547" cy="3337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27575" y="2844165"/>
            <a:ext cx="37846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most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common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refractive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errors. </a:t>
            </a:r>
            <a:r>
              <a:rPr sz="2400" dirty="0">
                <a:latin typeface="Trebuchet MS"/>
                <a:cs typeface="Trebuchet MS"/>
              </a:rPr>
              <a:t>Formerly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called “nearsightedness”. </a:t>
            </a:r>
            <a:r>
              <a:rPr sz="2400" dirty="0">
                <a:latin typeface="Trebuchet MS"/>
                <a:cs typeface="Trebuchet MS"/>
              </a:rPr>
              <a:t>Unable 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see clearly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at </a:t>
            </a:r>
            <a:r>
              <a:rPr sz="2400" spc="-10" dirty="0">
                <a:latin typeface="Trebuchet MS"/>
                <a:cs typeface="Trebuchet MS"/>
              </a:rPr>
              <a:t>distance.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699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Hyperopia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996565"/>
            <a:ext cx="71081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3023235" algn="l"/>
                <a:tab pos="4290695" algn="l"/>
              </a:tabLst>
            </a:pP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refractive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error in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which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light rays from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 </a:t>
            </a:r>
            <a:r>
              <a:rPr sz="2400" dirty="0">
                <a:latin typeface="Trebuchet MS"/>
                <a:cs typeface="Trebuchet MS"/>
              </a:rPr>
              <a:t>incoming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visual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image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have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not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converged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time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they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reach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retina.</a:t>
            </a:r>
            <a:r>
              <a:rPr sz="2400" dirty="0">
                <a:latin typeface="Trebuchet MS"/>
                <a:cs typeface="Trebuchet MS"/>
              </a:rPr>
              <a:t>	Formerly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called “farsightedness”.</a:t>
            </a:r>
            <a:r>
              <a:rPr sz="2400" dirty="0">
                <a:latin typeface="Trebuchet MS"/>
                <a:cs typeface="Trebuchet MS"/>
              </a:rPr>
              <a:t>	Near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vision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 </a:t>
            </a:r>
            <a:r>
              <a:rPr sz="2400" spc="-10" dirty="0">
                <a:latin typeface="Trebuchet MS"/>
                <a:cs typeface="Trebuchet MS"/>
              </a:rPr>
              <a:t>blurry.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808" y="2619755"/>
            <a:ext cx="3910965" cy="3337560"/>
            <a:chOff x="368808" y="2619755"/>
            <a:chExt cx="3910965" cy="3337560"/>
          </a:xfrm>
        </p:grpSpPr>
        <p:sp>
          <p:nvSpPr>
            <p:cNvPr id="3" name="object 3"/>
            <p:cNvSpPr/>
            <p:nvPr/>
          </p:nvSpPr>
          <p:spPr>
            <a:xfrm>
              <a:off x="381762" y="2896361"/>
              <a:ext cx="3733800" cy="3048000"/>
            </a:xfrm>
            <a:custGeom>
              <a:avLst/>
              <a:gdLst/>
              <a:ahLst/>
              <a:cxnLst/>
              <a:rect l="l" t="t" r="r" b="b"/>
              <a:pathLst>
                <a:path w="3733800" h="3048000">
                  <a:moveTo>
                    <a:pt x="3733800" y="0"/>
                  </a:moveTo>
                  <a:lnTo>
                    <a:pt x="0" y="0"/>
                  </a:lnTo>
                  <a:lnTo>
                    <a:pt x="0" y="2611374"/>
                  </a:lnTo>
                  <a:lnTo>
                    <a:pt x="0" y="3048000"/>
                  </a:lnTo>
                  <a:lnTo>
                    <a:pt x="3733800" y="3048000"/>
                  </a:lnTo>
                  <a:lnTo>
                    <a:pt x="3733800" y="2611374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762" y="2896361"/>
              <a:ext cx="3733800" cy="3048000"/>
            </a:xfrm>
            <a:custGeom>
              <a:avLst/>
              <a:gdLst/>
              <a:ahLst/>
              <a:cxnLst/>
              <a:rect l="l" t="t" r="r" b="b"/>
              <a:pathLst>
                <a:path w="3733800" h="3048000">
                  <a:moveTo>
                    <a:pt x="0" y="3048000"/>
                  </a:moveTo>
                  <a:lnTo>
                    <a:pt x="3733800" y="3048000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30480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743199"/>
              <a:ext cx="3546348" cy="27645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7878" y="2681477"/>
              <a:ext cx="3670300" cy="2887980"/>
            </a:xfrm>
            <a:custGeom>
              <a:avLst/>
              <a:gdLst/>
              <a:ahLst/>
              <a:cxnLst/>
              <a:rect l="l" t="t" r="r" b="b"/>
              <a:pathLst>
                <a:path w="3670300" h="2887979">
                  <a:moveTo>
                    <a:pt x="0" y="2887980"/>
                  </a:moveTo>
                  <a:lnTo>
                    <a:pt x="3669791" y="2887980"/>
                  </a:lnTo>
                  <a:lnTo>
                    <a:pt x="3669791" y="0"/>
                  </a:lnTo>
                  <a:lnTo>
                    <a:pt x="0" y="0"/>
                  </a:lnTo>
                  <a:lnTo>
                    <a:pt x="0" y="2887980"/>
                  </a:lnTo>
                  <a:close/>
                </a:path>
              </a:pathLst>
            </a:custGeom>
            <a:ln w="1234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699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Strabismus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22775" y="2538806"/>
            <a:ext cx="425005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3237230" algn="l"/>
              </a:tabLst>
            </a:pP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manifest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deviation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one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both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eyes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from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visual </a:t>
            </a:r>
            <a:r>
              <a:rPr sz="2400" dirty="0">
                <a:latin typeface="Trebuchet MS"/>
                <a:cs typeface="Trebuchet MS"/>
              </a:rPr>
              <a:t>axis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other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so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are </a:t>
            </a:r>
            <a:r>
              <a:rPr sz="2400" dirty="0">
                <a:latin typeface="Trebuchet MS"/>
                <a:cs typeface="Trebuchet MS"/>
              </a:rPr>
              <a:t>not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simultaneously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directed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same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object.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20" dirty="0">
                <a:latin typeface="Trebuchet MS"/>
                <a:cs typeface="Trebuchet MS"/>
              </a:rPr>
              <a:t>Also </a:t>
            </a:r>
            <a:r>
              <a:rPr sz="2400" dirty="0">
                <a:latin typeface="Trebuchet MS"/>
                <a:cs typeface="Trebuchet MS"/>
              </a:rPr>
              <a:t>referred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 as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heterotropia,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tropia.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699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Amblyopia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920365"/>
            <a:ext cx="75971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ocular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condition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otherwise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healthy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eye,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in </a:t>
            </a:r>
            <a:r>
              <a:rPr sz="2400" dirty="0">
                <a:latin typeface="Trebuchet MS"/>
                <a:cs typeface="Trebuchet MS"/>
              </a:rPr>
              <a:t>which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there is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abnormality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corticol response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in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occipital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lobe 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brain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due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insufficient </a:t>
            </a:r>
            <a:r>
              <a:rPr sz="2400" spc="-25" dirty="0">
                <a:latin typeface="Trebuchet MS"/>
                <a:cs typeface="Trebuchet MS"/>
              </a:rPr>
              <a:t>or </a:t>
            </a:r>
            <a:r>
              <a:rPr sz="2400" dirty="0">
                <a:latin typeface="Trebuchet MS"/>
                <a:cs typeface="Trebuchet MS"/>
              </a:rPr>
              <a:t>inadequate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stimulation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fovea,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neural </a:t>
            </a:r>
            <a:r>
              <a:rPr sz="2400" spc="-25" dirty="0">
                <a:latin typeface="Trebuchet MS"/>
                <a:cs typeface="Trebuchet MS"/>
              </a:rPr>
              <a:t>pathway,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cortex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result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unilateral </a:t>
            </a:r>
            <a:r>
              <a:rPr sz="2400" dirty="0">
                <a:latin typeface="Trebuchet MS"/>
                <a:cs typeface="Trebuchet MS"/>
              </a:rPr>
              <a:t>vision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loss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untreated.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699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Amblyopia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3657600"/>
            <a:ext cx="4953000" cy="1716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69794" y="2313559"/>
            <a:ext cx="981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Good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eye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9311" y="2313559"/>
            <a:ext cx="1513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Amblyopic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eye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2971800"/>
            <a:ext cx="2438400" cy="5181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2895600"/>
            <a:ext cx="2590800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42" rIns="0" bIns="0" rtlCol="0">
            <a:spAutoFit/>
          </a:bodyPr>
          <a:lstStyle/>
          <a:p>
            <a:pPr marL="6292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994" y="2520518"/>
            <a:ext cx="608584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Trebuchet MS"/>
                <a:cs typeface="Trebuchet MS"/>
              </a:rPr>
              <a:t>Discuss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purpose and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evaluation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any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rebuchet MS"/>
                <a:cs typeface="Trebuchet MS"/>
              </a:rPr>
              <a:t>screening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program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72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Trebuchet MS"/>
                <a:cs typeface="Trebuchet MS"/>
              </a:rPr>
              <a:t>State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purpose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vision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screening in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spc="-10" dirty="0">
                <a:latin typeface="Trebuchet MS"/>
                <a:cs typeface="Trebuchet MS"/>
              </a:rPr>
              <a:t>school</a:t>
            </a:r>
            <a:endParaRPr sz="2400">
              <a:latin typeface="Trebuchet MS"/>
              <a:cs typeface="Trebuchet MS"/>
            </a:endParaRPr>
          </a:p>
          <a:p>
            <a:pPr marL="12700" marR="56515">
              <a:lnSpc>
                <a:spcPct val="100000"/>
              </a:lnSpc>
              <a:spcBef>
                <a:spcPts val="173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Trebuchet MS"/>
                <a:cs typeface="Trebuchet MS"/>
              </a:rPr>
              <a:t>Identify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recommended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vision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screening </a:t>
            </a:r>
            <a:r>
              <a:rPr sz="2400" dirty="0">
                <a:latin typeface="Trebuchet MS"/>
                <a:cs typeface="Trebuchet MS"/>
              </a:rPr>
              <a:t>procedures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equipment</a:t>
            </a:r>
            <a:endParaRPr sz="2400">
              <a:latin typeface="Trebuchet MS"/>
              <a:cs typeface="Trebuchet MS"/>
            </a:endParaRPr>
          </a:p>
          <a:p>
            <a:pPr marL="12700" marR="447040">
              <a:lnSpc>
                <a:spcPct val="100000"/>
              </a:lnSpc>
              <a:spcBef>
                <a:spcPts val="173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Trebuchet MS"/>
                <a:cs typeface="Trebuchet MS"/>
              </a:rPr>
              <a:t>Explain the importance 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follow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up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tracking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vision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referrals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1538" y="301497"/>
            <a:ext cx="3430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dirty="0"/>
              <a:t>Distance</a:t>
            </a:r>
            <a:r>
              <a:rPr spc="-30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996565"/>
            <a:ext cx="7434580" cy="251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rebuchet MS"/>
                <a:cs typeface="Trebuchet MS"/>
              </a:rPr>
              <a:t>Purpose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9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Screen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clearness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vision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when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looking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distance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9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Trebuchet MS"/>
                <a:cs typeface="Trebuchet MS"/>
              </a:rPr>
              <a:t>Detect</a:t>
            </a:r>
            <a:endParaRPr sz="20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dirty="0">
                <a:latin typeface="Trebuchet MS"/>
                <a:cs typeface="Trebuchet MS"/>
              </a:rPr>
              <a:t>Myopia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(nearsightedness)</a:t>
            </a:r>
            <a:endParaRPr sz="16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dirty="0">
                <a:latin typeface="Trebuchet MS"/>
                <a:cs typeface="Trebuchet MS"/>
              </a:rPr>
              <a:t>Amblyopia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(weakness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sight,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lazy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eye)</a:t>
            </a:r>
            <a:endParaRPr sz="16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dirty="0">
                <a:latin typeface="Trebuchet MS"/>
                <a:cs typeface="Trebuchet MS"/>
              </a:rPr>
              <a:t>Astigmatism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(blurred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vision)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205740" marR="5080" indent="161290">
              <a:lnSpc>
                <a:spcPct val="100000"/>
              </a:lnSpc>
              <a:spcBef>
                <a:spcPts val="100"/>
              </a:spcBef>
            </a:pPr>
            <a:r>
              <a:rPr dirty="0"/>
              <a:t>Distance</a:t>
            </a:r>
            <a:r>
              <a:rPr spc="-30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767965"/>
            <a:ext cx="7499350" cy="307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rebuchet MS"/>
                <a:cs typeface="Trebuchet MS"/>
              </a:rPr>
              <a:t>Equipment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9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Distance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chart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feet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(should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include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20/25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line)</a:t>
            </a:r>
            <a:endParaRPr sz="20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dirty="0">
                <a:latin typeface="Trebuchet MS"/>
                <a:cs typeface="Trebuchet MS"/>
              </a:rPr>
              <a:t>Choose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according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student’s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developmental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level</a:t>
            </a:r>
            <a:endParaRPr sz="16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0" dirty="0">
                <a:latin typeface="Trebuchet MS"/>
                <a:cs typeface="Trebuchet MS"/>
              </a:rPr>
              <a:t>HOTV, </a:t>
            </a:r>
            <a:r>
              <a:rPr sz="1600" dirty="0">
                <a:latin typeface="Trebuchet MS"/>
                <a:cs typeface="Trebuchet MS"/>
              </a:rPr>
              <a:t>Snellen,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Sloan,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Tumbling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E,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LEA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Symbol,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Lighthouse</a:t>
            </a:r>
            <a:endParaRPr sz="1600">
              <a:latin typeface="Trebuchet MS"/>
              <a:cs typeface="Trebuchet MS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1650">
              <a:latin typeface="Trebuchet MS"/>
              <a:cs typeface="Trebuchet MS"/>
            </a:endParaRPr>
          </a:p>
          <a:p>
            <a:pPr marL="756285" marR="196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Occluder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(e.g.,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paper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cup,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paper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patch,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palm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hand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with </a:t>
            </a:r>
            <a:r>
              <a:rPr sz="2000" spc="-10" dirty="0">
                <a:latin typeface="Trebuchet MS"/>
                <a:cs typeface="Trebuchet MS"/>
              </a:rPr>
              <a:t>tissue)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9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Antibacterial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wipes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8970" y="453897"/>
            <a:ext cx="3833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 marR="5080" indent="-124968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</a:t>
            </a:r>
            <a:r>
              <a:rPr spc="-1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20" dirty="0"/>
              <a:t>Vision </a:t>
            </a:r>
            <a:r>
              <a:rPr spc="-10" dirty="0"/>
              <a:t>Charts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8800" y="2150110"/>
            <a:ext cx="3578860" cy="3578860"/>
            <a:chOff x="1828800" y="2150110"/>
            <a:chExt cx="3578860" cy="3578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875" y="2377440"/>
              <a:ext cx="3122676" cy="31226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28800" y="2150109"/>
              <a:ext cx="3578860" cy="3578860"/>
            </a:xfrm>
            <a:custGeom>
              <a:avLst/>
              <a:gdLst/>
              <a:ahLst/>
              <a:cxnLst/>
              <a:rect l="l" t="t" r="r" b="b"/>
              <a:pathLst>
                <a:path w="3578860" h="3578860">
                  <a:moveTo>
                    <a:pt x="3395472" y="228854"/>
                  </a:moveTo>
                  <a:lnTo>
                    <a:pt x="3349752" y="228854"/>
                  </a:lnTo>
                  <a:lnTo>
                    <a:pt x="3349752" y="3350006"/>
                  </a:lnTo>
                  <a:lnTo>
                    <a:pt x="3395472" y="3350006"/>
                  </a:lnTo>
                  <a:lnTo>
                    <a:pt x="3395472" y="228854"/>
                  </a:lnTo>
                  <a:close/>
                </a:path>
                <a:path w="3578860" h="3578860">
                  <a:moveTo>
                    <a:pt x="3395472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350260"/>
                  </a:lnTo>
                  <a:lnTo>
                    <a:pt x="182880" y="3395980"/>
                  </a:lnTo>
                  <a:lnTo>
                    <a:pt x="3395472" y="3395980"/>
                  </a:lnTo>
                  <a:lnTo>
                    <a:pt x="3395472" y="3350260"/>
                  </a:lnTo>
                  <a:lnTo>
                    <a:pt x="228600" y="3350260"/>
                  </a:lnTo>
                  <a:lnTo>
                    <a:pt x="228600" y="228600"/>
                  </a:lnTo>
                  <a:lnTo>
                    <a:pt x="3395472" y="228600"/>
                  </a:lnTo>
                  <a:lnTo>
                    <a:pt x="3395472" y="182880"/>
                  </a:lnTo>
                  <a:close/>
                </a:path>
                <a:path w="3578860" h="3578860">
                  <a:moveTo>
                    <a:pt x="3578352" y="137414"/>
                  </a:moveTo>
                  <a:lnTo>
                    <a:pt x="3441192" y="137414"/>
                  </a:lnTo>
                  <a:lnTo>
                    <a:pt x="3441192" y="3441446"/>
                  </a:lnTo>
                  <a:lnTo>
                    <a:pt x="3578352" y="3441458"/>
                  </a:lnTo>
                  <a:lnTo>
                    <a:pt x="3578352" y="137414"/>
                  </a:lnTo>
                  <a:close/>
                </a:path>
                <a:path w="3578860" h="3578860">
                  <a:moveTo>
                    <a:pt x="357835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441700"/>
                  </a:lnTo>
                  <a:lnTo>
                    <a:pt x="0" y="3578860"/>
                  </a:lnTo>
                  <a:lnTo>
                    <a:pt x="3578352" y="3578860"/>
                  </a:lnTo>
                  <a:lnTo>
                    <a:pt x="3578352" y="3441700"/>
                  </a:lnTo>
                  <a:lnTo>
                    <a:pt x="137160" y="3441700"/>
                  </a:lnTo>
                  <a:lnTo>
                    <a:pt x="137160" y="137160"/>
                  </a:lnTo>
                  <a:lnTo>
                    <a:pt x="3578352" y="137160"/>
                  </a:lnTo>
                  <a:lnTo>
                    <a:pt x="3578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486400" y="2170429"/>
            <a:ext cx="2237740" cy="3531870"/>
            <a:chOff x="5486400" y="2170429"/>
            <a:chExt cx="2237740" cy="35318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475" y="2397251"/>
              <a:ext cx="1781555" cy="30769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86400" y="2170429"/>
              <a:ext cx="2237740" cy="3531870"/>
            </a:xfrm>
            <a:custGeom>
              <a:avLst/>
              <a:gdLst/>
              <a:ahLst/>
              <a:cxnLst/>
              <a:rect l="l" t="t" r="r" b="b"/>
              <a:pathLst>
                <a:path w="2237740" h="3531870">
                  <a:moveTo>
                    <a:pt x="2054352" y="182880"/>
                  </a:moveTo>
                  <a:lnTo>
                    <a:pt x="2008632" y="182880"/>
                  </a:lnTo>
                  <a:lnTo>
                    <a:pt x="2008632" y="228600"/>
                  </a:lnTo>
                  <a:lnTo>
                    <a:pt x="2008632" y="3303270"/>
                  </a:lnTo>
                  <a:lnTo>
                    <a:pt x="228600" y="3303270"/>
                  </a:lnTo>
                  <a:lnTo>
                    <a:pt x="228600" y="228600"/>
                  </a:lnTo>
                  <a:lnTo>
                    <a:pt x="2008632" y="228600"/>
                  </a:lnTo>
                  <a:lnTo>
                    <a:pt x="2008632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303270"/>
                  </a:lnTo>
                  <a:lnTo>
                    <a:pt x="182880" y="3348990"/>
                  </a:lnTo>
                  <a:lnTo>
                    <a:pt x="2054352" y="3348990"/>
                  </a:lnTo>
                  <a:lnTo>
                    <a:pt x="2054352" y="3303790"/>
                  </a:lnTo>
                  <a:lnTo>
                    <a:pt x="2054352" y="3303270"/>
                  </a:lnTo>
                  <a:lnTo>
                    <a:pt x="2054352" y="228600"/>
                  </a:lnTo>
                  <a:lnTo>
                    <a:pt x="2054352" y="228346"/>
                  </a:lnTo>
                  <a:lnTo>
                    <a:pt x="2054352" y="182880"/>
                  </a:lnTo>
                  <a:close/>
                </a:path>
                <a:path w="2237740" h="3531870">
                  <a:moveTo>
                    <a:pt x="2237232" y="0"/>
                  </a:moveTo>
                  <a:lnTo>
                    <a:pt x="2100072" y="0"/>
                  </a:lnTo>
                  <a:lnTo>
                    <a:pt x="2100072" y="137160"/>
                  </a:lnTo>
                  <a:lnTo>
                    <a:pt x="2100072" y="3394710"/>
                  </a:lnTo>
                  <a:lnTo>
                    <a:pt x="137160" y="3394710"/>
                  </a:lnTo>
                  <a:lnTo>
                    <a:pt x="137160" y="137160"/>
                  </a:lnTo>
                  <a:lnTo>
                    <a:pt x="2100072" y="137160"/>
                  </a:lnTo>
                  <a:lnTo>
                    <a:pt x="2100072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3394710"/>
                  </a:lnTo>
                  <a:lnTo>
                    <a:pt x="0" y="3531870"/>
                  </a:lnTo>
                  <a:lnTo>
                    <a:pt x="2237232" y="3531870"/>
                  </a:lnTo>
                  <a:lnTo>
                    <a:pt x="2237232" y="3395230"/>
                  </a:lnTo>
                  <a:lnTo>
                    <a:pt x="2237232" y="3394710"/>
                  </a:lnTo>
                  <a:lnTo>
                    <a:pt x="2237232" y="137160"/>
                  </a:lnTo>
                  <a:lnTo>
                    <a:pt x="2237232" y="136906"/>
                  </a:lnTo>
                  <a:lnTo>
                    <a:pt x="2237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6276" y="2055876"/>
            <a:ext cx="2235707" cy="3505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29200" y="1828799"/>
            <a:ext cx="2691765" cy="3961129"/>
          </a:xfrm>
          <a:custGeom>
            <a:avLst/>
            <a:gdLst/>
            <a:ahLst/>
            <a:cxnLst/>
            <a:rect l="l" t="t" r="r" b="b"/>
            <a:pathLst>
              <a:path w="2691765" h="3961129">
                <a:moveTo>
                  <a:pt x="2508504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3732530"/>
                </a:lnTo>
                <a:lnTo>
                  <a:pt x="182880" y="3778250"/>
                </a:lnTo>
                <a:lnTo>
                  <a:pt x="2508504" y="3778250"/>
                </a:lnTo>
                <a:lnTo>
                  <a:pt x="2508504" y="3732530"/>
                </a:lnTo>
                <a:lnTo>
                  <a:pt x="228600" y="3732530"/>
                </a:lnTo>
                <a:lnTo>
                  <a:pt x="228600" y="228600"/>
                </a:lnTo>
                <a:lnTo>
                  <a:pt x="2462784" y="228600"/>
                </a:lnTo>
                <a:lnTo>
                  <a:pt x="2462784" y="3732276"/>
                </a:lnTo>
                <a:lnTo>
                  <a:pt x="2508504" y="3732276"/>
                </a:lnTo>
                <a:lnTo>
                  <a:pt x="2508504" y="228600"/>
                </a:lnTo>
                <a:lnTo>
                  <a:pt x="2508504" y="182880"/>
                </a:lnTo>
                <a:close/>
              </a:path>
              <a:path w="2691765" h="3961129">
                <a:moveTo>
                  <a:pt x="2691384" y="0"/>
                </a:moveTo>
                <a:lnTo>
                  <a:pt x="0" y="0"/>
                </a:lnTo>
                <a:lnTo>
                  <a:pt x="0" y="137160"/>
                </a:lnTo>
                <a:lnTo>
                  <a:pt x="0" y="3823970"/>
                </a:lnTo>
                <a:lnTo>
                  <a:pt x="0" y="3961130"/>
                </a:lnTo>
                <a:lnTo>
                  <a:pt x="2691384" y="3961130"/>
                </a:lnTo>
                <a:lnTo>
                  <a:pt x="2691384" y="3823970"/>
                </a:lnTo>
                <a:lnTo>
                  <a:pt x="137160" y="3823970"/>
                </a:lnTo>
                <a:lnTo>
                  <a:pt x="137160" y="137160"/>
                </a:lnTo>
                <a:lnTo>
                  <a:pt x="2554224" y="137160"/>
                </a:lnTo>
                <a:lnTo>
                  <a:pt x="2554224" y="3823716"/>
                </a:lnTo>
                <a:lnTo>
                  <a:pt x="2691384" y="3823716"/>
                </a:lnTo>
                <a:lnTo>
                  <a:pt x="2691384" y="137160"/>
                </a:lnTo>
                <a:lnTo>
                  <a:pt x="269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9651" y="2066544"/>
            <a:ext cx="2159507" cy="35052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322576" y="1838959"/>
            <a:ext cx="2615565" cy="3961129"/>
          </a:xfrm>
          <a:custGeom>
            <a:avLst/>
            <a:gdLst/>
            <a:ahLst/>
            <a:cxnLst/>
            <a:rect l="l" t="t" r="r" b="b"/>
            <a:pathLst>
              <a:path w="2615565" h="3961129">
                <a:moveTo>
                  <a:pt x="2432304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3732530"/>
                </a:lnTo>
                <a:lnTo>
                  <a:pt x="182880" y="3778250"/>
                </a:lnTo>
                <a:lnTo>
                  <a:pt x="2432304" y="3778250"/>
                </a:lnTo>
                <a:lnTo>
                  <a:pt x="2432304" y="3732796"/>
                </a:lnTo>
                <a:lnTo>
                  <a:pt x="2432304" y="3732530"/>
                </a:lnTo>
                <a:lnTo>
                  <a:pt x="2432304" y="229108"/>
                </a:lnTo>
                <a:lnTo>
                  <a:pt x="2386584" y="229120"/>
                </a:lnTo>
                <a:lnTo>
                  <a:pt x="2386584" y="3732530"/>
                </a:lnTo>
                <a:lnTo>
                  <a:pt x="228600" y="3732530"/>
                </a:lnTo>
                <a:lnTo>
                  <a:pt x="228600" y="228600"/>
                </a:lnTo>
                <a:lnTo>
                  <a:pt x="2432304" y="228600"/>
                </a:lnTo>
                <a:lnTo>
                  <a:pt x="2432304" y="182880"/>
                </a:lnTo>
                <a:close/>
              </a:path>
              <a:path w="2615565" h="3961129">
                <a:moveTo>
                  <a:pt x="2615184" y="0"/>
                </a:moveTo>
                <a:lnTo>
                  <a:pt x="0" y="0"/>
                </a:lnTo>
                <a:lnTo>
                  <a:pt x="0" y="137160"/>
                </a:lnTo>
                <a:lnTo>
                  <a:pt x="0" y="3823970"/>
                </a:lnTo>
                <a:lnTo>
                  <a:pt x="0" y="3961130"/>
                </a:lnTo>
                <a:lnTo>
                  <a:pt x="2615184" y="3961130"/>
                </a:lnTo>
                <a:lnTo>
                  <a:pt x="2615184" y="3824236"/>
                </a:lnTo>
                <a:lnTo>
                  <a:pt x="2615184" y="3823970"/>
                </a:lnTo>
                <a:lnTo>
                  <a:pt x="2615184" y="137668"/>
                </a:lnTo>
                <a:lnTo>
                  <a:pt x="2478024" y="137668"/>
                </a:lnTo>
                <a:lnTo>
                  <a:pt x="2478024" y="3823970"/>
                </a:lnTo>
                <a:lnTo>
                  <a:pt x="137160" y="3823970"/>
                </a:lnTo>
                <a:lnTo>
                  <a:pt x="137160" y="137160"/>
                </a:lnTo>
                <a:lnTo>
                  <a:pt x="2615184" y="137160"/>
                </a:lnTo>
                <a:lnTo>
                  <a:pt x="261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815340" marR="5080" indent="161290">
              <a:lnSpc>
                <a:spcPct val="100000"/>
              </a:lnSpc>
              <a:spcBef>
                <a:spcPts val="100"/>
              </a:spcBef>
            </a:pPr>
            <a:r>
              <a:rPr dirty="0"/>
              <a:t>Distance</a:t>
            </a:r>
            <a:r>
              <a:rPr spc="-30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2583625"/>
            <a:ext cx="6509384" cy="289560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55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0" dirty="0">
                <a:latin typeface="Trebuchet MS"/>
                <a:cs typeface="Trebuchet MS"/>
              </a:rPr>
              <a:t>Location</a:t>
            </a:r>
            <a:endParaRPr sz="2400">
              <a:latin typeface="Trebuchet MS"/>
              <a:cs typeface="Trebuchet MS"/>
            </a:endParaRPr>
          </a:p>
          <a:p>
            <a:pPr marL="559435" lvl="1" indent="-90805">
              <a:lnSpc>
                <a:spcPct val="100000"/>
              </a:lnSpc>
              <a:spcBef>
                <a:spcPts val="1215"/>
              </a:spcBef>
              <a:buSzPct val="95000"/>
              <a:buFont typeface="Arial"/>
              <a:buChar char="•"/>
              <a:tabLst>
                <a:tab pos="560070" algn="l"/>
              </a:tabLst>
            </a:pPr>
            <a:r>
              <a:rPr sz="2000" dirty="0">
                <a:latin typeface="Trebuchet MS"/>
                <a:cs typeface="Trebuchet MS"/>
              </a:rPr>
              <a:t>Quiet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</a:t>
            </a:r>
            <a:r>
              <a:rPr sz="2000" spc="-10" dirty="0">
                <a:latin typeface="Trebuchet MS"/>
                <a:cs typeface="Trebuchet MS"/>
              </a:rPr>
              <a:t> distractions</a:t>
            </a:r>
            <a:endParaRPr sz="2000">
              <a:latin typeface="Trebuchet MS"/>
              <a:cs typeface="Trebuchet MS"/>
            </a:endParaRPr>
          </a:p>
          <a:p>
            <a:pPr marL="559435" lvl="1" indent="-90805">
              <a:lnSpc>
                <a:spcPct val="100000"/>
              </a:lnSpc>
              <a:spcBef>
                <a:spcPts val="1200"/>
              </a:spcBef>
              <a:buSzPct val="95000"/>
              <a:buFont typeface="Arial"/>
              <a:buChar char="•"/>
              <a:tabLst>
                <a:tab pos="560070" algn="l"/>
              </a:tabLst>
            </a:pPr>
            <a:r>
              <a:rPr sz="2000" dirty="0">
                <a:latin typeface="Trebuchet MS"/>
                <a:cs typeface="Trebuchet MS"/>
              </a:rPr>
              <a:t>Well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free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from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glare</a:t>
            </a:r>
            <a:endParaRPr sz="2000">
              <a:latin typeface="Trebuchet MS"/>
              <a:cs typeface="Trebuchet MS"/>
            </a:endParaRPr>
          </a:p>
          <a:p>
            <a:pPr marL="559435" lvl="1" indent="-90805">
              <a:lnSpc>
                <a:spcPct val="100000"/>
              </a:lnSpc>
              <a:spcBef>
                <a:spcPts val="1205"/>
              </a:spcBef>
              <a:buSzPct val="95000"/>
              <a:buFont typeface="Arial"/>
              <a:buChar char="•"/>
              <a:tabLst>
                <a:tab pos="560070" algn="l"/>
              </a:tabLst>
            </a:pPr>
            <a:r>
              <a:rPr sz="2000" spc="-10" dirty="0">
                <a:latin typeface="Trebuchet MS"/>
                <a:cs typeface="Trebuchet MS"/>
              </a:rPr>
              <a:t>Suggestions</a:t>
            </a:r>
            <a:endParaRPr sz="2000">
              <a:latin typeface="Trebuchet MS"/>
              <a:cs typeface="Trebuchet MS"/>
            </a:endParaRPr>
          </a:p>
          <a:p>
            <a:pPr marL="1213485" lvl="2" indent="-287655">
              <a:lnSpc>
                <a:spcPct val="100000"/>
              </a:lnSpc>
              <a:spcBef>
                <a:spcPts val="965"/>
              </a:spcBef>
              <a:buFont typeface="Courier New"/>
              <a:buChar char="o"/>
              <a:tabLst>
                <a:tab pos="1214120" algn="l"/>
              </a:tabLst>
            </a:pPr>
            <a:r>
              <a:rPr sz="1800" dirty="0">
                <a:latin typeface="Trebuchet MS"/>
                <a:cs typeface="Trebuchet MS"/>
              </a:rPr>
              <a:t>Room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5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feet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longer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than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distance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screening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tool</a:t>
            </a:r>
            <a:endParaRPr sz="1800">
              <a:latin typeface="Trebuchet MS"/>
              <a:cs typeface="Trebuchet MS"/>
            </a:endParaRPr>
          </a:p>
          <a:p>
            <a:pPr marL="1213485" lvl="2" indent="-287655">
              <a:lnSpc>
                <a:spcPct val="100000"/>
              </a:lnSpc>
              <a:buFont typeface="Courier New"/>
              <a:buChar char="o"/>
              <a:tabLst>
                <a:tab pos="1214120" algn="l"/>
              </a:tabLst>
            </a:pPr>
            <a:r>
              <a:rPr sz="1800" dirty="0">
                <a:latin typeface="Trebuchet MS"/>
                <a:cs typeface="Trebuchet MS"/>
              </a:rPr>
              <a:t>Minimum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8-10 feet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between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stations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if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multiple</a:t>
            </a:r>
            <a:endParaRPr sz="1800">
              <a:latin typeface="Trebuchet MS"/>
              <a:cs typeface="Trebuchet MS"/>
            </a:endParaRPr>
          </a:p>
          <a:p>
            <a:pPr marL="1213485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stations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678" rIns="0" bIns="0" rtlCol="0">
            <a:spAutoFit/>
          </a:bodyPr>
          <a:lstStyle/>
          <a:p>
            <a:pPr marL="739140" marR="5080" indent="161290">
              <a:lnSpc>
                <a:spcPct val="100000"/>
              </a:lnSpc>
              <a:spcBef>
                <a:spcPts val="100"/>
              </a:spcBef>
            </a:pPr>
            <a:r>
              <a:rPr dirty="0"/>
              <a:t>Distance</a:t>
            </a:r>
            <a:r>
              <a:rPr spc="-30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8094" y="2736025"/>
            <a:ext cx="5619750" cy="256032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55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0" dirty="0">
                <a:latin typeface="Trebuchet MS"/>
                <a:cs typeface="Trebuchet MS"/>
              </a:rPr>
              <a:t>Setup</a:t>
            </a:r>
            <a:endParaRPr sz="2400">
              <a:latin typeface="Trebuchet MS"/>
              <a:cs typeface="Trebuchet MS"/>
            </a:endParaRPr>
          </a:p>
          <a:p>
            <a:pPr marL="559435" lvl="1" indent="-90170">
              <a:lnSpc>
                <a:spcPct val="100000"/>
              </a:lnSpc>
              <a:spcBef>
                <a:spcPts val="1215"/>
              </a:spcBef>
              <a:buSzPct val="95000"/>
              <a:buFont typeface="Arial"/>
              <a:buChar char="•"/>
              <a:tabLst>
                <a:tab pos="560070" algn="l"/>
              </a:tabLst>
            </a:pPr>
            <a:r>
              <a:rPr sz="2000" dirty="0">
                <a:latin typeface="Trebuchet MS"/>
                <a:cs typeface="Trebuchet MS"/>
              </a:rPr>
              <a:t>Chart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student’s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eye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level</a:t>
            </a:r>
            <a:endParaRPr sz="2000">
              <a:latin typeface="Trebuchet MS"/>
              <a:cs typeface="Trebuchet MS"/>
            </a:endParaRPr>
          </a:p>
          <a:p>
            <a:pPr marL="1213485" lvl="2" indent="-287020">
              <a:lnSpc>
                <a:spcPct val="100000"/>
              </a:lnSpc>
              <a:spcBef>
                <a:spcPts val="969"/>
              </a:spcBef>
              <a:buFont typeface="Courier New"/>
              <a:buChar char="o"/>
              <a:tabLst>
                <a:tab pos="1214120" algn="l"/>
              </a:tabLst>
            </a:pPr>
            <a:r>
              <a:rPr sz="1800" dirty="0">
                <a:latin typeface="Trebuchet MS"/>
                <a:cs typeface="Trebuchet MS"/>
              </a:rPr>
              <a:t>May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seated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or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standing</a:t>
            </a:r>
            <a:endParaRPr sz="1800">
              <a:latin typeface="Trebuchet MS"/>
              <a:cs typeface="Trebuchet MS"/>
            </a:endParaRPr>
          </a:p>
          <a:p>
            <a:pPr marL="559435" lvl="1" indent="-90170">
              <a:lnSpc>
                <a:spcPct val="100000"/>
              </a:lnSpc>
              <a:spcBef>
                <a:spcPts val="1195"/>
              </a:spcBef>
              <a:buSzPct val="95000"/>
              <a:buFont typeface="Arial"/>
              <a:buChar char="•"/>
              <a:tabLst>
                <a:tab pos="560070" algn="l"/>
              </a:tabLst>
            </a:pPr>
            <a:r>
              <a:rPr sz="2000" dirty="0">
                <a:latin typeface="Trebuchet MS"/>
                <a:cs typeface="Trebuchet MS"/>
              </a:rPr>
              <a:t>Mark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off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10-20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feet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distance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tape</a:t>
            </a:r>
            <a:endParaRPr sz="2000">
              <a:latin typeface="Trebuchet MS"/>
              <a:cs typeface="Trebuchet MS"/>
            </a:endParaRPr>
          </a:p>
          <a:p>
            <a:pPr marL="1213485" lvl="2" indent="-287020">
              <a:lnSpc>
                <a:spcPct val="100000"/>
              </a:lnSpc>
              <a:spcBef>
                <a:spcPts val="965"/>
              </a:spcBef>
              <a:buFont typeface="Courier New"/>
              <a:buChar char="o"/>
              <a:tabLst>
                <a:tab pos="1214120" algn="l"/>
              </a:tabLst>
            </a:pPr>
            <a:r>
              <a:rPr sz="1800" dirty="0">
                <a:latin typeface="Trebuchet MS"/>
                <a:cs typeface="Trebuchet MS"/>
              </a:rPr>
              <a:t>Position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heels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or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back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legs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chair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on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tape</a:t>
            </a:r>
            <a:endParaRPr sz="1800">
              <a:latin typeface="Trebuchet MS"/>
              <a:cs typeface="Trebuchet MS"/>
            </a:endParaRPr>
          </a:p>
          <a:p>
            <a:pPr marL="1213485" lvl="2" indent="-287020">
              <a:lnSpc>
                <a:spcPct val="100000"/>
              </a:lnSpc>
              <a:buFont typeface="Courier New"/>
              <a:buChar char="o"/>
              <a:tabLst>
                <a:tab pos="1214120" algn="l"/>
              </a:tabLst>
            </a:pPr>
            <a:r>
              <a:rPr sz="1800" dirty="0">
                <a:latin typeface="Trebuchet MS"/>
                <a:cs typeface="Trebuchet MS"/>
              </a:rPr>
              <a:t>Eyes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should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direct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line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above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tape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853440" marR="5080" indent="161290">
              <a:lnSpc>
                <a:spcPct val="100000"/>
              </a:lnSpc>
              <a:spcBef>
                <a:spcPts val="100"/>
              </a:spcBef>
            </a:pPr>
            <a:r>
              <a:rPr dirty="0"/>
              <a:t>Distance</a:t>
            </a:r>
            <a:r>
              <a:rPr spc="-30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311575"/>
            <a:ext cx="7268845" cy="39446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Procedure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Orient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screening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Demonstrate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use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occluder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  <a:tab pos="4157979" algn="l"/>
              </a:tabLst>
            </a:pPr>
            <a:r>
              <a:rPr sz="2000" dirty="0">
                <a:latin typeface="Trebuchet MS"/>
                <a:cs typeface="Trebuchet MS"/>
              </a:rPr>
              <a:t>Ask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if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wears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glasses.</a:t>
            </a:r>
            <a:r>
              <a:rPr sz="2000" dirty="0">
                <a:latin typeface="Trebuchet MS"/>
                <a:cs typeface="Trebuchet MS"/>
              </a:rPr>
              <a:t>	If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yes,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screening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should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be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done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glasses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(be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sure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mark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form)</a:t>
            </a:r>
            <a:endParaRPr sz="200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Trebuchet MS"/>
                <a:cs typeface="Trebuchet MS"/>
              </a:rPr>
              <a:t>Watch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carefully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that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peeking,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tilting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head, </a:t>
            </a:r>
            <a:r>
              <a:rPr sz="2000" dirty="0">
                <a:latin typeface="Trebuchet MS"/>
                <a:cs typeface="Trebuchet MS"/>
              </a:rPr>
              <a:t>squinting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leaning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head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torso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forward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Begin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by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screening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right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eye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left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eye</a:t>
            </a:r>
            <a:r>
              <a:rPr sz="2000" spc="-10" dirty="0">
                <a:latin typeface="Trebuchet MS"/>
                <a:cs typeface="Trebuchet MS"/>
              </a:rPr>
              <a:t> occluded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Instruct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keep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both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eyes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open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read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selected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rebuchet MS"/>
                <a:cs typeface="Trebuchet MS"/>
              </a:rPr>
              <a:t>letter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letters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uncovered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eye.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Begin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at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20/50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move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down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20/20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line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2394" y="301497"/>
            <a:ext cx="49739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2180">
              <a:lnSpc>
                <a:spcPct val="100000"/>
              </a:lnSpc>
              <a:spcBef>
                <a:spcPts val="100"/>
              </a:spcBef>
            </a:pPr>
            <a:r>
              <a:rPr dirty="0"/>
              <a:t>Distance</a:t>
            </a:r>
            <a:r>
              <a:rPr spc="-30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dirty="0"/>
              <a:t>Screening</a:t>
            </a:r>
            <a:r>
              <a:rPr spc="-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387775"/>
            <a:ext cx="6889750" cy="38836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Procedure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(cont.)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Move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upward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if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unable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read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20/50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line</a:t>
            </a:r>
            <a:endParaRPr sz="2000">
              <a:latin typeface="Trebuchet MS"/>
              <a:cs typeface="Trebuchet MS"/>
            </a:endParaRPr>
          </a:p>
          <a:p>
            <a:pPr marL="756285" marR="27940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Do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use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marking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device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pointer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avoid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leaving </a:t>
            </a:r>
            <a:r>
              <a:rPr sz="2000" dirty="0">
                <a:latin typeface="Trebuchet MS"/>
                <a:cs typeface="Trebuchet MS"/>
              </a:rPr>
              <a:t>distracting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marks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chart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must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identify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match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more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than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half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of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letters/symbols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line</a:t>
            </a:r>
            <a:endParaRPr sz="2000">
              <a:latin typeface="Trebuchet MS"/>
              <a:cs typeface="Trebuchet MS"/>
            </a:endParaRPr>
          </a:p>
          <a:p>
            <a:pPr marL="756285" marR="17081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Record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results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including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number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last </a:t>
            </a: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read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correctly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each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eye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Repeat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procedure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left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eye</a:t>
            </a:r>
            <a:endParaRPr sz="2000">
              <a:latin typeface="Trebuchet MS"/>
              <a:cs typeface="Trebuchet MS"/>
            </a:endParaRPr>
          </a:p>
          <a:p>
            <a:pPr marL="756285" marR="899794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If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unsuccessful,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she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should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be </a:t>
            </a:r>
            <a:r>
              <a:rPr sz="2000" dirty="0">
                <a:latin typeface="Trebuchet MS"/>
                <a:cs typeface="Trebuchet MS"/>
              </a:rPr>
              <a:t>rescreened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within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14-</a:t>
            </a:r>
            <a:r>
              <a:rPr sz="2000" dirty="0">
                <a:latin typeface="Trebuchet MS"/>
                <a:cs typeface="Trebuchet MS"/>
              </a:rPr>
              <a:t>21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days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290" y="194564"/>
            <a:ext cx="4502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marR="5080" indent="-635635">
              <a:lnSpc>
                <a:spcPct val="100000"/>
              </a:lnSpc>
              <a:spcBef>
                <a:spcPts val="100"/>
              </a:spcBef>
            </a:pPr>
            <a:r>
              <a:rPr dirty="0"/>
              <a:t>Distance</a:t>
            </a:r>
            <a:r>
              <a:rPr spc="-45" dirty="0"/>
              <a:t> </a:t>
            </a:r>
            <a:r>
              <a:rPr spc="-10" dirty="0"/>
              <a:t>Visual</a:t>
            </a:r>
            <a:r>
              <a:rPr spc="-220" dirty="0"/>
              <a:t> </a:t>
            </a:r>
            <a:r>
              <a:rPr spc="-10" dirty="0"/>
              <a:t>Acuity </a:t>
            </a:r>
            <a:r>
              <a:rPr dirty="0"/>
              <a:t>Referral</a:t>
            </a:r>
            <a:r>
              <a:rPr spc="-195" dirty="0"/>
              <a:t> </a:t>
            </a:r>
            <a:r>
              <a:rPr spc="-10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9469" y="1299717"/>
            <a:ext cx="6212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failed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screening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followed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by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tabLst>
                <a:tab pos="725805" algn="l"/>
              </a:tabLst>
            </a:pPr>
            <a:r>
              <a:rPr sz="1800" spc="-10" dirty="0">
                <a:latin typeface="Trebuchet MS"/>
                <a:cs typeface="Trebuchet MS"/>
              </a:rPr>
              <a:t>failed</a:t>
            </a:r>
            <a:r>
              <a:rPr sz="1800" dirty="0">
                <a:latin typeface="Trebuchet MS"/>
                <a:cs typeface="Trebuchet MS"/>
              </a:rPr>
              <a:t>	rescreening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should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referred for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further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evaluation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17650" y="3081401"/>
          <a:ext cx="6261100" cy="2437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Grade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Criteria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rebuchet MS"/>
                          <a:cs typeface="Trebuchet MS"/>
                        </a:rPr>
                        <a:t>Kindergarten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06830" marR="186690" indent="-111252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Each</a:t>
                      </a:r>
                      <a:r>
                        <a:rPr sz="2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20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2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see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least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20/40</a:t>
                      </a:r>
                      <a:r>
                        <a:rPr sz="20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line.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950" baseline="25641" dirty="0">
                          <a:latin typeface="Trebuchet MS"/>
                          <a:cs typeface="Trebuchet MS"/>
                        </a:rPr>
                        <a:t>st</a:t>
                      </a:r>
                      <a:r>
                        <a:rPr sz="1950" spc="307" baseline="2564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950" baseline="25641" dirty="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sz="1950" spc="322" baseline="2564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grade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Each</a:t>
                      </a:r>
                      <a:r>
                        <a:rPr sz="20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20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2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see</a:t>
                      </a:r>
                      <a:r>
                        <a:rPr sz="20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least</a:t>
                      </a:r>
                      <a:r>
                        <a:rPr sz="2000" spc="-25" dirty="0">
                          <a:latin typeface="Trebuchet MS"/>
                          <a:cs typeface="Trebuchet MS"/>
                        </a:rPr>
                        <a:t> the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20/30</a:t>
                      </a:r>
                      <a:r>
                        <a:rPr sz="2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line.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090" y="179323"/>
            <a:ext cx="4502785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Distance</a:t>
            </a:r>
            <a:r>
              <a:rPr spc="-45" dirty="0"/>
              <a:t> </a:t>
            </a:r>
            <a:r>
              <a:rPr spc="-10" dirty="0"/>
              <a:t>Visual</a:t>
            </a:r>
            <a:r>
              <a:rPr spc="-220" dirty="0"/>
              <a:t> </a:t>
            </a:r>
            <a:r>
              <a:rPr spc="-10" dirty="0"/>
              <a:t>Acuity </a:t>
            </a:r>
            <a:r>
              <a:rPr dirty="0"/>
              <a:t>Referral</a:t>
            </a:r>
            <a:r>
              <a:rPr spc="-125" dirty="0"/>
              <a:t> </a:t>
            </a:r>
            <a:r>
              <a:rPr dirty="0"/>
              <a:t>Criteria</a:t>
            </a:r>
            <a:r>
              <a:rPr spc="-95" dirty="0"/>
              <a:t> </a:t>
            </a:r>
            <a:r>
              <a:rPr spc="-50" dirty="0"/>
              <a:t>–</a:t>
            </a:r>
          </a:p>
          <a:p>
            <a:pPr marL="3175" algn="ctr">
              <a:lnSpc>
                <a:spcPct val="100000"/>
              </a:lnSpc>
              <a:spcBef>
                <a:spcPts val="20"/>
              </a:spcBef>
            </a:pPr>
            <a:r>
              <a:rPr sz="2800" dirty="0"/>
              <a:t>Important</a:t>
            </a:r>
            <a:r>
              <a:rPr sz="2800" spc="-150" dirty="0"/>
              <a:t> </a:t>
            </a:r>
            <a:r>
              <a:rPr sz="2800" spc="-10" dirty="0"/>
              <a:t>Exception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39976" y="2736850"/>
          <a:ext cx="5616575" cy="2917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Eye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Eye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Results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Pass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Pass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20/30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20/30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Pass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Pass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20/30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161925" indent="-1250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Refer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line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difference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517394" y="2235835"/>
            <a:ext cx="4305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Refer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if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there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two-line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difference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778" rIns="0" bIns="0" rtlCol="0">
            <a:spAutoFit/>
          </a:bodyPr>
          <a:lstStyle/>
          <a:p>
            <a:pPr marL="119380" marR="5080" indent="640080">
              <a:lnSpc>
                <a:spcPct val="100000"/>
              </a:lnSpc>
              <a:spcBef>
                <a:spcPts val="100"/>
              </a:spcBef>
            </a:pPr>
            <a:r>
              <a:rPr dirty="0"/>
              <a:t>Purpose</a:t>
            </a:r>
            <a:r>
              <a:rPr spc="-15" dirty="0"/>
              <a:t> </a:t>
            </a:r>
            <a:r>
              <a:rPr dirty="0"/>
              <a:t>of</a:t>
            </a:r>
            <a:r>
              <a:rPr spc="-195" dirty="0"/>
              <a:t> </a:t>
            </a:r>
            <a:r>
              <a:rPr spc="-50" dirty="0"/>
              <a:t>A </a:t>
            </a:r>
            <a:r>
              <a:rPr dirty="0"/>
              <a:t>Screening</a:t>
            </a:r>
            <a:r>
              <a:rPr spc="-40" dirty="0"/>
              <a:t> </a:t>
            </a:r>
            <a:r>
              <a:rPr spc="-30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610738"/>
            <a:ext cx="7809865" cy="333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5" dirty="0">
                <a:latin typeface="Trebuchet MS"/>
                <a:cs typeface="Trebuchet MS"/>
              </a:rPr>
              <a:t>To</a:t>
            </a:r>
            <a:r>
              <a:rPr sz="2800" spc="-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identify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or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detect….</a:t>
            </a:r>
            <a:endParaRPr sz="2800">
              <a:latin typeface="Trebuchet MS"/>
              <a:cs typeface="Trebuchet MS"/>
            </a:endParaRPr>
          </a:p>
          <a:p>
            <a:pPr marL="527685" marR="5080" indent="-515620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Trebuchet MS"/>
                <a:cs typeface="Trebuchet MS"/>
              </a:rPr>
              <a:t>Commonly</a:t>
            </a:r>
            <a:r>
              <a:rPr sz="2800" spc="-1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occurring</a:t>
            </a:r>
            <a:r>
              <a:rPr sz="2800" spc="-15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diseases/entities/health </a:t>
            </a:r>
            <a:r>
              <a:rPr sz="2800" dirty="0">
                <a:latin typeface="Trebuchet MS"/>
                <a:cs typeface="Trebuchet MS"/>
              </a:rPr>
              <a:t>problems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conditions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order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to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facilitate…</a:t>
            </a:r>
            <a:endParaRPr sz="2800">
              <a:latin typeface="Trebuchet MS"/>
              <a:cs typeface="Trebuchet MS"/>
            </a:endParaRPr>
          </a:p>
          <a:p>
            <a:pPr marL="541655" indent="-529590">
              <a:lnSpc>
                <a:spcPct val="100000"/>
              </a:lnSpc>
              <a:spcBef>
                <a:spcPts val="1825"/>
              </a:spcBef>
              <a:buAutoNum type="arabicPeriod"/>
              <a:tabLst>
                <a:tab pos="541655" algn="l"/>
                <a:tab pos="542290" algn="l"/>
              </a:tabLst>
            </a:pPr>
            <a:r>
              <a:rPr sz="2800" dirty="0">
                <a:latin typeface="Trebuchet MS"/>
                <a:cs typeface="Trebuchet MS"/>
              </a:rPr>
              <a:t>Early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intervention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that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will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be…</a:t>
            </a:r>
            <a:endParaRPr sz="2800">
              <a:latin typeface="Trebuchet MS"/>
              <a:cs typeface="Trebuchet MS"/>
            </a:endParaRPr>
          </a:p>
          <a:p>
            <a:pPr marL="541655" indent="-529590">
              <a:lnSpc>
                <a:spcPct val="100000"/>
              </a:lnSpc>
              <a:spcBef>
                <a:spcPts val="1914"/>
              </a:spcBef>
              <a:buAutoNum type="arabicPeriod"/>
              <a:tabLst>
                <a:tab pos="541020" algn="l"/>
                <a:tab pos="542290" algn="l"/>
              </a:tabLst>
            </a:pPr>
            <a:r>
              <a:rPr sz="2800" dirty="0">
                <a:latin typeface="Trebuchet MS"/>
                <a:cs typeface="Trebuchet MS"/>
              </a:rPr>
              <a:t>Significantly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beneficial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to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-114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client</a:t>
            </a:r>
            <a:r>
              <a:rPr sz="3200" spc="-10" dirty="0">
                <a:latin typeface="Trebuchet MS"/>
                <a:cs typeface="Trebuchet MS"/>
              </a:rPr>
              <a:t>…</a:t>
            </a:r>
            <a:endParaRPr sz="3200">
              <a:latin typeface="Trebuchet MS"/>
              <a:cs typeface="Trebuchet MS"/>
            </a:endParaRPr>
          </a:p>
          <a:p>
            <a:pPr marL="4585335">
              <a:lnSpc>
                <a:spcPct val="100000"/>
              </a:lnSpc>
              <a:spcBef>
                <a:spcPts val="515"/>
              </a:spcBef>
            </a:pPr>
            <a:r>
              <a:rPr sz="2000" spc="-40" dirty="0">
                <a:latin typeface="Trebuchet MS"/>
                <a:cs typeface="Trebuchet MS"/>
              </a:rPr>
              <a:t>Proctor,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2005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586740" marR="5080" indent="553085">
              <a:lnSpc>
                <a:spcPct val="100000"/>
              </a:lnSpc>
              <a:spcBef>
                <a:spcPts val="100"/>
              </a:spcBef>
            </a:pPr>
            <a:r>
              <a:rPr dirty="0"/>
              <a:t>Near</a:t>
            </a:r>
            <a:r>
              <a:rPr spc="-25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256364"/>
            <a:ext cx="6282690" cy="4045585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Purpose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Screen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near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visual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acuity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9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Detect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excessive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hyperopia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(farsightedness)</a:t>
            </a:r>
            <a:endParaRPr sz="20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20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Equipment</a:t>
            </a:r>
            <a:endParaRPr sz="2400">
              <a:latin typeface="Trebuchet MS"/>
              <a:cs typeface="Trebuchet MS"/>
            </a:endParaRPr>
          </a:p>
          <a:p>
            <a:pPr marL="756285" marR="59055" lvl="1" indent="-287020">
              <a:lnSpc>
                <a:spcPct val="100000"/>
              </a:lnSpc>
              <a:spcBef>
                <a:spcPts val="1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Near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vision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chart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chosen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according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student’s </a:t>
            </a:r>
            <a:r>
              <a:rPr sz="2000" dirty="0">
                <a:latin typeface="Trebuchet MS"/>
                <a:cs typeface="Trebuchet MS"/>
              </a:rPr>
              <a:t>developmental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level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(should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include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20/25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line)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9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Occluder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(e.g.,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paper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cup,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paper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patch,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palm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of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hand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tissue)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9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Antibacterial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wipes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738" y="453897"/>
            <a:ext cx="3429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3085">
              <a:lnSpc>
                <a:spcPct val="100000"/>
              </a:lnSpc>
              <a:spcBef>
                <a:spcPts val="100"/>
              </a:spcBef>
            </a:pPr>
            <a:r>
              <a:rPr dirty="0"/>
              <a:t>Near</a:t>
            </a:r>
            <a:r>
              <a:rPr spc="-25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3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3072765"/>
            <a:ext cx="6142990" cy="2271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Location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9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Quiet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distractions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Well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free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from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glare</a:t>
            </a:r>
            <a:endParaRPr sz="200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6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spc="-10" dirty="0">
                <a:latin typeface="Trebuchet MS"/>
                <a:cs typeface="Trebuchet MS"/>
              </a:rPr>
              <a:t>Suggest--</a:t>
            </a:r>
            <a:r>
              <a:rPr sz="2000" dirty="0">
                <a:latin typeface="Trebuchet MS"/>
                <a:cs typeface="Trebuchet MS"/>
              </a:rPr>
              <a:t>minimum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8-10”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between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stations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if </a:t>
            </a:r>
            <a:r>
              <a:rPr sz="2000" dirty="0">
                <a:latin typeface="Trebuchet MS"/>
                <a:cs typeface="Trebuchet MS"/>
              </a:rPr>
              <a:t>multiple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stations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586740" marR="5080" indent="553085">
              <a:lnSpc>
                <a:spcPct val="100000"/>
              </a:lnSpc>
              <a:spcBef>
                <a:spcPts val="100"/>
              </a:spcBef>
            </a:pPr>
            <a:r>
              <a:rPr dirty="0"/>
              <a:t>Near</a:t>
            </a:r>
            <a:r>
              <a:rPr spc="-25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0365"/>
            <a:ext cx="7268845" cy="308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rebuchet MS"/>
                <a:cs typeface="Trebuchet MS"/>
              </a:rPr>
              <a:t>Procedure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9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Orient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screening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6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Demonstrate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use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occluder</a:t>
            </a:r>
            <a:endParaRPr sz="2000">
              <a:latin typeface="Trebuchet MS"/>
              <a:cs typeface="Trebuchet MS"/>
            </a:endParaRPr>
          </a:p>
          <a:p>
            <a:pPr marL="756285" marR="80645" lvl="1" indent="-287020">
              <a:lnSpc>
                <a:spcPct val="100000"/>
              </a:lnSpc>
              <a:spcBef>
                <a:spcPts val="1630"/>
              </a:spcBef>
              <a:buFont typeface="Arial"/>
              <a:buChar char="–"/>
              <a:tabLst>
                <a:tab pos="756285" algn="l"/>
                <a:tab pos="756920" algn="l"/>
                <a:tab pos="4157979" algn="l"/>
              </a:tabLst>
            </a:pPr>
            <a:r>
              <a:rPr sz="2000" dirty="0">
                <a:latin typeface="Trebuchet MS"/>
                <a:cs typeface="Trebuchet MS"/>
              </a:rPr>
              <a:t>Ask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if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wears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glasses.</a:t>
            </a:r>
            <a:r>
              <a:rPr sz="2000" dirty="0">
                <a:latin typeface="Trebuchet MS"/>
                <a:cs typeface="Trebuchet MS"/>
              </a:rPr>
              <a:t>	If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yes,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screening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should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be </a:t>
            </a:r>
            <a:r>
              <a:rPr sz="2000" dirty="0">
                <a:latin typeface="Trebuchet MS"/>
                <a:cs typeface="Trebuchet MS"/>
              </a:rPr>
              <a:t>done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glasses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(be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sure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mark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form)</a:t>
            </a:r>
            <a:endParaRPr sz="200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6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Trebuchet MS"/>
                <a:cs typeface="Trebuchet MS"/>
              </a:rPr>
              <a:t>Watch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carefully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that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peeking,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tilting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head, </a:t>
            </a:r>
            <a:r>
              <a:rPr sz="2000" dirty="0">
                <a:latin typeface="Trebuchet MS"/>
                <a:cs typeface="Trebuchet MS"/>
              </a:rPr>
              <a:t>squinting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leaning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head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torso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forward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559435" marR="5080" indent="554355">
              <a:lnSpc>
                <a:spcPct val="100000"/>
              </a:lnSpc>
              <a:spcBef>
                <a:spcPts val="100"/>
              </a:spcBef>
            </a:pPr>
            <a:r>
              <a:rPr dirty="0"/>
              <a:t>Near</a:t>
            </a:r>
            <a:r>
              <a:rPr spc="-15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844165"/>
            <a:ext cx="6954520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Procedure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(cont.)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64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Begin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by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screening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right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eye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left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eye</a:t>
            </a:r>
            <a:r>
              <a:rPr sz="2000" spc="-10" dirty="0">
                <a:latin typeface="Trebuchet MS"/>
                <a:cs typeface="Trebuchet MS"/>
              </a:rPr>
              <a:t> occluded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6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Instruct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keep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both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eyes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open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read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selected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letter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letters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uncovered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eye.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6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Begin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at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20/50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move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down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20/20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line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6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Ask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name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read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letter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symbols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each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as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directed.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2538" y="301497"/>
            <a:ext cx="3430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3085">
              <a:lnSpc>
                <a:spcPct val="100000"/>
              </a:lnSpc>
              <a:spcBef>
                <a:spcPts val="100"/>
              </a:spcBef>
            </a:pPr>
            <a:r>
              <a:rPr dirty="0"/>
              <a:t>Near</a:t>
            </a:r>
            <a:r>
              <a:rPr spc="-25" dirty="0"/>
              <a:t> </a:t>
            </a:r>
            <a:r>
              <a:rPr spc="-10" dirty="0"/>
              <a:t>Visual </a:t>
            </a:r>
            <a:r>
              <a:rPr dirty="0"/>
              <a:t>Acuity</a:t>
            </a:r>
            <a:r>
              <a:rPr spc="-2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981086"/>
            <a:ext cx="6887845" cy="243649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Trebuchet MS"/>
                <a:cs typeface="Trebuchet MS"/>
              </a:rPr>
              <a:t>Procedure</a:t>
            </a:r>
            <a:r>
              <a:rPr sz="2800" spc="-1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(cont.)</a:t>
            </a:r>
            <a:endParaRPr sz="28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Move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upward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if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unable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read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20/50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line</a:t>
            </a:r>
            <a:endParaRPr sz="2000">
              <a:latin typeface="Trebuchet MS"/>
              <a:cs typeface="Trebuchet MS"/>
            </a:endParaRPr>
          </a:p>
          <a:p>
            <a:pPr marL="756285" marR="26034" lvl="1" indent="-287020">
              <a:lnSpc>
                <a:spcPct val="100000"/>
              </a:lnSpc>
              <a:spcBef>
                <a:spcPts val="135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Do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use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marking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device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pointer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avoid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leaving </a:t>
            </a:r>
            <a:r>
              <a:rPr sz="2000" dirty="0">
                <a:latin typeface="Trebuchet MS"/>
                <a:cs typeface="Trebuchet MS"/>
              </a:rPr>
              <a:t>distracting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marks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chart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0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must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identify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match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more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than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half</a:t>
            </a:r>
            <a:r>
              <a:rPr sz="2000" spc="-25" dirty="0">
                <a:latin typeface="Trebuchet MS"/>
                <a:cs typeface="Trebuchet MS"/>
              </a:rPr>
              <a:t> of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letters/symbols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line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8797" y="301497"/>
            <a:ext cx="2621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851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Near </a:t>
            </a:r>
            <a:r>
              <a:rPr spc="-10" dirty="0"/>
              <a:t>Visual</a:t>
            </a:r>
            <a:r>
              <a:rPr spc="-235" dirty="0"/>
              <a:t> </a:t>
            </a:r>
            <a:r>
              <a:rPr spc="-10" dirty="0"/>
              <a:t>Acuity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3147441"/>
            <a:ext cx="6724015" cy="249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Trebuchet MS"/>
                <a:cs typeface="Trebuchet MS"/>
              </a:rPr>
              <a:t>Procedure</a:t>
            </a:r>
            <a:r>
              <a:rPr sz="2800" spc="-1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(cont.)</a:t>
            </a:r>
            <a:endParaRPr sz="28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95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Record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results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including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number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last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rebuchet MS"/>
                <a:cs typeface="Trebuchet MS"/>
              </a:rPr>
              <a:t>line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read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correctly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each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eye</a:t>
            </a:r>
            <a:endParaRPr sz="20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0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Repeat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procedure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left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eye</a:t>
            </a:r>
            <a:endParaRPr sz="2000">
              <a:latin typeface="Trebuchet MS"/>
              <a:cs typeface="Trebuchet MS"/>
            </a:endParaRPr>
          </a:p>
          <a:p>
            <a:pPr marL="756285" marR="734060" lvl="1" indent="-287020">
              <a:lnSpc>
                <a:spcPct val="100000"/>
              </a:lnSpc>
              <a:spcBef>
                <a:spcPts val="10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rebuchet MS"/>
                <a:cs typeface="Trebuchet MS"/>
              </a:rPr>
              <a:t>If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student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unsuccessful,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she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should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be </a:t>
            </a:r>
            <a:r>
              <a:rPr sz="2000" dirty="0">
                <a:latin typeface="Trebuchet MS"/>
                <a:cs typeface="Trebuchet MS"/>
              </a:rPr>
              <a:t>rescreened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within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14-</a:t>
            </a:r>
            <a:r>
              <a:rPr sz="2000" dirty="0">
                <a:latin typeface="Trebuchet MS"/>
                <a:cs typeface="Trebuchet MS"/>
              </a:rPr>
              <a:t>21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days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6358" y="322021"/>
            <a:ext cx="3719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100"/>
              </a:spcBef>
            </a:pPr>
            <a:r>
              <a:rPr dirty="0"/>
              <a:t>Near</a:t>
            </a:r>
            <a:r>
              <a:rPr spc="-35" dirty="0"/>
              <a:t> </a:t>
            </a:r>
            <a:r>
              <a:rPr spc="-10" dirty="0"/>
              <a:t>Visual</a:t>
            </a:r>
            <a:r>
              <a:rPr spc="-229" dirty="0"/>
              <a:t> </a:t>
            </a:r>
            <a:r>
              <a:rPr spc="-10" dirty="0"/>
              <a:t>Acuity </a:t>
            </a:r>
            <a:r>
              <a:rPr dirty="0"/>
              <a:t>Referral</a:t>
            </a:r>
            <a:r>
              <a:rPr spc="-175" dirty="0"/>
              <a:t> </a:t>
            </a:r>
            <a:r>
              <a:rPr spc="-10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0869" y="1427479"/>
            <a:ext cx="6207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failed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screening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followed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by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tabLst>
                <a:tab pos="724535" algn="l"/>
              </a:tabLst>
            </a:pPr>
            <a:r>
              <a:rPr sz="1800" spc="-10" dirty="0">
                <a:latin typeface="Trebuchet MS"/>
                <a:cs typeface="Trebuchet MS"/>
              </a:rPr>
              <a:t>failed</a:t>
            </a:r>
            <a:r>
              <a:rPr sz="1800" dirty="0">
                <a:latin typeface="Trebuchet MS"/>
                <a:cs typeface="Trebuchet MS"/>
              </a:rPr>
              <a:t>	rescreening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should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referred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further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evaluation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65250" y="2813050"/>
          <a:ext cx="6337300" cy="274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6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Grade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52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Criteria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52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rebuchet MS"/>
                          <a:cs typeface="Trebuchet MS"/>
                        </a:rPr>
                        <a:t>Kindergarten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9525" marR="160655" indent="-111252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Each</a:t>
                      </a:r>
                      <a:r>
                        <a:rPr sz="2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20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2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see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least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20/40</a:t>
                      </a:r>
                      <a:r>
                        <a:rPr sz="20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line.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950" baseline="25641" dirty="0">
                          <a:latin typeface="Trebuchet MS"/>
                          <a:cs typeface="Trebuchet MS"/>
                        </a:rPr>
                        <a:t>st</a:t>
                      </a:r>
                      <a:r>
                        <a:rPr sz="1950" spc="307" baseline="2564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950" baseline="25641" dirty="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sz="1950" spc="315" baseline="2564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grade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9525" marR="160655" indent="-111252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Each</a:t>
                      </a:r>
                      <a:r>
                        <a:rPr sz="2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20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2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see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least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20/30</a:t>
                      </a:r>
                      <a:r>
                        <a:rPr sz="20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line.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094" y="42164"/>
            <a:ext cx="42113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Near</a:t>
            </a:r>
            <a:r>
              <a:rPr spc="-30" dirty="0"/>
              <a:t> </a:t>
            </a:r>
            <a:r>
              <a:rPr spc="-10" dirty="0"/>
              <a:t>Visual</a:t>
            </a:r>
            <a:r>
              <a:rPr spc="-225" dirty="0"/>
              <a:t> </a:t>
            </a:r>
            <a:r>
              <a:rPr spc="-10" dirty="0"/>
              <a:t>Acuity </a:t>
            </a:r>
            <a:r>
              <a:rPr dirty="0"/>
              <a:t>Referral</a:t>
            </a:r>
            <a:r>
              <a:rPr spc="-125" dirty="0"/>
              <a:t> </a:t>
            </a:r>
            <a:r>
              <a:rPr dirty="0"/>
              <a:t>Criteria</a:t>
            </a:r>
            <a:r>
              <a:rPr spc="-95" dirty="0"/>
              <a:t> </a:t>
            </a:r>
            <a:r>
              <a:rPr spc="-50" dirty="0"/>
              <a:t>– </a:t>
            </a:r>
            <a:r>
              <a:rPr dirty="0"/>
              <a:t>Important</a:t>
            </a:r>
            <a:r>
              <a:rPr spc="-35" dirty="0"/>
              <a:t> </a:t>
            </a:r>
            <a:r>
              <a:rPr spc="-10" dirty="0"/>
              <a:t>Exception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65250" y="2736850"/>
          <a:ext cx="6489700" cy="274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Eye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Other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Eye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Results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Pass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Pass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20/30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20/30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Pass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Pass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20/20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20/30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07695" marR="475615" indent="-1250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Refer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line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difference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22194" y="2229357"/>
            <a:ext cx="4085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Refer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two-</a:t>
            </a:r>
            <a:r>
              <a:rPr sz="2000" dirty="0">
                <a:latin typeface="Arial"/>
                <a:cs typeface="Arial"/>
              </a:rPr>
              <a:t>line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difference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529" y="301497"/>
            <a:ext cx="5309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2505" marR="5080" indent="-9804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Binocularity/Stereoscopic </a:t>
            </a:r>
            <a:r>
              <a:rPr dirty="0"/>
              <a:t>Vision</a:t>
            </a:r>
            <a:r>
              <a:rPr spc="-9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3147441"/>
            <a:ext cx="6962140" cy="202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Trebuchet MS"/>
                <a:cs typeface="Trebuchet MS"/>
              </a:rPr>
              <a:t>What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is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Binocular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Vision</a:t>
            </a:r>
            <a:endParaRPr sz="28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20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Includes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ocular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alignment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acuity</a:t>
            </a:r>
            <a:endParaRPr sz="240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Screening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determines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how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well eyes</a:t>
            </a:r>
            <a:r>
              <a:rPr sz="2400" spc="-10" dirty="0">
                <a:latin typeface="Trebuchet MS"/>
                <a:cs typeface="Trebuchet MS"/>
              </a:rPr>
              <a:t> function together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529" y="301497"/>
            <a:ext cx="5309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2505" marR="5080" indent="-9804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Binocularity/Stereoscopic </a:t>
            </a:r>
            <a:r>
              <a:rPr dirty="0"/>
              <a:t>Vision</a:t>
            </a:r>
            <a:r>
              <a:rPr spc="-95" dirty="0"/>
              <a:t> </a:t>
            </a:r>
            <a:r>
              <a:rPr spc="-10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842641"/>
            <a:ext cx="5889625" cy="319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rebuchet MS"/>
                <a:cs typeface="Trebuchet MS"/>
              </a:rPr>
              <a:t>Purpose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Screening</a:t>
            </a:r>
            <a:endParaRPr sz="280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20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determine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 has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adequate binocularity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rebuchet MS"/>
                <a:cs typeface="Trebuchet MS"/>
              </a:rPr>
              <a:t>Equipment</a:t>
            </a:r>
            <a:endParaRPr sz="28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20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Random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Dot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(RDE)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Stereotest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Kit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Antibacterial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wipes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678" rIns="0" bIns="0" rtlCol="0">
            <a:spAutoFit/>
          </a:bodyPr>
          <a:lstStyle/>
          <a:p>
            <a:pPr marL="141605" marR="5080" indent="19177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Characteristics</a:t>
            </a:r>
            <a:r>
              <a:rPr spc="-60" dirty="0"/>
              <a:t> </a:t>
            </a:r>
            <a:r>
              <a:rPr spc="-25" dirty="0"/>
              <a:t>of </a:t>
            </a:r>
            <a:r>
              <a:rPr dirty="0"/>
              <a:t>Screening</a:t>
            </a:r>
            <a:r>
              <a:rPr spc="-5" dirty="0"/>
              <a:t> </a:t>
            </a:r>
            <a:r>
              <a:rPr spc="-30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2795396"/>
            <a:ext cx="738949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Brief or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limited evaluation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group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individuals </a:t>
            </a:r>
            <a:r>
              <a:rPr sz="2400" dirty="0">
                <a:latin typeface="Trebuchet MS"/>
                <a:cs typeface="Trebuchet MS"/>
              </a:rPr>
              <a:t>presumed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normal</a:t>
            </a:r>
            <a:endParaRPr sz="24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Results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must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communicated</a:t>
            </a:r>
            <a:endParaRPr sz="2400">
              <a:latin typeface="Trebuchet MS"/>
              <a:cs typeface="Trebuchet MS"/>
            </a:endParaRPr>
          </a:p>
          <a:p>
            <a:pPr marL="354965" marR="838200" indent="-342900">
              <a:lnSpc>
                <a:spcPct val="100000"/>
              </a:lnSpc>
              <a:spcBef>
                <a:spcPts val="1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rebuchet MS"/>
                <a:cs typeface="Trebuchet MS"/>
              </a:rPr>
              <a:t>Follow-</a:t>
            </a:r>
            <a:r>
              <a:rPr sz="2400" dirty="0">
                <a:latin typeface="Trebuchet MS"/>
                <a:cs typeface="Trebuchet MS"/>
              </a:rPr>
              <a:t>up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referrals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those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“at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risk”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key </a:t>
            </a:r>
            <a:r>
              <a:rPr sz="2400" dirty="0">
                <a:latin typeface="Trebuchet MS"/>
                <a:cs typeface="Trebuchet MS"/>
              </a:rPr>
              <a:t>component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screening</a:t>
            </a:r>
            <a:endParaRPr sz="24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rebuchet MS"/>
                <a:cs typeface="Trebuchet MS"/>
              </a:rPr>
              <a:t>Follow-</a:t>
            </a:r>
            <a:r>
              <a:rPr sz="2400" dirty="0">
                <a:latin typeface="Trebuchet MS"/>
                <a:cs typeface="Trebuchet MS"/>
              </a:rPr>
              <a:t>up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continued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until problem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resolved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2616" y="2595372"/>
            <a:ext cx="5010911" cy="30632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4689" y="301497"/>
            <a:ext cx="3589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6595" marR="5080" indent="-684530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0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dirty="0"/>
              <a:t>E</a:t>
            </a:r>
            <a:r>
              <a:rPr spc="-5" dirty="0"/>
              <a:t> </a:t>
            </a:r>
            <a:r>
              <a:rPr spc="-35" dirty="0"/>
              <a:t>Kit </a:t>
            </a:r>
            <a:r>
              <a:rPr spc="-10" dirty="0"/>
              <a:t>Equipment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1398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411" y="2514600"/>
            <a:ext cx="3581400" cy="27523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05329" y="2386710"/>
            <a:ext cx="5596255" cy="327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7845" marR="18224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77845" algn="l"/>
                <a:tab pos="3078480" algn="l"/>
              </a:tabLst>
            </a:pPr>
            <a:r>
              <a:rPr sz="2400" dirty="0">
                <a:latin typeface="Trebuchet MS"/>
                <a:cs typeface="Trebuchet MS"/>
              </a:rPr>
              <a:t>Constructed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cardboard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a </a:t>
            </a:r>
            <a:r>
              <a:rPr sz="2400" dirty="0">
                <a:latin typeface="Trebuchet MS"/>
                <a:cs typeface="Trebuchet MS"/>
              </a:rPr>
              <a:t>large </a:t>
            </a:r>
            <a:r>
              <a:rPr sz="2400" spc="-10" dirty="0">
                <a:latin typeface="Trebuchet MS"/>
                <a:cs typeface="Trebuchet MS"/>
              </a:rPr>
              <a:t>raised, </a:t>
            </a:r>
            <a:r>
              <a:rPr sz="2400" dirty="0">
                <a:latin typeface="Trebuchet MS"/>
                <a:cs typeface="Trebuchet MS"/>
              </a:rPr>
              <a:t>embossed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“E”</a:t>
            </a:r>
            <a:endParaRPr sz="2400">
              <a:latin typeface="Trebuchet MS"/>
              <a:cs typeface="Trebuchet MS"/>
            </a:endParaRPr>
          </a:p>
          <a:p>
            <a:pPr marL="3077845" marR="5080" indent="-343535">
              <a:lnSpc>
                <a:spcPct val="100000"/>
              </a:lnSpc>
              <a:buChar char="•"/>
              <a:tabLst>
                <a:tab pos="2988310" algn="l"/>
              </a:tabLst>
            </a:pPr>
            <a:r>
              <a:rPr sz="2400" dirty="0">
                <a:latin typeface="Trebuchet MS"/>
                <a:cs typeface="Trebuchet MS"/>
              </a:rPr>
              <a:t>Used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only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for </a:t>
            </a:r>
            <a:r>
              <a:rPr sz="2400" dirty="0">
                <a:latin typeface="Trebuchet MS"/>
                <a:cs typeface="Trebuchet MS"/>
              </a:rPr>
              <a:t>training </a:t>
            </a:r>
            <a:r>
              <a:rPr sz="2400" spc="-10" dirty="0">
                <a:latin typeface="Trebuchet MS"/>
                <a:cs typeface="Trebuchet MS"/>
              </a:rPr>
              <a:t>purposes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 easy </a:t>
            </a:r>
            <a:r>
              <a:rPr sz="2400" spc="-25" dirty="0">
                <a:latin typeface="Trebuchet MS"/>
                <a:cs typeface="Trebuchet MS"/>
              </a:rPr>
              <a:t>for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 to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see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00" b="1" dirty="0">
                <a:latin typeface="Arial"/>
                <a:cs typeface="Arial"/>
              </a:rPr>
              <a:t>Model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20" dirty="0">
                <a:latin typeface="Arial"/>
                <a:cs typeface="Arial"/>
              </a:rPr>
              <a:t>Slide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7804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0375" y="2234310"/>
            <a:ext cx="3825875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8227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Presents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array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dots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appear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be </a:t>
            </a:r>
            <a:r>
              <a:rPr sz="2400" dirty="0">
                <a:latin typeface="Trebuchet MS"/>
                <a:cs typeface="Trebuchet MS"/>
              </a:rPr>
              <a:t>randomly </a:t>
            </a:r>
            <a:r>
              <a:rPr sz="2400" spc="-10" dirty="0">
                <a:latin typeface="Trebuchet MS"/>
                <a:cs typeface="Trebuchet MS"/>
              </a:rPr>
              <a:t>oriented.</a:t>
            </a:r>
            <a:endParaRPr sz="2400">
              <a:latin typeface="Trebuchet MS"/>
              <a:cs typeface="Trebuchet MS"/>
            </a:endParaRPr>
          </a:p>
          <a:p>
            <a:pPr marL="265430" marR="5080" indent="-265430">
              <a:lnSpc>
                <a:spcPct val="100000"/>
              </a:lnSpc>
              <a:spcBef>
                <a:spcPts val="1200"/>
              </a:spcBef>
              <a:buChar char="•"/>
              <a:tabLst>
                <a:tab pos="265430" algn="l"/>
              </a:tabLst>
            </a:pPr>
            <a:r>
              <a:rPr sz="2400" dirty="0">
                <a:latin typeface="Trebuchet MS"/>
                <a:cs typeface="Trebuchet MS"/>
              </a:rPr>
              <a:t>When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viewed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through </a:t>
            </a:r>
            <a:r>
              <a:rPr sz="2400" dirty="0">
                <a:latin typeface="Trebuchet MS"/>
                <a:cs typeface="Trebuchet MS"/>
              </a:rPr>
              <a:t>polarized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glasses,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E </a:t>
            </a:r>
            <a:r>
              <a:rPr sz="2400" dirty="0">
                <a:latin typeface="Trebuchet MS"/>
                <a:cs typeface="Trebuchet MS"/>
              </a:rPr>
              <a:t>appears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 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test</a:t>
            </a:r>
            <a:r>
              <a:rPr sz="2400" spc="-10" dirty="0">
                <a:latin typeface="Trebuchet MS"/>
                <a:cs typeface="Trebuchet MS"/>
              </a:rPr>
              <a:t> plate 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 has</a:t>
            </a:r>
            <a:r>
              <a:rPr sz="2400" spc="-10" dirty="0">
                <a:latin typeface="Trebuchet MS"/>
                <a:cs typeface="Trebuchet MS"/>
              </a:rPr>
              <a:t> normal </a:t>
            </a:r>
            <a:r>
              <a:rPr sz="2400" dirty="0">
                <a:latin typeface="Trebuchet MS"/>
                <a:cs typeface="Trebuchet MS"/>
              </a:rPr>
              <a:t>binocular </a:t>
            </a:r>
            <a:r>
              <a:rPr sz="2400" spc="-10" dirty="0">
                <a:latin typeface="Trebuchet MS"/>
                <a:cs typeface="Trebuchet MS"/>
              </a:rPr>
              <a:t>vision.</a:t>
            </a:r>
            <a:endParaRPr sz="2400">
              <a:latin typeface="Trebuchet MS"/>
              <a:cs typeface="Trebuchet MS"/>
            </a:endParaRPr>
          </a:p>
          <a:p>
            <a:pPr marL="355600" marR="92583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Used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 </a:t>
            </a:r>
            <a:r>
              <a:rPr sz="2400" spc="-10" dirty="0">
                <a:latin typeface="Trebuchet MS"/>
                <a:cs typeface="Trebuchet MS"/>
              </a:rPr>
              <a:t>screening </a:t>
            </a:r>
            <a:r>
              <a:rPr sz="2400" dirty="0">
                <a:latin typeface="Trebuchet MS"/>
                <a:cs typeface="Trebuchet MS"/>
              </a:rPr>
              <a:t>purposes </a:t>
            </a:r>
            <a:r>
              <a:rPr sz="2400" spc="-20" dirty="0">
                <a:latin typeface="Trebuchet MS"/>
                <a:cs typeface="Trebuchet MS"/>
              </a:rPr>
              <a:t>only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569464"/>
            <a:ext cx="3112007" cy="30388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7744" y="5635549"/>
            <a:ext cx="273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Raised/Recessed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Slide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598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844165"/>
            <a:ext cx="293306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glasses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in </a:t>
            </a:r>
            <a:r>
              <a:rPr sz="2400" dirty="0">
                <a:latin typeface="Trebuchet MS"/>
                <a:cs typeface="Trebuchet MS"/>
              </a:rPr>
              <a:t>place,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children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with </a:t>
            </a:r>
            <a:r>
              <a:rPr sz="2400" dirty="0">
                <a:latin typeface="Trebuchet MS"/>
                <a:cs typeface="Trebuchet MS"/>
              </a:rPr>
              <a:t>good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alignment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normal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binocular </a:t>
            </a:r>
            <a:r>
              <a:rPr sz="2400" dirty="0">
                <a:latin typeface="Trebuchet MS"/>
                <a:cs typeface="Trebuchet MS"/>
              </a:rPr>
              <a:t>vision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will be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able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see the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“E” </a:t>
            </a:r>
            <a:r>
              <a:rPr sz="2400" dirty="0">
                <a:latin typeface="Trebuchet MS"/>
                <a:cs typeface="Trebuchet MS"/>
              </a:rPr>
              <a:t>in </a:t>
            </a:r>
            <a:r>
              <a:rPr sz="2400" spc="-10" dirty="0">
                <a:latin typeface="Trebuchet MS"/>
                <a:cs typeface="Trebuchet MS"/>
              </a:rPr>
              <a:t>3-dimensions.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3048000"/>
            <a:ext cx="4038600" cy="176326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10852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3521964" cy="3124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53285" y="2767965"/>
            <a:ext cx="5885180" cy="3427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3435" marR="5080" indent="-343535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3353435" algn="l"/>
                <a:tab pos="3354070" algn="l"/>
              </a:tabLst>
            </a:pPr>
            <a:r>
              <a:rPr sz="2400" dirty="0">
                <a:latin typeface="Trebuchet MS"/>
                <a:cs typeface="Trebuchet MS"/>
              </a:rPr>
              <a:t>Presents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random </a:t>
            </a:r>
            <a:r>
              <a:rPr sz="2400" dirty="0">
                <a:latin typeface="Trebuchet MS"/>
                <a:cs typeface="Trebuchet MS"/>
              </a:rPr>
              <a:t>array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dots.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No </a:t>
            </a:r>
            <a:r>
              <a:rPr sz="2400" dirty="0">
                <a:latin typeface="Trebuchet MS"/>
                <a:cs typeface="Trebuchet MS"/>
              </a:rPr>
              <a:t>“E”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appears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even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</a:t>
            </a:r>
            <a:r>
              <a:rPr sz="2400" spc="-10" dirty="0">
                <a:latin typeface="Trebuchet MS"/>
                <a:cs typeface="Trebuchet MS"/>
              </a:rPr>
              <a:t>polarized </a:t>
            </a:r>
            <a:r>
              <a:rPr sz="2400" dirty="0">
                <a:latin typeface="Trebuchet MS"/>
                <a:cs typeface="Trebuchet MS"/>
              </a:rPr>
              <a:t>glasses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 </a:t>
            </a:r>
            <a:r>
              <a:rPr sz="2400" spc="-10" dirty="0">
                <a:latin typeface="Trebuchet MS"/>
                <a:cs typeface="Trebuchet MS"/>
              </a:rPr>
              <a:t>place.</a:t>
            </a:r>
            <a:endParaRPr sz="2400">
              <a:latin typeface="Trebuchet MS"/>
              <a:cs typeface="Trebuchet MS"/>
            </a:endParaRPr>
          </a:p>
          <a:p>
            <a:pPr marL="3353435" marR="225425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353435" algn="l"/>
                <a:tab pos="3354070" algn="l"/>
              </a:tabLst>
            </a:pPr>
            <a:r>
              <a:rPr sz="2400" dirty="0">
                <a:latin typeface="Trebuchet MS"/>
                <a:cs typeface="Trebuchet MS"/>
              </a:rPr>
              <a:t>Used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 </a:t>
            </a:r>
            <a:r>
              <a:rPr sz="2400" spc="-10" dirty="0">
                <a:latin typeface="Trebuchet MS"/>
                <a:cs typeface="Trebuchet MS"/>
              </a:rPr>
              <a:t>training purposes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Stereo Blank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Slide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10852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5175" y="2923413"/>
            <a:ext cx="3653154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also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used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for </a:t>
            </a:r>
            <a:r>
              <a:rPr sz="2400" dirty="0">
                <a:latin typeface="Trebuchet MS"/>
                <a:cs typeface="Trebuchet MS"/>
              </a:rPr>
              <a:t>screening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purposes </a:t>
            </a:r>
            <a:r>
              <a:rPr sz="2400" dirty="0">
                <a:latin typeface="Trebuchet MS"/>
                <a:cs typeface="Trebuchet MS"/>
              </a:rPr>
              <a:t>when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paired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Raised/Recessed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Slide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615183"/>
            <a:ext cx="3581400" cy="31760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7086" y="5819647"/>
            <a:ext cx="2033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Stereo Blank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Slide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842641"/>
            <a:ext cx="7148195" cy="239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rebuchet MS"/>
                <a:cs typeface="Trebuchet MS"/>
              </a:rPr>
              <a:t>Location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and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Setup</a:t>
            </a:r>
            <a:endParaRPr sz="2800">
              <a:latin typeface="Trebuchet MS"/>
              <a:cs typeface="Trebuchet M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20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Make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sure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test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distance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between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student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cards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carefully measured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at </a:t>
            </a:r>
            <a:r>
              <a:rPr sz="2400" dirty="0">
                <a:latin typeface="Trebuchet MS"/>
                <a:cs typeface="Trebuchet MS"/>
              </a:rPr>
              <a:t>40 </a:t>
            </a:r>
            <a:r>
              <a:rPr sz="2400" spc="-10" dirty="0">
                <a:latin typeface="Trebuchet MS"/>
                <a:cs typeface="Trebuchet MS"/>
              </a:rPr>
              <a:t>inches.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Make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sure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 there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bright room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lighting.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998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766441"/>
            <a:ext cx="7452359" cy="334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rebuchet MS"/>
                <a:cs typeface="Trebuchet MS"/>
              </a:rPr>
              <a:t>Procedure</a:t>
            </a:r>
            <a:endParaRPr sz="28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20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Have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put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glasses.</a:t>
            </a:r>
            <a:endParaRPr sz="2400">
              <a:latin typeface="Trebuchet MS"/>
              <a:cs typeface="Trebuchet MS"/>
            </a:endParaRPr>
          </a:p>
          <a:p>
            <a:pPr marL="756285" lvl="1" indent="-28702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wears glasses,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glasses</a:t>
            </a:r>
            <a:endParaRPr sz="2400">
              <a:latin typeface="Trebuchet MS"/>
              <a:cs typeface="Trebuchet MS"/>
            </a:endParaRPr>
          </a:p>
          <a:p>
            <a:pPr marL="756285" marR="508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should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placed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over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student’s own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glasses. </a:t>
            </a:r>
            <a:r>
              <a:rPr sz="2400" dirty="0">
                <a:latin typeface="Trebuchet MS"/>
                <a:cs typeface="Trebuchet MS"/>
              </a:rPr>
              <a:t>(Indicate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</a:t>
            </a:r>
            <a:r>
              <a:rPr sz="2400" spc="-10" dirty="0">
                <a:latin typeface="Trebuchet MS"/>
                <a:cs typeface="Trebuchet MS"/>
              </a:rPr>
              <a:t> form)</a:t>
            </a:r>
            <a:endParaRPr sz="2400">
              <a:latin typeface="Trebuchet MS"/>
              <a:cs typeface="Trebuchet MS"/>
            </a:endParaRPr>
          </a:p>
          <a:p>
            <a:pPr marL="756285" marR="417830" lvl="1" indent="-28702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sure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keeps head straight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when </a:t>
            </a:r>
            <a:r>
              <a:rPr sz="2400" dirty="0">
                <a:latin typeface="Trebuchet MS"/>
                <a:cs typeface="Trebuchet MS"/>
              </a:rPr>
              <a:t>viewing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slides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7575" y="2920365"/>
            <a:ext cx="3187700" cy="1986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Hold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model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i="1" dirty="0">
                <a:latin typeface="Trebuchet MS"/>
                <a:cs typeface="Trebuchet MS"/>
              </a:rPr>
              <a:t>demonstration</a:t>
            </a:r>
            <a:r>
              <a:rPr sz="2400" i="1" spc="-30" dirty="0">
                <a:latin typeface="Trebuchet MS"/>
                <a:cs typeface="Trebuchet MS"/>
              </a:rPr>
              <a:t> </a:t>
            </a:r>
            <a:r>
              <a:rPr sz="2400" i="1" spc="-10" dirty="0">
                <a:latin typeface="Trebuchet MS"/>
                <a:cs typeface="Trebuchet MS"/>
              </a:rPr>
              <a:t>plate</a:t>
            </a:r>
            <a:endParaRPr sz="2400">
              <a:latin typeface="Trebuchet MS"/>
              <a:cs typeface="Trebuchet MS"/>
            </a:endParaRPr>
          </a:p>
          <a:p>
            <a:pPr marL="355600" marR="20955">
              <a:lnSpc>
                <a:spcPct val="99800"/>
              </a:lnSpc>
              <a:spcBef>
                <a:spcPts val="580"/>
              </a:spcBef>
            </a:pPr>
            <a:r>
              <a:rPr sz="2400" dirty="0">
                <a:latin typeface="Trebuchet MS"/>
                <a:cs typeface="Trebuchet MS"/>
              </a:rPr>
              <a:t>at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distance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40 </a:t>
            </a:r>
            <a:r>
              <a:rPr sz="2400" dirty="0">
                <a:latin typeface="Trebuchet MS"/>
                <a:cs typeface="Trebuchet MS"/>
              </a:rPr>
              <a:t>inches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front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spc="-10" dirty="0">
                <a:latin typeface="Trebuchet MS"/>
                <a:cs typeface="Trebuchet MS"/>
              </a:rPr>
              <a:t>student</a:t>
            </a:r>
            <a:r>
              <a:rPr sz="2800" spc="-10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3581400" cy="286664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1375" y="3225165"/>
            <a:ext cx="31489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Point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“E”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say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 the</a:t>
            </a:r>
            <a:r>
              <a:rPr sz="2400" spc="-10" dirty="0">
                <a:latin typeface="Trebuchet MS"/>
                <a:cs typeface="Trebuchet MS"/>
              </a:rPr>
              <a:t> student, </a:t>
            </a:r>
            <a:r>
              <a:rPr sz="2400" spc="-45" dirty="0">
                <a:latin typeface="Trebuchet MS"/>
                <a:cs typeface="Trebuchet MS"/>
              </a:rPr>
              <a:t>“Tell </a:t>
            </a:r>
            <a:r>
              <a:rPr sz="2400" dirty="0">
                <a:latin typeface="Trebuchet MS"/>
                <a:cs typeface="Trebuchet MS"/>
              </a:rPr>
              <a:t>me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what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you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Trebuchet MS"/>
                <a:cs typeface="Trebuchet MS"/>
              </a:rPr>
              <a:t>see.”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667000"/>
            <a:ext cx="3467100" cy="2776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100"/>
              </a:spcBef>
            </a:pPr>
            <a:r>
              <a:rPr dirty="0"/>
              <a:t>Referral</a:t>
            </a:r>
            <a:r>
              <a:rPr spc="-175" dirty="0"/>
              <a:t> </a:t>
            </a:r>
            <a:r>
              <a:rPr spc="-2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2617787"/>
            <a:ext cx="7517765" cy="32639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rebuchet MS"/>
                <a:cs typeface="Trebuchet MS"/>
              </a:rPr>
              <a:t>Parents</a:t>
            </a:r>
            <a:endParaRPr sz="2400">
              <a:latin typeface="Trebuchet MS"/>
              <a:cs typeface="Trebuchet MS"/>
            </a:endParaRPr>
          </a:p>
          <a:p>
            <a:pPr marL="756285" marR="4635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Notify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by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phone/visit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any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 who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meets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referral criteria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following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screening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spc="-10" dirty="0">
                <a:latin typeface="Trebuchet MS"/>
                <a:cs typeface="Trebuchet MS"/>
              </a:rPr>
              <a:t>rescreening</a:t>
            </a:r>
            <a:endParaRPr sz="24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dirty="0">
                <a:latin typeface="Trebuchet MS"/>
                <a:cs typeface="Trebuchet MS"/>
              </a:rPr>
              <a:t>Parental</a:t>
            </a:r>
            <a:r>
              <a:rPr sz="2400" spc="-1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understanding</a:t>
            </a:r>
            <a:endParaRPr sz="24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dirty="0">
                <a:latin typeface="Trebuchet MS"/>
                <a:cs typeface="Trebuchet MS"/>
              </a:rPr>
              <a:t>Elicit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need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additional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resources/assistance</a:t>
            </a:r>
            <a:endParaRPr sz="2400">
              <a:latin typeface="Trebuchet MS"/>
              <a:cs typeface="Trebuchet MS"/>
            </a:endParaRPr>
          </a:p>
          <a:p>
            <a:pPr marL="1155700" lvl="2" indent="-229235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dirty="0">
                <a:latin typeface="Trebuchet MS"/>
                <a:cs typeface="Trebuchet MS"/>
              </a:rPr>
              <a:t>Provide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information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community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resources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9328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975" y="2691206"/>
            <a:ext cx="3843654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Pick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up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blank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test </a:t>
            </a:r>
            <a:r>
              <a:rPr sz="2400" dirty="0">
                <a:latin typeface="Trebuchet MS"/>
                <a:cs typeface="Trebuchet MS"/>
              </a:rPr>
              <a:t>plate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hold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next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to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i="1" dirty="0">
                <a:latin typeface="Trebuchet MS"/>
                <a:cs typeface="Trebuchet MS"/>
              </a:rPr>
              <a:t>demonstration </a:t>
            </a:r>
            <a:r>
              <a:rPr sz="2400" i="1" spc="-10" dirty="0">
                <a:latin typeface="Trebuchet MS"/>
                <a:cs typeface="Trebuchet MS"/>
              </a:rPr>
              <a:t>plate.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450">
              <a:latin typeface="Trebuchet MS"/>
              <a:cs typeface="Trebuchet MS"/>
            </a:endParaRPr>
          </a:p>
          <a:p>
            <a:pPr marL="355600" marR="17589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Ask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student to</a:t>
            </a:r>
            <a:r>
              <a:rPr sz="2400" spc="-10" dirty="0">
                <a:latin typeface="Trebuchet MS"/>
                <a:cs typeface="Trebuchet MS"/>
              </a:rPr>
              <a:t> point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plate with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raised,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embossed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“E”.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726435"/>
            <a:ext cx="3582924" cy="285292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538806"/>
            <a:ext cx="382524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Shuffle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plates</a:t>
            </a:r>
            <a:r>
              <a:rPr sz="2400" spc="-10" dirty="0">
                <a:latin typeface="Trebuchet MS"/>
                <a:cs typeface="Trebuchet MS"/>
              </a:rPr>
              <a:t> behind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back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 repeat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procedure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4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more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times, </a:t>
            </a:r>
            <a:r>
              <a:rPr sz="2400" dirty="0">
                <a:latin typeface="Trebuchet MS"/>
                <a:cs typeface="Trebuchet MS"/>
              </a:rPr>
              <a:t>holding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plates </a:t>
            </a:r>
            <a:r>
              <a:rPr sz="2400" spc="-20" dirty="0">
                <a:latin typeface="Trebuchet MS"/>
                <a:cs typeface="Trebuchet MS"/>
              </a:rPr>
              <a:t>side </a:t>
            </a:r>
            <a:r>
              <a:rPr sz="2400" dirty="0">
                <a:latin typeface="Trebuchet MS"/>
                <a:cs typeface="Trebuchet MS"/>
              </a:rPr>
              <a:t>by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side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above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below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each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other.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Vary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position.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2514600"/>
            <a:ext cx="3505200" cy="267157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691206"/>
            <a:ext cx="7266305" cy="302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49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Replace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Model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slide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Raised/Recessed Stereo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slide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when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determine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understands the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procedure</a:t>
            </a:r>
            <a:endParaRPr sz="24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7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Repeat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procedure</a:t>
            </a:r>
            <a:endParaRPr sz="24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Student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passes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 screening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he/she </a:t>
            </a:r>
            <a:r>
              <a:rPr sz="2400" dirty="0">
                <a:latin typeface="Trebuchet MS"/>
                <a:cs typeface="Trebuchet MS"/>
              </a:rPr>
              <a:t>correctly identifies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location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 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on </a:t>
            </a:r>
            <a:r>
              <a:rPr sz="2400" dirty="0">
                <a:latin typeface="Trebuchet MS"/>
                <a:cs typeface="Trebuchet MS"/>
              </a:rPr>
              <a:t>at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least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4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5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presentations</a:t>
            </a:r>
            <a:r>
              <a:rPr sz="2400" b="1" spc="-1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10852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691206"/>
            <a:ext cx="7461884" cy="302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careful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hold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test plate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E </a:t>
            </a:r>
            <a:r>
              <a:rPr sz="2400" dirty="0">
                <a:latin typeface="Trebuchet MS"/>
                <a:cs typeface="Trebuchet MS"/>
              </a:rPr>
              <a:t>upright.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Tilting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top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test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plate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may </a:t>
            </a:r>
            <a:r>
              <a:rPr sz="2400" dirty="0">
                <a:latin typeface="Trebuchet MS"/>
                <a:cs typeface="Trebuchet MS"/>
              </a:rPr>
              <a:t>be </a:t>
            </a:r>
            <a:r>
              <a:rPr sz="2400" spc="-10" dirty="0">
                <a:latin typeface="Trebuchet MS"/>
                <a:cs typeface="Trebuchet MS"/>
              </a:rPr>
              <a:t>helpful.</a:t>
            </a:r>
            <a:endParaRPr sz="2400">
              <a:latin typeface="Trebuchet MS"/>
              <a:cs typeface="Trebuchet MS"/>
            </a:endParaRPr>
          </a:p>
          <a:p>
            <a:pPr marL="355600" marR="527050" indent="-342900">
              <a:lnSpc>
                <a:spcPct val="100000"/>
              </a:lnSpc>
              <a:spcBef>
                <a:spcPts val="1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It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takes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 few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seconds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 see the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“E”,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--</a:t>
            </a:r>
            <a:r>
              <a:rPr sz="2400" spc="-50" dirty="0">
                <a:latin typeface="Trebuchet MS"/>
                <a:cs typeface="Trebuchet MS"/>
              </a:rPr>
              <a:t>- </a:t>
            </a:r>
            <a:r>
              <a:rPr sz="2400" dirty="0">
                <a:latin typeface="Trebuchet MS"/>
                <a:cs typeface="Trebuchet MS"/>
              </a:rPr>
              <a:t>encourage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student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“keep </a:t>
            </a:r>
            <a:r>
              <a:rPr sz="2400" spc="-10" dirty="0">
                <a:latin typeface="Trebuchet MS"/>
                <a:cs typeface="Trebuchet MS"/>
              </a:rPr>
              <a:t>looking”.</a:t>
            </a:r>
            <a:endParaRPr sz="2400">
              <a:latin typeface="Trebuchet MS"/>
              <a:cs typeface="Trebuchet MS"/>
            </a:endParaRPr>
          </a:p>
          <a:p>
            <a:pPr marL="355600" marR="226060" indent="-34290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latin typeface="Trebuchet MS"/>
                <a:cs typeface="Trebuchet MS"/>
              </a:rPr>
              <a:t>You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tell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“E”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hiding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they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need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look hard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find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it.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998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25" dirty="0"/>
              <a:t> </a:t>
            </a:r>
            <a:r>
              <a:rPr dirty="0"/>
              <a:t>Dot</a:t>
            </a:r>
            <a:r>
              <a:rPr spc="-10" dirty="0"/>
              <a:t> </a:t>
            </a:r>
            <a:r>
              <a:rPr spc="-5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3072765"/>
            <a:ext cx="6278880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63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Do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not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let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 student see the</a:t>
            </a:r>
            <a:r>
              <a:rPr sz="2400" spc="-10" dirty="0">
                <a:latin typeface="Trebuchet MS"/>
                <a:cs typeface="Trebuchet MS"/>
              </a:rPr>
              <a:t> plates </a:t>
            </a:r>
            <a:r>
              <a:rPr sz="2400" dirty="0">
                <a:latin typeface="Trebuchet MS"/>
                <a:cs typeface="Trebuchet MS"/>
              </a:rPr>
              <a:t>without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stereo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glasses.</a:t>
            </a:r>
            <a:endParaRPr sz="24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 should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referred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she </a:t>
            </a:r>
            <a:r>
              <a:rPr sz="2400" dirty="0">
                <a:latin typeface="Trebuchet MS"/>
                <a:cs typeface="Trebuchet MS"/>
              </a:rPr>
              <a:t>refuses to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wear the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glasses,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even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after </a:t>
            </a:r>
            <a:r>
              <a:rPr sz="2400" dirty="0">
                <a:latin typeface="Trebuchet MS"/>
                <a:cs typeface="Trebuchet MS"/>
              </a:rPr>
              <a:t>watching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another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being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screened.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8361" y="362153"/>
            <a:ext cx="35794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170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30" dirty="0"/>
              <a:t> </a:t>
            </a:r>
            <a:r>
              <a:rPr dirty="0"/>
              <a:t>Dot</a:t>
            </a:r>
            <a:r>
              <a:rPr spc="-15" dirty="0"/>
              <a:t> </a:t>
            </a:r>
            <a:r>
              <a:rPr spc="-50" dirty="0"/>
              <a:t>E </a:t>
            </a:r>
            <a:r>
              <a:rPr dirty="0"/>
              <a:t>Screening</a:t>
            </a:r>
            <a:r>
              <a:rPr spc="-15" dirty="0"/>
              <a:t> </a:t>
            </a:r>
            <a:r>
              <a:rPr spc="-30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3557396"/>
            <a:ext cx="7409815" cy="1182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998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Let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parents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know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results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screening, </a:t>
            </a:r>
            <a:r>
              <a:rPr sz="2400" dirty="0">
                <a:latin typeface="Trebuchet MS"/>
                <a:cs typeface="Trebuchet MS"/>
              </a:rPr>
              <a:t>include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type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screening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date.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eye </a:t>
            </a:r>
            <a:r>
              <a:rPr sz="2400" spc="-20" dirty="0">
                <a:latin typeface="Trebuchet MS"/>
                <a:cs typeface="Trebuchet MS"/>
              </a:rPr>
              <a:t>care </a:t>
            </a:r>
            <a:r>
              <a:rPr sz="2400" dirty="0">
                <a:latin typeface="Trebuchet MS"/>
                <a:cs typeface="Trebuchet MS"/>
              </a:rPr>
              <a:t>professional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wants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know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screening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methods</a:t>
            </a:r>
            <a:r>
              <a:rPr sz="2800" spc="-10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678" rIns="0" bIns="0" rtlCol="0">
            <a:spAutoFit/>
          </a:bodyPr>
          <a:lstStyle/>
          <a:p>
            <a:pPr marL="1064895" marR="5080" indent="-254635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Re-</a:t>
            </a:r>
            <a:r>
              <a:rPr spc="-10" dirty="0"/>
              <a:t>Screening Guidelines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3072765"/>
            <a:ext cx="7448550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1625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Indicated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 failing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part 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initial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screening (distance,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near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10" dirty="0">
                <a:latin typeface="Trebuchet MS"/>
                <a:cs typeface="Trebuchet MS"/>
              </a:rPr>
              <a:t> binocularity)</a:t>
            </a:r>
            <a:endParaRPr sz="24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Eliminates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failed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initial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screening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due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factors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such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fatigue,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illness,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anxiety, </a:t>
            </a:r>
            <a:r>
              <a:rPr sz="2400" dirty="0">
                <a:latin typeface="Trebuchet MS"/>
                <a:cs typeface="Trebuchet MS"/>
              </a:rPr>
              <a:t>misunderstanding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distractions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678" rIns="0" bIns="0" rtlCol="0">
            <a:spAutoFit/>
          </a:bodyPr>
          <a:lstStyle/>
          <a:p>
            <a:pPr marL="988694" marR="5080" indent="-254635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Re-</a:t>
            </a:r>
            <a:r>
              <a:rPr spc="-10" dirty="0"/>
              <a:t>Screening Guidelines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3072765"/>
            <a:ext cx="6609715" cy="174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Should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done within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14-21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days after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initial screening</a:t>
            </a:r>
            <a:endParaRPr sz="2400">
              <a:latin typeface="Trebuchet MS"/>
              <a:cs typeface="Trebuchet MS"/>
            </a:endParaRPr>
          </a:p>
          <a:p>
            <a:pPr marL="355600" marR="752475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rebuchet MS"/>
                <a:cs typeface="Trebuchet MS"/>
              </a:rPr>
              <a:t>Rescreening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procedures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same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as </a:t>
            </a:r>
            <a:r>
              <a:rPr sz="2400" dirty="0">
                <a:latin typeface="Trebuchet MS"/>
                <a:cs typeface="Trebuchet MS"/>
              </a:rPr>
              <a:t>initial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screening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procedure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361" y="575817"/>
            <a:ext cx="167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301365"/>
            <a:ext cx="6602095" cy="174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607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Indicated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 fails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any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portion 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spc="-10" dirty="0">
                <a:latin typeface="Trebuchet MS"/>
                <a:cs typeface="Trebuchet MS"/>
              </a:rPr>
              <a:t>rescreening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Notify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parent/guardian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person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by </a:t>
            </a:r>
            <a:r>
              <a:rPr sz="2400" spc="-10" dirty="0">
                <a:latin typeface="Trebuchet MS"/>
                <a:cs typeface="Trebuchet MS"/>
              </a:rPr>
              <a:t>phone </a:t>
            </a:r>
            <a:r>
              <a:rPr sz="2400" dirty="0">
                <a:latin typeface="Trebuchet MS"/>
                <a:cs typeface="Trebuchet MS"/>
              </a:rPr>
              <a:t>prior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sending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written </a:t>
            </a:r>
            <a:r>
              <a:rPr sz="2400" spc="-10" dirty="0">
                <a:latin typeface="Trebuchet MS"/>
                <a:cs typeface="Trebuchet MS"/>
              </a:rPr>
              <a:t>referral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3161" y="652017"/>
            <a:ext cx="167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0365"/>
            <a:ext cx="6808470" cy="247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27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Written referral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should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sent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parent/guardian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within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one week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after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spc="-10" dirty="0">
                <a:latin typeface="Trebuchet MS"/>
                <a:cs typeface="Trebuchet MS"/>
              </a:rPr>
              <a:t>rescreening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Important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notify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classroom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teach if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referral </a:t>
            </a:r>
            <a:r>
              <a:rPr sz="2400" dirty="0">
                <a:latin typeface="Trebuchet MS"/>
                <a:cs typeface="Trebuchet MS"/>
              </a:rPr>
              <a:t>sent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that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classroom accommodations can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be </a:t>
            </a:r>
            <a:r>
              <a:rPr sz="2400" spc="-10" dirty="0">
                <a:latin typeface="Trebuchet MS"/>
                <a:cs typeface="Trebuchet MS"/>
              </a:rPr>
              <a:t>implemented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678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dirty="0"/>
              <a:t>Referral</a:t>
            </a:r>
            <a:r>
              <a:rPr spc="-175" dirty="0"/>
              <a:t> </a:t>
            </a:r>
            <a:r>
              <a:rPr spc="-20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767965"/>
            <a:ext cx="774954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Follow with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written referral communicating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results </a:t>
            </a:r>
            <a:r>
              <a:rPr sz="2400" spc="-2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screening</a:t>
            </a:r>
            <a:endParaRPr sz="2400">
              <a:latin typeface="Trebuchet MS"/>
              <a:cs typeface="Trebuchet MS"/>
            </a:endParaRPr>
          </a:p>
          <a:p>
            <a:pPr marL="756285" marR="3162300" indent="-28702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dirty="0">
                <a:latin typeface="Trebuchet MS"/>
                <a:cs typeface="Trebuchet MS"/>
              </a:rPr>
              <a:t>Request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written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report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with </a:t>
            </a:r>
            <a:r>
              <a:rPr sz="2400" spc="-10" dirty="0">
                <a:latin typeface="Trebuchet MS"/>
                <a:cs typeface="Trebuchet MS"/>
              </a:rPr>
              <a:t>results/recommendations</a:t>
            </a:r>
            <a:endParaRPr sz="2400">
              <a:latin typeface="Trebuchet MS"/>
              <a:cs typeface="Trebuchet MS"/>
            </a:endParaRPr>
          </a:p>
          <a:p>
            <a:pPr marL="355600" marR="62865" indent="-34290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Contact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parent periodically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provide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assistance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as </a:t>
            </a:r>
            <a:r>
              <a:rPr sz="2400" spc="-10" dirty="0">
                <a:latin typeface="Trebuchet MS"/>
                <a:cs typeface="Trebuchet MS"/>
              </a:rPr>
              <a:t>needed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Trebuchet MS"/>
                <a:cs typeface="Trebuchet MS"/>
              </a:rPr>
              <a:t>Track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referrals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made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Notify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classroom </a:t>
            </a:r>
            <a:r>
              <a:rPr sz="2400" spc="-10" dirty="0">
                <a:latin typeface="Trebuchet MS"/>
                <a:cs typeface="Trebuchet MS"/>
              </a:rPr>
              <a:t>teacher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184785" marR="5080" indent="518159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Follow-</a:t>
            </a:r>
            <a:r>
              <a:rPr dirty="0"/>
              <a:t>Up</a:t>
            </a:r>
            <a:r>
              <a:rPr spc="55" dirty="0"/>
              <a:t> </a:t>
            </a:r>
            <a:r>
              <a:rPr spc="-25" dirty="0"/>
              <a:t>and Tracking</a:t>
            </a:r>
            <a:r>
              <a:rPr spc="-215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920365"/>
            <a:ext cx="719137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rebuchet MS"/>
                <a:cs typeface="Trebuchet MS"/>
              </a:rPr>
              <a:t>Most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important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component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of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any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screening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Trebuchet MS"/>
                <a:cs typeface="Trebuchet MS"/>
              </a:rPr>
              <a:t>Tracking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system</a:t>
            </a:r>
            <a:endParaRPr sz="2400">
              <a:latin typeface="Trebuchet MS"/>
              <a:cs typeface="Trebuchet MS"/>
            </a:endParaRPr>
          </a:p>
          <a:p>
            <a:pPr marL="756285" lvl="1" indent="-343535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Assures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students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referred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receive </a:t>
            </a:r>
            <a:r>
              <a:rPr sz="2400" spc="-10" dirty="0">
                <a:latin typeface="Trebuchet MS"/>
                <a:cs typeface="Trebuchet MS"/>
              </a:rPr>
              <a:t>appropriate</a:t>
            </a:r>
            <a:endParaRPr sz="24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rebuchet MS"/>
                <a:cs typeface="Trebuchet MS"/>
              </a:rPr>
              <a:t>treatment/services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rebuchet MS"/>
                <a:cs typeface="Trebuchet MS"/>
              </a:rPr>
              <a:t>Follow-</a:t>
            </a:r>
            <a:r>
              <a:rPr sz="2400" dirty="0">
                <a:latin typeface="Trebuchet MS"/>
                <a:cs typeface="Trebuchet MS"/>
              </a:rPr>
              <a:t>up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phone call if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information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about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referral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received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after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3-</a:t>
            </a:r>
            <a:r>
              <a:rPr sz="2400" dirty="0">
                <a:latin typeface="Trebuchet MS"/>
                <a:cs typeface="Trebuchet MS"/>
              </a:rPr>
              <a:t>4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weeks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478" rIns="0" bIns="0" rtlCol="0">
            <a:spAutoFit/>
          </a:bodyPr>
          <a:lstStyle/>
          <a:p>
            <a:pPr marL="146685" marR="5080" indent="518159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Follow-</a:t>
            </a:r>
            <a:r>
              <a:rPr dirty="0"/>
              <a:t>Up</a:t>
            </a:r>
            <a:r>
              <a:rPr spc="55" dirty="0"/>
              <a:t> </a:t>
            </a:r>
            <a:r>
              <a:rPr spc="-25" dirty="0"/>
              <a:t>and Tracking</a:t>
            </a:r>
            <a:r>
              <a:rPr spc="-215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920365"/>
            <a:ext cx="784669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Continue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contact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parent/guardian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periodically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until </a:t>
            </a:r>
            <a:r>
              <a:rPr sz="2400" dirty="0">
                <a:latin typeface="Trebuchet MS"/>
                <a:cs typeface="Trebuchet MS"/>
              </a:rPr>
              <a:t>notified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disposition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referral</a:t>
            </a:r>
            <a:endParaRPr sz="2400">
              <a:latin typeface="Trebuchet MS"/>
              <a:cs typeface="Trebuchet MS"/>
            </a:endParaRPr>
          </a:p>
          <a:p>
            <a:pPr marL="342265" marR="525780" indent="-342265" algn="ctr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400" dirty="0">
                <a:latin typeface="Trebuchet MS"/>
                <a:cs typeface="Trebuchet MS"/>
              </a:rPr>
              <a:t>Important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nurse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familiar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community</a:t>
            </a:r>
            <a:endParaRPr sz="2400">
              <a:latin typeface="Trebuchet MS"/>
              <a:cs typeface="Trebuchet MS"/>
            </a:endParaRPr>
          </a:p>
          <a:p>
            <a:pPr marR="58737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rebuchet MS"/>
                <a:cs typeface="Trebuchet MS"/>
              </a:rPr>
              <a:t>resources for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those needing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financial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assistance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Document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all aspects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process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health</a:t>
            </a:r>
            <a:r>
              <a:rPr sz="2400" spc="-10" dirty="0">
                <a:latin typeface="Trebuchet MS"/>
                <a:cs typeface="Trebuchet MS"/>
              </a:rPr>
              <a:t> record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36166" y="2392553"/>
            <a:ext cx="524192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685" marR="5080" indent="-896619">
              <a:lnSpc>
                <a:spcPct val="1201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additional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information,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resources,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sample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forms,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go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to: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2060">
              <a:lnSpc>
                <a:spcPct val="120100"/>
              </a:lnSpc>
              <a:spcBef>
                <a:spcPts val="100"/>
              </a:spcBef>
            </a:pPr>
            <a:r>
              <a:rPr dirty="0">
                <a:hlinkClick r:id="rId3"/>
              </a:rPr>
              <a:t>School</a:t>
            </a:r>
            <a:r>
              <a:rPr spc="-20" dirty="0">
                <a:hlinkClick r:id="rId3"/>
              </a:rPr>
              <a:t> </a:t>
            </a:r>
            <a:r>
              <a:rPr spc="-10" dirty="0">
                <a:hlinkClick r:id="rId3"/>
              </a:rPr>
              <a:t>Health</a:t>
            </a:r>
            <a:r>
              <a:rPr u="none" spc="800" dirty="0"/>
              <a:t> </a:t>
            </a:r>
            <a:r>
              <a:rPr dirty="0">
                <a:hlinkClick r:id="rId3"/>
              </a:rPr>
              <a:t>Vision</a:t>
            </a:r>
            <a:r>
              <a:rPr spc="-70" dirty="0">
                <a:hlinkClick r:id="rId3"/>
              </a:rPr>
              <a:t> </a:t>
            </a:r>
            <a:r>
              <a:rPr dirty="0">
                <a:hlinkClick r:id="rId3"/>
              </a:rPr>
              <a:t>Screening</a:t>
            </a:r>
            <a:r>
              <a:rPr spc="-45" dirty="0">
                <a:hlinkClick r:id="rId3"/>
              </a:rPr>
              <a:t> </a:t>
            </a:r>
            <a:r>
              <a:rPr spc="-10" dirty="0">
                <a:hlinkClick r:id="rId3"/>
              </a:rPr>
              <a:t>Guidelines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678" rIns="0" bIns="0" rtlCol="0">
            <a:spAutoFit/>
          </a:bodyPr>
          <a:lstStyle/>
          <a:p>
            <a:pPr marL="13970" marR="5080" indent="557530">
              <a:lnSpc>
                <a:spcPct val="100000"/>
              </a:lnSpc>
              <a:spcBef>
                <a:spcPts val="100"/>
              </a:spcBef>
            </a:pPr>
            <a:r>
              <a:rPr dirty="0"/>
              <a:t>Evaluation</a:t>
            </a:r>
            <a:r>
              <a:rPr spc="-40" dirty="0"/>
              <a:t> </a:t>
            </a:r>
            <a:r>
              <a:rPr spc="-35" dirty="0"/>
              <a:t>of </a:t>
            </a:r>
            <a:r>
              <a:rPr dirty="0"/>
              <a:t>Screening</a:t>
            </a:r>
            <a:r>
              <a:rPr spc="-15" dirty="0"/>
              <a:t> </a:t>
            </a:r>
            <a:r>
              <a:rPr spc="-35" dirty="0"/>
              <a:t>Program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0800" marR="5080">
              <a:lnSpc>
                <a:spcPct val="101000"/>
              </a:lnSpc>
              <a:spcBef>
                <a:spcPts val="70"/>
              </a:spcBef>
            </a:pPr>
            <a:r>
              <a:rPr spc="-120" dirty="0"/>
              <a:t>To</a:t>
            </a:r>
            <a:r>
              <a:rPr spc="-40" dirty="0"/>
              <a:t> </a:t>
            </a:r>
            <a:r>
              <a:rPr dirty="0"/>
              <a:t>determine the</a:t>
            </a:r>
            <a:r>
              <a:rPr spc="-20" dirty="0"/>
              <a:t> </a:t>
            </a:r>
            <a:r>
              <a:rPr dirty="0"/>
              <a:t>effectiveness of</a:t>
            </a:r>
            <a:r>
              <a:rPr spc="-25" dirty="0"/>
              <a:t> </a:t>
            </a:r>
            <a:r>
              <a:rPr dirty="0"/>
              <a:t>any</a:t>
            </a:r>
            <a:r>
              <a:rPr spc="-15" dirty="0"/>
              <a:t> </a:t>
            </a:r>
            <a:r>
              <a:rPr spc="-10" dirty="0"/>
              <a:t>screening </a:t>
            </a:r>
            <a:r>
              <a:rPr dirty="0"/>
              <a:t>program,</a:t>
            </a:r>
            <a:r>
              <a:rPr spc="-5" dirty="0"/>
              <a:t> </a:t>
            </a:r>
            <a:r>
              <a:rPr dirty="0"/>
              <a:t>careful</a:t>
            </a:r>
            <a:r>
              <a:rPr spc="-5" dirty="0"/>
              <a:t> </a:t>
            </a:r>
            <a:r>
              <a:rPr dirty="0"/>
              <a:t>evaluation</a:t>
            </a:r>
            <a:r>
              <a:rPr spc="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planning, </a:t>
            </a:r>
            <a:r>
              <a:rPr dirty="0"/>
              <a:t>implementation,</a:t>
            </a:r>
            <a:r>
              <a:rPr spc="-15" dirty="0"/>
              <a:t> </a:t>
            </a:r>
            <a:r>
              <a:rPr dirty="0"/>
              <a:t>referral</a:t>
            </a:r>
            <a:r>
              <a:rPr spc="-5" dirty="0"/>
              <a:t> </a:t>
            </a:r>
            <a:r>
              <a:rPr dirty="0"/>
              <a:t>process,</a:t>
            </a:r>
            <a:r>
              <a:rPr spc="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referral </a:t>
            </a:r>
            <a:r>
              <a:rPr dirty="0"/>
              <a:t>outcomes</a:t>
            </a:r>
            <a:r>
              <a:rPr spc="-10" dirty="0"/>
              <a:t> </a:t>
            </a:r>
            <a:r>
              <a:rPr dirty="0"/>
              <a:t>must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</a:t>
            </a:r>
            <a:r>
              <a:rPr dirty="0"/>
              <a:t>completed with</a:t>
            </a:r>
            <a:r>
              <a:rPr spc="5" dirty="0"/>
              <a:t> </a:t>
            </a:r>
            <a:r>
              <a:rPr dirty="0"/>
              <a:t>each</a:t>
            </a:r>
            <a:r>
              <a:rPr spc="-15" dirty="0"/>
              <a:t> </a:t>
            </a:r>
            <a:r>
              <a:rPr spc="-10" dirty="0"/>
              <a:t>screening</a:t>
            </a:r>
            <a:r>
              <a:rPr sz="2800" spc="-10" dirty="0"/>
              <a:t>.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534" rIns="0" bIns="0" rtlCol="0">
            <a:spAutoFit/>
          </a:bodyPr>
          <a:lstStyle/>
          <a:p>
            <a:pPr marL="8369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539769"/>
            <a:ext cx="7376159" cy="35534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Trebuchet MS"/>
                <a:cs typeface="Trebuchet MS"/>
              </a:rPr>
              <a:t>Evaluate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terms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of:</a:t>
            </a:r>
            <a:endParaRPr sz="24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40" dirty="0">
                <a:latin typeface="Trebuchet MS"/>
                <a:cs typeface="Trebuchet MS"/>
              </a:rPr>
              <a:t>Validity—</a:t>
            </a:r>
            <a:r>
              <a:rPr sz="2200" dirty="0">
                <a:latin typeface="Trebuchet MS"/>
                <a:cs typeface="Trebuchet MS"/>
              </a:rPr>
              <a:t>ability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identify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those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who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have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condition</a:t>
            </a:r>
            <a:endParaRPr sz="22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30" dirty="0">
                <a:latin typeface="Trebuchet MS"/>
                <a:cs typeface="Trebuchet MS"/>
              </a:rPr>
              <a:t>Reliability—</a:t>
            </a:r>
            <a:r>
              <a:rPr sz="2200" dirty="0">
                <a:latin typeface="Trebuchet MS"/>
                <a:cs typeface="Trebuchet MS"/>
              </a:rPr>
              <a:t>consistency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results</a:t>
            </a:r>
            <a:endParaRPr sz="22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45" dirty="0">
                <a:latin typeface="Trebuchet MS"/>
                <a:cs typeface="Trebuchet MS"/>
              </a:rPr>
              <a:t>Yield—</a:t>
            </a:r>
            <a:r>
              <a:rPr sz="2200" dirty="0">
                <a:latin typeface="Trebuchet MS"/>
                <a:cs typeface="Trebuchet MS"/>
              </a:rPr>
              <a:t>number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persons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identified</a:t>
            </a:r>
            <a:endParaRPr sz="22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20" dirty="0">
                <a:latin typeface="Trebuchet MS"/>
                <a:cs typeface="Trebuchet MS"/>
              </a:rPr>
              <a:t>Cost—</a:t>
            </a:r>
            <a:r>
              <a:rPr sz="2200" dirty="0">
                <a:latin typeface="Trebuchet MS"/>
                <a:cs typeface="Trebuchet MS"/>
              </a:rPr>
              <a:t>personnel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equipment</a:t>
            </a:r>
            <a:endParaRPr sz="22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20" dirty="0">
                <a:latin typeface="Trebuchet MS"/>
                <a:cs typeface="Trebuchet MS"/>
              </a:rPr>
              <a:t>Acceptance—</a:t>
            </a:r>
            <a:r>
              <a:rPr sz="2200" dirty="0">
                <a:latin typeface="Trebuchet MS"/>
                <a:cs typeface="Trebuchet MS"/>
              </a:rPr>
              <a:t>informed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parents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agree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value</a:t>
            </a:r>
            <a:endParaRPr sz="2200">
              <a:latin typeface="Trebuchet MS"/>
              <a:cs typeface="Trebuchet MS"/>
            </a:endParaRPr>
          </a:p>
          <a:p>
            <a:pPr marL="756285" marR="338455" indent="-287020" algn="just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920" algn="l"/>
              </a:tabLst>
            </a:pPr>
            <a:r>
              <a:rPr sz="2200" dirty="0">
                <a:latin typeface="Trebuchet MS"/>
                <a:cs typeface="Trebuchet MS"/>
              </a:rPr>
              <a:t>Follow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up—</a:t>
            </a:r>
            <a:r>
              <a:rPr sz="2200" spc="-10" dirty="0">
                <a:latin typeface="Trebuchet MS"/>
                <a:cs typeface="Trebuchet MS"/>
              </a:rPr>
              <a:t>communicating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results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parents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who </a:t>
            </a:r>
            <a:r>
              <a:rPr sz="2200" dirty="0">
                <a:latin typeface="Trebuchet MS"/>
                <a:cs typeface="Trebuchet MS"/>
              </a:rPr>
              <a:t>respond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with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appropriate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actions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get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necessary </a:t>
            </a:r>
            <a:r>
              <a:rPr sz="2200" dirty="0">
                <a:latin typeface="Trebuchet MS"/>
                <a:cs typeface="Trebuchet MS"/>
              </a:rPr>
              <a:t>diagnosis</a:t>
            </a:r>
            <a:r>
              <a:rPr sz="2200" spc="-9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treatment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if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indicated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129" y="2291918"/>
            <a:ext cx="464248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Vision</a:t>
            </a:r>
            <a:r>
              <a:rPr sz="5000" spc="-125" dirty="0"/>
              <a:t> </a:t>
            </a:r>
            <a:r>
              <a:rPr sz="5000" spc="-10" dirty="0"/>
              <a:t>Screening Guidelines</a:t>
            </a:r>
            <a:endParaRPr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2256</Words>
  <Application>Microsoft Office PowerPoint</Application>
  <PresentationFormat>On-screen Show (4:3)</PresentationFormat>
  <Paragraphs>356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Courier New</vt:lpstr>
      <vt:lpstr>Times New Roman</vt:lpstr>
      <vt:lpstr>Trebuchet MS</vt:lpstr>
      <vt:lpstr>Office Theme</vt:lpstr>
      <vt:lpstr>Vision Screening Guidelines for the School Nurse</vt:lpstr>
      <vt:lpstr>Objectives</vt:lpstr>
      <vt:lpstr>Purpose of A Screening Program</vt:lpstr>
      <vt:lpstr>Characteristics of Screening Programs</vt:lpstr>
      <vt:lpstr>Referral Process</vt:lpstr>
      <vt:lpstr>Referral Results</vt:lpstr>
      <vt:lpstr>Evaluation of Screening Program</vt:lpstr>
      <vt:lpstr>Evaluation</vt:lpstr>
      <vt:lpstr>Vision Screening Guidelines</vt:lpstr>
      <vt:lpstr>Purpose and Objective of A Vision Screening Program</vt:lpstr>
      <vt:lpstr>Purpose and Objective of A Vision Screening Program</vt:lpstr>
      <vt:lpstr>Screening Program Schedule</vt:lpstr>
      <vt:lpstr>Visual Acuity</vt:lpstr>
      <vt:lpstr>Childhood Vision Disorders</vt:lpstr>
      <vt:lpstr>Myopia</vt:lpstr>
      <vt:lpstr>Hyperopia</vt:lpstr>
      <vt:lpstr>Strabismus</vt:lpstr>
      <vt:lpstr>Amblyopia</vt:lpstr>
      <vt:lpstr>Amblyopia</vt:lpstr>
      <vt:lpstr>Distance Visual Acuity Screening</vt:lpstr>
      <vt:lpstr>Distance Visual Acuity Screening</vt:lpstr>
      <vt:lpstr>Examples of Vision Charts</vt:lpstr>
      <vt:lpstr>PowerPoint Presentation</vt:lpstr>
      <vt:lpstr>Distance Visual Acuity Screening</vt:lpstr>
      <vt:lpstr>Distance Visual Acuity Screening</vt:lpstr>
      <vt:lpstr>Distance Visual Acuity Screening</vt:lpstr>
      <vt:lpstr>Distance Visual Acuity Screening (cont.)</vt:lpstr>
      <vt:lpstr>Distance Visual Acuity Referral Criteria</vt:lpstr>
      <vt:lpstr>Distance Visual Acuity Referral Criteria – Important Exception</vt:lpstr>
      <vt:lpstr>Near Visual Acuity Screening</vt:lpstr>
      <vt:lpstr>Near Visual Acuity Screening</vt:lpstr>
      <vt:lpstr>Near Visual Acuity Screening</vt:lpstr>
      <vt:lpstr>Near Visual Acuity Screening</vt:lpstr>
      <vt:lpstr>Near Visual Acuity Screening</vt:lpstr>
      <vt:lpstr>Near Visual Acuity</vt:lpstr>
      <vt:lpstr>Near Visual Acuity Referral Criteria</vt:lpstr>
      <vt:lpstr>Near Visual Acuity Referral Criteria – Important Exception</vt:lpstr>
      <vt:lpstr>Binocularity/Stereoscopic Vision Screening</vt:lpstr>
      <vt:lpstr>Binocularity/Stereoscopic Vision Screening</vt:lpstr>
      <vt:lpstr>Random Dot E Kit Equipment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</vt:lpstr>
      <vt:lpstr>Random Dot E Screening Results</vt:lpstr>
      <vt:lpstr>Re-Screening Guidelines</vt:lpstr>
      <vt:lpstr>Re-Screening Guidelines</vt:lpstr>
      <vt:lpstr>Referral</vt:lpstr>
      <vt:lpstr>Referral</vt:lpstr>
      <vt:lpstr>Follow-Up and Tracking Guidelines</vt:lpstr>
      <vt:lpstr>Follow-Up and Tracking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Screening Guidelines for the School Nurse</dc:title>
  <dc:creator>Deborah Cook</dc:creator>
  <cp:lastModifiedBy>Bestgen, Brent</cp:lastModifiedBy>
  <cp:revision>2</cp:revision>
  <dcterms:created xsi:type="dcterms:W3CDTF">2022-09-19T15:09:34Z</dcterms:created>
  <dcterms:modified xsi:type="dcterms:W3CDTF">2022-09-21T16:16:52Z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2022-09-19T00:00:00Z</vt:filetime>
  </property>
  <property fmtid="{D5CDD505-2E9C-101B-9397-08002B2CF9AE}" pid="5" name="Producer">
    <vt:lpwstr>Microsoft® PowerPoint® 2016</vt:lpwstr>
  </property>
</Properties>
</file>