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93" r:id="rId2"/>
    <p:sldMasterId id="2147483805" r:id="rId3"/>
    <p:sldMasterId id="2147483817" r:id="rId4"/>
    <p:sldMasterId id="2147483829" r:id="rId5"/>
    <p:sldMasterId id="2147483841" r:id="rId6"/>
    <p:sldMasterId id="2147483853" r:id="rId7"/>
    <p:sldMasterId id="2147483901" r:id="rId8"/>
    <p:sldMasterId id="2147483913" r:id="rId9"/>
    <p:sldMasterId id="2147483925" r:id="rId10"/>
    <p:sldMasterId id="2147483937" r:id="rId11"/>
    <p:sldMasterId id="2147483949" r:id="rId12"/>
    <p:sldMasterId id="2147483961" r:id="rId13"/>
    <p:sldMasterId id="2147483973" r:id="rId14"/>
    <p:sldMasterId id="2147483987" r:id="rId15"/>
    <p:sldMasterId id="2147483999" r:id="rId16"/>
    <p:sldMasterId id="2147484011" r:id="rId17"/>
    <p:sldMasterId id="2147484023" r:id="rId18"/>
    <p:sldMasterId id="2147484035" r:id="rId19"/>
  </p:sldMasterIdLst>
  <p:notesMasterIdLst>
    <p:notesMasterId r:id="rId46"/>
  </p:notesMasterIdLst>
  <p:handoutMasterIdLst>
    <p:handoutMasterId r:id="rId47"/>
  </p:handoutMasterIdLst>
  <p:sldIdLst>
    <p:sldId id="256" r:id="rId20"/>
    <p:sldId id="402" r:id="rId21"/>
    <p:sldId id="269" r:id="rId22"/>
    <p:sldId id="258" r:id="rId23"/>
    <p:sldId id="323" r:id="rId24"/>
    <p:sldId id="259" r:id="rId25"/>
    <p:sldId id="275" r:id="rId26"/>
    <p:sldId id="265" r:id="rId27"/>
    <p:sldId id="301" r:id="rId28"/>
    <p:sldId id="413" r:id="rId29"/>
    <p:sldId id="308" r:id="rId30"/>
    <p:sldId id="309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40" r:id="rId39"/>
    <p:sldId id="335" r:id="rId40"/>
    <p:sldId id="336" r:id="rId41"/>
    <p:sldId id="337" r:id="rId42"/>
    <p:sldId id="282" r:id="rId43"/>
    <p:sldId id="419" r:id="rId44"/>
    <p:sldId id="420" r:id="rId45"/>
  </p:sldIdLst>
  <p:sldSz cx="9144000" cy="6858000" type="screen4x3"/>
  <p:notesSz cx="7010400" cy="92964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3300"/>
    <a:srgbClr val="996633"/>
    <a:srgbClr val="FF5050"/>
    <a:srgbClr val="33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86909" autoAdjust="0"/>
  </p:normalViewPr>
  <p:slideViewPr>
    <p:cSldViewPr>
      <p:cViewPr varScale="1">
        <p:scale>
          <a:sx n="77" d="100"/>
          <a:sy n="77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E7D389-0C87-4200-BB11-1DCC03A55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0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8AF03-3058-4FDD-9764-E982015FF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4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CF4D1-4B71-49DE-A308-0BA2FF9D80DD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3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14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67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531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99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180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238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127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57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110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94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AF03-3058-4FDD-9764-E982015FF3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4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02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894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534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AF03-3058-4FDD-9764-E982015FF3D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5061-2BBE-40B6-B1A7-768029BD2BD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55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5061-2BBE-40B6-B1A7-768029BD2BD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8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B6AB2-898E-4F72-AFCD-7056BEEF147D}" type="slidenum">
              <a:rPr lang="en-US"/>
              <a:pPr/>
              <a:t>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61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EBCA1-38F8-4CDF-AB96-8AA9D10C89BC}" type="slidenum">
              <a:rPr lang="en-US"/>
              <a:pPr/>
              <a:t>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AF03-3058-4FDD-9764-E982015FF3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1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151FE-7137-401E-BB64-6F0E64F80BF0}" type="slidenum">
              <a:rPr lang="en-US"/>
              <a:pPr/>
              <a:t>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1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B473D-2B13-43D4-8AC8-AA87485843AE}" type="slidenum">
              <a:rPr lang="en-US"/>
              <a:pPr/>
              <a:t>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72B6B-1259-4391-B056-B2E5B14DBAC9}" type="slidenum">
              <a:rPr lang="en-US"/>
              <a:pPr/>
              <a:t>8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12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AF03-3058-4FDD-9764-E982015FF3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3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04D8D8A-A134-4BB3-B4FA-D53136D04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6AB4-BB24-40C7-B6CA-8D3F42303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6860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4017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9187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8634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7074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979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2971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7573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3061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99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0D36-0D82-4E4C-8C1E-9AB0320F0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9948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68D2-BBE4-47CE-8502-665C97299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271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DDE01-8FB3-48C4-9B7B-0F6DFE551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987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1B3E4-B27B-4634-91AD-1531B83FF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7543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382838"/>
            <a:ext cx="4332287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A3D8-6B62-4B62-ADE5-208F1140D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365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2E28-BBE8-4E3F-B705-AF5376063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5300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879DB-634D-4263-B4F3-264D96702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7007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5875B-A9F4-4106-BA1E-FBDDFD620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051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3FE73-6C29-44FF-8E99-A59B2D2BC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7082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A36C3-253B-4B1C-9735-0A1B96C95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69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3306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6B01-50D2-41D7-AC2A-0A7B3290C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784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535113"/>
            <a:ext cx="2209800" cy="4689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35113"/>
            <a:ext cx="6481762" cy="468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1B87-74AB-4C40-BB41-ACAC627E0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4501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C819-4028-42FF-B7B0-217731A07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894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D44C8-FD92-4CCF-AC36-87EBB91EC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7789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8291E-4F93-4A50-8A79-0B2F09B43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8975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382838"/>
            <a:ext cx="4332287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8D04C-6844-4B6E-84A4-CDC7612C7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2370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8D093-B81D-42D7-82FF-A549201DA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2701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1E5A8-64DA-4742-8EA7-A0D599253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121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4987C-3547-4943-83E9-5A4108C96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0146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FA447-4013-49EA-9E6D-645C7FB55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934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4510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9E88F-A449-4663-A1C1-2A4EB34DB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4758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62B3-F27C-48B3-A8C3-31120729A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4335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535113"/>
            <a:ext cx="2209800" cy="4689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35113"/>
            <a:ext cx="6481762" cy="468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51D4B-29AF-41AA-81E3-ADBC737D5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9843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87816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5406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928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7062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3620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7371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857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78360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9532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1670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0580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5777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6BD4-5ABA-45BF-A038-42D88A4A5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5903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6FB21-C4F2-4C70-8DE1-C302D92E5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1883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4A88-0016-426B-9578-385DA6860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2479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382838"/>
            <a:ext cx="4332287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5E5D9-33B3-43BA-84D9-C74D6B291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6696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685B7-FBD9-4C85-BA4A-9401FC8BD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4939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4DD67-927B-4E63-BD64-78CF664B5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847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7905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436EE-3C52-4148-B935-2AB192F5D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6004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FC450-FA9A-427B-A12A-2F3DBE325B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7674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82BEE-49CB-4F3B-961E-9914529FF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4439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0B9D6-C8DD-4078-A673-DB1E60CA7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6288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535113"/>
            <a:ext cx="2209800" cy="4689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35113"/>
            <a:ext cx="6481762" cy="468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70BC-17B1-4D51-B0AC-E4D54F0B2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351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" y="1535113"/>
            <a:ext cx="8839200" cy="573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88" y="2382838"/>
            <a:ext cx="4332287" cy="184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88" y="4379913"/>
            <a:ext cx="4332287" cy="184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16EA8-14C9-4C0A-B279-F1E9F8B55A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24835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" y="1535113"/>
            <a:ext cx="8839200" cy="573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382838"/>
            <a:ext cx="4332287" cy="384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9-F1A3-411C-8662-6D021AF38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687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7480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00740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726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4652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5537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5142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6588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19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0453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0531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6658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1935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607A-30F5-4C39-9F5E-3E0C79C07EB2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936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422C3-A315-4F90-AB57-10E273AD0DC6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7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55385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6048-8093-485F-859D-858B795E88A6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289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382838"/>
            <a:ext cx="4332287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9982C-D11C-47CA-A5CB-16F5DBBF3E58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0227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1E97-8F90-44A9-9437-133ECA068B8E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364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A9E0-944C-4FC2-9D21-6E900351B386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8074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D2E9-FF4B-46A4-A6AB-D13CA3FEB62E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0536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00A33-AB1A-41E2-9D74-9C55C670D474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049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0494-5A25-4023-B48F-3A38B1C1F66E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9570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8E61-F36A-4526-ADEF-B25D81629DCC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6549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535113"/>
            <a:ext cx="2209800" cy="4689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35113"/>
            <a:ext cx="6481762" cy="468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7266-47F2-4DE7-9378-2297B1340CA9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899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1648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9152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6294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262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50605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4920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4488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9723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00338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1221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215580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372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04514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2769-16F4-44F7-B632-99DD9D2E4A54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110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5538-9E77-4C5D-8F6E-3FE1A723D7DD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2333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0A04-7C48-4543-A85A-7A2454ED37CD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2911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382838"/>
            <a:ext cx="4332287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767F-C61D-414F-8A8E-04E22D56F60A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712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665E-935A-414F-99A5-F6E3C8287ABE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31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15F9-0434-44E6-BF91-F97B1A8B5B99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9675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9381-19E0-4B04-8456-2C1DF234012C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3881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5D92-34D8-4A43-BE4A-F706027C9C59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0480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F928-2A6D-4D1A-809F-F61B37F276D0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6312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A449-1986-418B-B4EB-563BE06C9BA2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1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9437-5D69-4F0C-966D-978F5A84E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81466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535113"/>
            <a:ext cx="2209800" cy="4689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35113"/>
            <a:ext cx="6481762" cy="468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BB36-686F-4E38-A882-4167E2ACB30C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102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EE233-FA62-4A4C-99E3-F53C811D8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16950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0828-3FF2-4903-B31C-03C546474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4065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D535B-D0E5-4CEE-BA86-0DF26DC54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3844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382838"/>
            <a:ext cx="4332287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F8078-BCB7-49A9-BE06-2C4A0DFCD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54399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0463-A354-4915-B977-533DDBB53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18063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630C5-18CE-4909-8FA0-E5BFBD068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77643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EB4B7-D831-4C68-9060-BCF72983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414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07899-F791-42D3-BE72-370D03D9F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60361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929A1-352D-4C06-A822-1DF645AA3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987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34371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4A0A4-AC1A-4F5C-A7F3-937539F63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88818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535113"/>
            <a:ext cx="2209800" cy="4689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35113"/>
            <a:ext cx="6481762" cy="468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80471-5A52-499D-8A00-B92D6CFA4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60287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" y="1535113"/>
            <a:ext cx="8839200" cy="573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88" y="2382838"/>
            <a:ext cx="4332287" cy="184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88" y="4379913"/>
            <a:ext cx="4332287" cy="184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3D0D7-D638-4A6E-8EE9-F13A63DC7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52025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" y="1535113"/>
            <a:ext cx="8839200" cy="573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382838"/>
            <a:ext cx="4332287" cy="384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C457D-A65B-4189-860B-743C345E3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635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2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5BF6-762D-43B1-BC56-E6BF07DD8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104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30C8B-DB41-409B-99D0-8E43D449B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130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B7FE-B966-4841-A3FC-1CFFB29E9C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890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382838"/>
            <a:ext cx="4332287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1A108-03D4-41B9-8165-6E6588DEB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25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3750-3154-4728-AED2-CC67A2E71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844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DBD43-7E71-44E2-B00B-7F193AB0D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91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19DB8-175A-433C-B413-E5EF0A85F1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96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EC26-FB09-4AB5-8F2E-25C73BBF9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BFEB0-CD5A-4076-933B-806979586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405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FAB8B-90C3-48C2-9A3C-04C9A3407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287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819F4-1BB4-4451-9A6B-E5D10D930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695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535113"/>
            <a:ext cx="2209800" cy="4689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35113"/>
            <a:ext cx="6481762" cy="468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EF98-D57D-4398-A178-EAA062276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20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EB45A-1209-4985-A8D9-36BE125CB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089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3417-D990-49CE-A1C7-012FA2811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273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81C55-3A53-41FF-9902-81973095C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181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382838"/>
            <a:ext cx="4332287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653C-8515-40F3-9B58-65D548085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777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0DD26-6157-4D3B-B11C-8643A9D4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445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2DF0-F3E5-480F-B468-390B05D55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0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3ABF-DFD9-465A-9AEC-A74D2FE14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2C0DD-872B-4AD8-8D86-5CD45C91B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410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30B31-AF5D-4880-8A33-383756CB2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157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6DD14-6DAC-4A80-A90E-6A95C03C2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107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2F01E-12A8-492C-BF6A-B9A0D12F0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865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535113"/>
            <a:ext cx="2209800" cy="4689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35113"/>
            <a:ext cx="6481762" cy="468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20608-84F8-47A4-ADAD-E31E48336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958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C3BA-3718-44D4-860A-B4B0A0039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212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87E8D-25C8-4551-98FB-B434010128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694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EF63F-35AE-45FF-8D40-5C2B51D67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399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382838"/>
            <a:ext cx="4332287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479C-EDF0-4FD2-BB21-387536150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162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7A4A0-9927-445B-87DD-5A5C3BE2DB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61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7ECD57-EB7E-413A-8194-56630F3B8A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459B9-30E1-4A24-93C3-B017A19C2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626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0F30-312C-44E1-98A6-4D7283A97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608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4E06E-60D6-412D-94A0-5D900B0FF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924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1FC89-3284-4278-8A86-E530ABF71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573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C2BC6-FA1F-4957-B7C9-14D20B780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117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535113"/>
            <a:ext cx="2209800" cy="4689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35113"/>
            <a:ext cx="6481762" cy="468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7D37B-81EA-4783-ACCA-8675A2D61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929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3144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316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6653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635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5A1B9A6-D158-4189-878D-150F3D5FE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774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272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780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9989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0812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8846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7942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05EA0-9E36-41FD-9CD5-AE18DD667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452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1986-B7A1-4163-BD66-6DD41325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1644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55475-054A-43D1-BCCA-B45AE73CE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68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288B-19A1-4A50-9240-DDEF0C9DD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382838"/>
            <a:ext cx="4332287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D36E-72A3-454B-85F1-816B9155A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6676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4E7AE-DC76-40F0-89FE-23EE69A81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835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3F40A-99A1-4548-8F71-608978E17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1390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FFAAB-3217-49AC-A21F-2BC51F8D3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031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839F-C552-4BAD-B7C0-08C93CCA3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9522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2D622-E1B1-45C8-B514-44CB35140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1333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A92D0-BD8D-4F3F-B394-9BEC47793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864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535113"/>
            <a:ext cx="2209800" cy="4689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35113"/>
            <a:ext cx="6481762" cy="468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A9F7C-6F52-48D2-89D2-735A3EFEE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6777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51876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02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45F4-A153-4297-9D30-3125E0BA3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335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046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48247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62095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68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7318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2816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083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8332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F4E29-FCFF-479C-B15F-32CBBB65C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75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A9EA-7538-42F3-ACB2-8092C1AD9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B439-C67C-4378-8A6B-DAB23275E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0618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FA15E-187E-4BDF-AE75-C0C41E75E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711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88" y="2382838"/>
            <a:ext cx="4330700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382838"/>
            <a:ext cx="4332287" cy="384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93C9D-19C2-46C5-8BE7-01A0FC570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443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24D1E-7A7A-42BF-839C-40440194E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760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94D76-B6BC-49B2-A646-47133422A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8426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295D8-F999-4E3E-A518-975B5B2F0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0028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37E31-BAFE-4361-96B0-2C893A255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9680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D188-83A5-4346-B2F0-A92F90C0D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8992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E40A4-7691-4124-8D1C-CDE21CE6A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6353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535113"/>
            <a:ext cx="2209800" cy="4689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35113"/>
            <a:ext cx="6481762" cy="468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8ABB-C356-42CD-8981-59C18F759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87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4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0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24AE649-52DE-43EC-8FB5-34DA72DB4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ew_ADA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52838"/>
            <a:ext cx="22098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3581400" y="4343400"/>
            <a:ext cx="44958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340" name="Picture 5" descr="BOTTOM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186370" name="Rectangle 2"/>
          <p:cNvSpPr>
            <a:spLocks noChangeArrowheads="1"/>
          </p:cNvSpPr>
          <p:nvPr userDrawn="1"/>
        </p:nvSpPr>
        <p:spPr bwMode="auto">
          <a:xfrm>
            <a:off x="219075" y="2232025"/>
            <a:ext cx="868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b">
            <a:spAutoFit/>
          </a:bodyPr>
          <a:lstStyle/>
          <a:p>
            <a:pPr algn="ctr" eaLnBrk="1" hangingPunct="1">
              <a:lnSpc>
                <a:spcPts val="4000"/>
              </a:lnSpc>
              <a:defRPr/>
            </a:pPr>
            <a:r>
              <a:rPr kumimoji="0"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DIABETES CARE TASKS AT SCHOOL:</a:t>
            </a:r>
          </a:p>
          <a:p>
            <a:pPr algn="ctr" eaLnBrk="1" hangingPunct="1">
              <a:lnSpc>
                <a:spcPts val="4000"/>
              </a:lnSpc>
              <a:defRPr/>
            </a:pPr>
            <a:r>
              <a:rPr kumimoji="0"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What Key Personnel Need to Know</a:t>
            </a:r>
          </a:p>
        </p:txBody>
      </p:sp>
      <p:pic>
        <p:nvPicPr>
          <p:cNvPr id="14344" name="Picture 9" descr="TOPBAR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safe_at_school_b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7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BOTTOMBAR_WE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549275" y="161925"/>
            <a:ext cx="6156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0" lang="en-US" altLang="en-US" sz="36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15366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1535113"/>
            <a:ext cx="8839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7" name="Rectangle 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2382838"/>
            <a:ext cx="88153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67000" y="6502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DFE3CFE-D146-47D3-A2E6-537D4C2AC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5369" name="Picture 10" descr="TOP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safe_at_school_b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4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BOTTOMBAR_WE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549275" y="161925"/>
            <a:ext cx="6156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0" lang="en-US" altLang="en-US" sz="36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8198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1535113"/>
            <a:ext cx="8839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9" name="Rectangle 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2382838"/>
            <a:ext cx="88153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67000" y="6502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4F86CE30-BFB3-47FE-9D9A-6FF982547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201" name="Picture 10" descr="TOP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safe_at_school_b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5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ew_ADA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52838"/>
            <a:ext cx="22098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3"/>
          <p:cNvSpPr>
            <a:spLocks noChangeArrowheads="1"/>
          </p:cNvSpPr>
          <p:nvPr userDrawn="1"/>
        </p:nvSpPr>
        <p:spPr bwMode="auto">
          <a:xfrm>
            <a:off x="2895600" y="4191000"/>
            <a:ext cx="5867400" cy="838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6388" name="Picture 5" descr="BOTTOM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6"/>
          <p:cNvSpPr>
            <a:spLocks noChangeArrowheads="1"/>
          </p:cNvSpPr>
          <p:nvPr userDrawn="1"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6390" name="Rectangle 7"/>
          <p:cNvSpPr>
            <a:spLocks noChangeArrowheads="1"/>
          </p:cNvSpPr>
          <p:nvPr userDrawn="1"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186370" name="Rectangle 2"/>
          <p:cNvSpPr>
            <a:spLocks noChangeArrowheads="1"/>
          </p:cNvSpPr>
          <p:nvPr userDrawn="1"/>
        </p:nvSpPr>
        <p:spPr bwMode="auto">
          <a:xfrm>
            <a:off x="219075" y="2232025"/>
            <a:ext cx="868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b">
            <a:spAutoFit/>
          </a:bodyPr>
          <a:lstStyle/>
          <a:p>
            <a:pPr algn="ctr" eaLnBrk="1" hangingPunct="1">
              <a:lnSpc>
                <a:spcPts val="4000"/>
              </a:lnSpc>
              <a:defRPr/>
            </a:pPr>
            <a:r>
              <a:rPr kumimoji="0"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DIABETES CARE TASKS AT SCHOOL:</a:t>
            </a:r>
          </a:p>
          <a:p>
            <a:pPr algn="ctr" eaLnBrk="1" hangingPunct="1">
              <a:lnSpc>
                <a:spcPts val="4000"/>
              </a:lnSpc>
              <a:defRPr/>
            </a:pPr>
            <a:r>
              <a:rPr kumimoji="0"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What Key Personnel Need to Know</a:t>
            </a:r>
          </a:p>
        </p:txBody>
      </p:sp>
      <p:pic>
        <p:nvPicPr>
          <p:cNvPr id="16392" name="Picture 9" descr="TOPBAR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safe_at_school_b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85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BOTTOMBAR_WE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49275" y="161925"/>
            <a:ext cx="6156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en-US" sz="36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17414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1535113"/>
            <a:ext cx="8839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5" name="Rectangle 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2382838"/>
            <a:ext cx="88153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67000" y="6477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838619E-2753-4508-B08F-CC532DA1F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7417" name="Picture 10" descr="TOPBAR_WE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safe_at_school_b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w_ADA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52838"/>
            <a:ext cx="22098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3"/>
          <p:cNvSpPr>
            <a:spLocks noChangeArrowheads="1"/>
          </p:cNvSpPr>
          <p:nvPr userDrawn="1"/>
        </p:nvSpPr>
        <p:spPr bwMode="auto">
          <a:xfrm>
            <a:off x="4495800" y="4038600"/>
            <a:ext cx="2590800" cy="72072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484" name="Picture 5" descr="BOTTOM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6"/>
          <p:cNvSpPr>
            <a:spLocks noChangeArrowheads="1"/>
          </p:cNvSpPr>
          <p:nvPr userDrawn="1"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486" name="Rectangle 7"/>
          <p:cNvSpPr>
            <a:spLocks noChangeArrowheads="1"/>
          </p:cNvSpPr>
          <p:nvPr userDrawn="1"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186370" name="Rectangle 2"/>
          <p:cNvSpPr>
            <a:spLocks noChangeArrowheads="1"/>
          </p:cNvSpPr>
          <p:nvPr userDrawn="1"/>
        </p:nvSpPr>
        <p:spPr bwMode="auto">
          <a:xfrm>
            <a:off x="219075" y="2232025"/>
            <a:ext cx="868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b">
            <a:spAutoFit/>
          </a:bodyPr>
          <a:lstStyle/>
          <a:p>
            <a:pPr algn="ctr" eaLnBrk="1" hangingPunct="1">
              <a:lnSpc>
                <a:spcPts val="4000"/>
              </a:lnSpc>
              <a:defRPr/>
            </a:pPr>
            <a:r>
              <a:rPr kumimoji="0"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DIABETES CARE TASKS AT SCHOOL:</a:t>
            </a:r>
          </a:p>
          <a:p>
            <a:pPr algn="ctr" eaLnBrk="1" hangingPunct="1">
              <a:lnSpc>
                <a:spcPts val="4000"/>
              </a:lnSpc>
              <a:defRPr/>
            </a:pPr>
            <a:r>
              <a:rPr kumimoji="0"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What Key Personnel Need to Know</a:t>
            </a:r>
          </a:p>
        </p:txBody>
      </p:sp>
      <p:pic>
        <p:nvPicPr>
          <p:cNvPr id="20488" name="Picture 9" descr="TOPBAR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safe_at_school_b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1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BOTTOMBAR_WE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49275" y="161925"/>
            <a:ext cx="6156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en-US" sz="36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21510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1535113"/>
            <a:ext cx="8839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11" name="Rectangle 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2382838"/>
            <a:ext cx="88153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06675" y="6502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EFD33ED-3CB9-419D-95C3-A7D88AB7144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21513" name="Picture 10" descr="TOP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safe_at_school_b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5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ew_ADA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52838"/>
            <a:ext cx="22098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3"/>
          <p:cNvSpPr>
            <a:spLocks noChangeArrowheads="1"/>
          </p:cNvSpPr>
          <p:nvPr userDrawn="1"/>
        </p:nvSpPr>
        <p:spPr bwMode="auto">
          <a:xfrm>
            <a:off x="3657600" y="3840163"/>
            <a:ext cx="4114800" cy="106838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2532" name="Picture 5" descr="BOTTOM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6"/>
          <p:cNvSpPr>
            <a:spLocks noChangeArrowheads="1"/>
          </p:cNvSpPr>
          <p:nvPr userDrawn="1"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2534" name="Rectangle 7"/>
          <p:cNvSpPr>
            <a:spLocks noChangeArrowheads="1"/>
          </p:cNvSpPr>
          <p:nvPr userDrawn="1"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186370" name="Rectangle 2"/>
          <p:cNvSpPr>
            <a:spLocks noChangeArrowheads="1"/>
          </p:cNvSpPr>
          <p:nvPr userDrawn="1"/>
        </p:nvSpPr>
        <p:spPr bwMode="auto">
          <a:xfrm>
            <a:off x="219075" y="2232025"/>
            <a:ext cx="868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b">
            <a:spAutoFit/>
          </a:bodyPr>
          <a:lstStyle/>
          <a:p>
            <a:pPr algn="ctr" eaLnBrk="1" hangingPunct="1">
              <a:lnSpc>
                <a:spcPts val="4000"/>
              </a:lnSpc>
              <a:defRPr/>
            </a:pPr>
            <a:r>
              <a:rPr kumimoji="0"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DIABETES CARE TASKS AT SCHOOL:</a:t>
            </a:r>
          </a:p>
          <a:p>
            <a:pPr algn="ctr" eaLnBrk="1" hangingPunct="1">
              <a:lnSpc>
                <a:spcPts val="4000"/>
              </a:lnSpc>
              <a:defRPr/>
            </a:pPr>
            <a:r>
              <a:rPr kumimoji="0"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What Key Personnel Need to Know</a:t>
            </a:r>
          </a:p>
        </p:txBody>
      </p:sp>
      <p:pic>
        <p:nvPicPr>
          <p:cNvPr id="22536" name="Picture 10" descr="TOPBAR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1" descr="safe_at_school_b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19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BOTTOMBAR_WE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49275" y="161925"/>
            <a:ext cx="6156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en-US" sz="36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23558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1535113"/>
            <a:ext cx="8839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559" name="Rectangle 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2382838"/>
            <a:ext cx="88153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8300" y="6502400"/>
            <a:ext cx="777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100E197-A5A3-4FB7-927D-1C8F18FDA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3561" name="Picture 10" descr="TOP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1" descr="safe_at_school_b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9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BOTTOMBAR_WE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49275" y="161925"/>
            <a:ext cx="6156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0" lang="en-US" altLang="en-US" sz="36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9222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1535113"/>
            <a:ext cx="8839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23" name="Rectangle 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2382838"/>
            <a:ext cx="88153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67000" y="6477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40AF84B4-0186-4B2E-9477-C42A8705B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225" name="Picture 10" descr="TOPBAR_WE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1" descr="safe_at_school_b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32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w_ADA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52838"/>
            <a:ext cx="22098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4114800" y="4264025"/>
            <a:ext cx="3443288" cy="7651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6" name="Picture 5" descr="BOTTOM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186370" name="Rectangle 2"/>
          <p:cNvSpPr>
            <a:spLocks noChangeArrowheads="1"/>
          </p:cNvSpPr>
          <p:nvPr userDrawn="1"/>
        </p:nvSpPr>
        <p:spPr bwMode="auto">
          <a:xfrm>
            <a:off x="219075" y="2232025"/>
            <a:ext cx="868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b">
            <a:spAutoFit/>
          </a:bodyPr>
          <a:lstStyle/>
          <a:p>
            <a:pPr algn="ctr" eaLnBrk="1" hangingPunct="1">
              <a:lnSpc>
                <a:spcPts val="4000"/>
              </a:lnSpc>
              <a:defRPr/>
            </a:pPr>
            <a:r>
              <a:rPr kumimoji="0"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DIABETES CARE TASKS AT SCHOOL:</a:t>
            </a:r>
          </a:p>
          <a:p>
            <a:pPr algn="ctr" eaLnBrk="1" hangingPunct="1">
              <a:lnSpc>
                <a:spcPts val="4000"/>
              </a:lnSpc>
              <a:defRPr/>
            </a:pPr>
            <a:r>
              <a:rPr kumimoji="0"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What Key Personnel Need to Know</a:t>
            </a:r>
          </a:p>
        </p:txBody>
      </p:sp>
      <p:pic>
        <p:nvPicPr>
          <p:cNvPr id="3080" name="Picture 9" descr="TOPBAR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safe_at_school_b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76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BOTTOMBAR_WE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549275" y="161925"/>
            <a:ext cx="6156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0" lang="en-US" altLang="en-US" sz="36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4102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1535113"/>
            <a:ext cx="8839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3" name="Rectangle 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2382838"/>
            <a:ext cx="88153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67000" y="6477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4C50FD5C-1190-4233-864C-A39CC2CE7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105" name="Picture 10" descr="TOP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safe_at_school_b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12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BOTTOMBAR_WE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549275" y="161925"/>
            <a:ext cx="6156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0" lang="en-US" altLang="en-US" sz="36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5126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1535113"/>
            <a:ext cx="8839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7" name="Rectangle 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2382838"/>
            <a:ext cx="88153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67000" y="6477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0A6F8B66-57D0-423A-A2AC-6EBDE1718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129" name="Picture 10" descr="TOP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safe_at_school_b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57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OTTOMBAR_WE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549275" y="161925"/>
            <a:ext cx="6156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0" lang="en-US" altLang="en-US" sz="36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1pPr>
            <a:lvl2pPr marL="742950" indent="-28575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2pPr>
            <a:lvl3pPr marL="11430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3pPr>
            <a:lvl4pPr marL="16002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4pPr>
            <a:lvl5pPr marL="2057400" indent="-228600" eaLnBrk="0" hangingPunct="0"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FF0000"/>
                </a:solidFill>
                <a:latin typeface="Cooper Lt BT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6150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1535113"/>
            <a:ext cx="8839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51" name="Rectangle 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2382838"/>
            <a:ext cx="88153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67000" y="6477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579C7D63-A99E-4DB8-92EF-004D6ACAA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153" name="Picture 10" descr="TOP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 descr="safe_at_school_b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35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w_ADA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52838"/>
            <a:ext cx="22098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3"/>
          <p:cNvSpPr>
            <a:spLocks noChangeArrowheads="1"/>
          </p:cNvSpPr>
          <p:nvPr userDrawn="1"/>
        </p:nvSpPr>
        <p:spPr bwMode="auto">
          <a:xfrm>
            <a:off x="3781425" y="4191000"/>
            <a:ext cx="4241800" cy="838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44" name="Picture 5" descr="BOTTOM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6"/>
          <p:cNvSpPr>
            <a:spLocks noChangeArrowheads="1"/>
          </p:cNvSpPr>
          <p:nvPr userDrawn="1"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0246" name="Rectangle 7"/>
          <p:cNvSpPr>
            <a:spLocks noChangeArrowheads="1"/>
          </p:cNvSpPr>
          <p:nvPr userDrawn="1"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186370" name="Rectangle 2"/>
          <p:cNvSpPr>
            <a:spLocks noChangeArrowheads="1"/>
          </p:cNvSpPr>
          <p:nvPr userDrawn="1"/>
        </p:nvSpPr>
        <p:spPr bwMode="auto">
          <a:xfrm>
            <a:off x="219075" y="2232025"/>
            <a:ext cx="868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b">
            <a:spAutoFit/>
          </a:bodyPr>
          <a:lstStyle/>
          <a:p>
            <a:pPr algn="ctr" eaLnBrk="1" hangingPunct="1">
              <a:lnSpc>
                <a:spcPts val="4000"/>
              </a:lnSpc>
              <a:defRPr/>
            </a:pPr>
            <a:r>
              <a:rPr kumimoji="0"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DIABETES CARE TASKS AT SCHOOL:</a:t>
            </a:r>
          </a:p>
          <a:p>
            <a:pPr algn="ctr" eaLnBrk="1" hangingPunct="1">
              <a:lnSpc>
                <a:spcPts val="4000"/>
              </a:lnSpc>
              <a:defRPr/>
            </a:pPr>
            <a:r>
              <a:rPr kumimoji="0"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What Key Personnel Need to Know</a:t>
            </a:r>
          </a:p>
        </p:txBody>
      </p:sp>
      <p:pic>
        <p:nvPicPr>
          <p:cNvPr id="10248" name="Picture 9" descr="TOPBAR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safe_at_school_b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19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BOTTOMBAR_WE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549275" y="161925"/>
            <a:ext cx="6156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0" lang="en-US" altLang="en-US" sz="36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kumimoji="0" lang="en-US" altLang="en-US" sz="1300" b="1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11270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1535113"/>
            <a:ext cx="8839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71" name="Rectangle 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2382838"/>
            <a:ext cx="88153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67000" y="6477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9BF0B38-CF15-4690-BD34-EF2F29BB2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273" name="Picture 10" descr="TOP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 descr="safe_at_school_b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12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w_ADA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52838"/>
            <a:ext cx="22098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3505200" y="4114800"/>
            <a:ext cx="4724400" cy="11985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8436" name="Picture 5" descr="BOTTOM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186370" name="Rectangle 2"/>
          <p:cNvSpPr>
            <a:spLocks noChangeArrowheads="1"/>
          </p:cNvSpPr>
          <p:nvPr userDrawn="1"/>
        </p:nvSpPr>
        <p:spPr bwMode="auto">
          <a:xfrm>
            <a:off x="219075" y="2232025"/>
            <a:ext cx="868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b">
            <a:spAutoFit/>
          </a:bodyPr>
          <a:lstStyle/>
          <a:p>
            <a:pPr algn="ctr" eaLnBrk="1" hangingPunct="1">
              <a:lnSpc>
                <a:spcPts val="4000"/>
              </a:lnSpc>
              <a:defRPr/>
            </a:pPr>
            <a:r>
              <a:rPr kumimoji="0"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DIABETES CARE TASKS AT SCHOOL:</a:t>
            </a:r>
          </a:p>
          <a:p>
            <a:pPr algn="ctr" eaLnBrk="1" hangingPunct="1">
              <a:lnSpc>
                <a:spcPts val="4000"/>
              </a:lnSpc>
              <a:defRPr/>
            </a:pPr>
            <a:r>
              <a:rPr kumimoji="0"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What Key Personnel Need to Know</a:t>
            </a:r>
          </a:p>
        </p:txBody>
      </p:sp>
      <p:pic>
        <p:nvPicPr>
          <p:cNvPr id="18440" name="Picture 9" descr="TOPBAR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safe_at_school_b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BOTTOMBAR_WE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549275" y="161925"/>
            <a:ext cx="6156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0" lang="en-US" altLang="en-US" sz="36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61975" y="64754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1-800-DIABETES</a:t>
            </a:r>
            <a:endParaRPr kumimoji="0" lang="en-US" altLang="en-US" sz="1300" b="1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664200" y="6465888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kumimoji="0" lang="en-US" altLang="en-US" sz="1300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t>www.diabetes.org</a:t>
            </a:r>
          </a:p>
        </p:txBody>
      </p:sp>
      <p:sp>
        <p:nvSpPr>
          <p:cNvPr id="19462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1535113"/>
            <a:ext cx="8839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63" name="Rectangle 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2382838"/>
            <a:ext cx="88153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82875" y="65182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460F1E6-48C8-491B-A53E-09BFB52FF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9465" name="Picture 10" descr="TOPBAR_WE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>
            <a:fillRect/>
          </a:stretch>
        </p:blipFill>
        <p:spPr bwMode="auto">
          <a:xfrm>
            <a:off x="0" y="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 descr="safe_at_school_b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750"/>
            <a:ext cx="2763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76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752600"/>
            <a:ext cx="7391400" cy="1981200"/>
          </a:xfrm>
        </p:spPr>
        <p:txBody>
          <a:bodyPr>
            <a:normAutofit/>
          </a:bodyPr>
          <a:lstStyle/>
          <a:p>
            <a:r>
              <a:rPr lang="en-US" sz="5400" dirty="0"/>
              <a:t>Supporting Students with Diabetes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334000"/>
            <a:ext cx="67818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Katherine Park, MSN, RN, NCSN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kpark@parkwayschools.net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4050268"/>
            <a:ext cx="4763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School Nurse 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Training 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Non-medical Staff: </a:t>
            </a:r>
          </a:p>
          <a:p>
            <a:pPr marL="109728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 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Overview</a:t>
            </a:r>
          </a:p>
          <a:p>
            <a:pPr marL="109728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lassroom Education School -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24200"/>
            <a:ext cx="4343400" cy="30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/>
          </p:cNvSpPr>
          <p:nvPr>
            <p:ph type="title"/>
          </p:nvPr>
        </p:nvSpPr>
        <p:spPr>
          <a:xfrm>
            <a:off x="457200" y="518899"/>
            <a:ext cx="6934200" cy="1314450"/>
          </a:xfrm>
        </p:spPr>
        <p:txBody>
          <a:bodyPr>
            <a:normAutofit/>
          </a:bodyPr>
          <a:lstStyle/>
          <a:p>
            <a:pPr marL="109728" fontAlgn="base">
              <a:spcAft>
                <a:spcPct val="0"/>
              </a:spcAft>
              <a:buClr>
                <a:schemeClr val="accent3"/>
              </a:buClr>
            </a:pPr>
            <a:r>
              <a:rPr lang="en-US" sz="3600" dirty="0"/>
              <a:t>American Diabetes Association</a:t>
            </a:r>
          </a:p>
        </p:txBody>
      </p:sp>
      <p:sp>
        <p:nvSpPr>
          <p:cNvPr id="230403" name="Rectangle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177800" indent="0">
              <a:lnSpc>
                <a:spcPct val="120000"/>
              </a:lnSpc>
              <a:buFont typeface="Wingdings 2" pitchFamily="18" charset="2"/>
              <a:buNone/>
            </a:pPr>
            <a:r>
              <a:rPr lang="en-US" sz="3000" dirty="0" smtClean="0"/>
              <a:t>Safe </a:t>
            </a:r>
            <a:r>
              <a:rPr lang="en-US" sz="3000" dirty="0"/>
              <a:t>at School Campaign begun in </a:t>
            </a:r>
            <a:r>
              <a:rPr lang="en-US" sz="3000" dirty="0" smtClean="0"/>
              <a:t>2006, </a:t>
            </a:r>
            <a:r>
              <a:rPr lang="en-US" sz="3000" dirty="0"/>
              <a:t>supports training of non-medical staff and believes</a:t>
            </a:r>
            <a:r>
              <a:rPr lang="en-US" sz="3000" dirty="0">
                <a:latin typeface="Arial" charset="0"/>
              </a:rPr>
              <a:t>:</a:t>
            </a:r>
          </a:p>
          <a:p>
            <a:pPr lvl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All </a:t>
            </a:r>
            <a:r>
              <a:rPr lang="en-US" sz="3000" b="1" dirty="0">
                <a:solidFill>
                  <a:schemeClr val="tx1"/>
                </a:solidFill>
              </a:rPr>
              <a:t>children with diabetes</a:t>
            </a:r>
            <a:r>
              <a:rPr lang="en-US" sz="3000" dirty="0">
                <a:solidFill>
                  <a:schemeClr val="tx1"/>
                </a:solidFill>
              </a:rPr>
              <a:t> deserve to feel safe at school</a:t>
            </a:r>
          </a:p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endParaRPr lang="en-US" sz="3000" dirty="0"/>
          </a:p>
          <a:p>
            <a:pPr lvl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All school staff members</a:t>
            </a:r>
            <a:r>
              <a:rPr lang="en-US" sz="3000" dirty="0">
                <a:solidFill>
                  <a:schemeClr val="tx1"/>
                </a:solidFill>
              </a:rPr>
              <a:t> should receive training that provides a basic understanding of diabetes</a:t>
            </a:r>
          </a:p>
          <a:p>
            <a:pPr lvl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A small group of school staff members </a:t>
            </a:r>
            <a:r>
              <a:rPr lang="en-US" sz="3000" dirty="0">
                <a:solidFill>
                  <a:schemeClr val="tx1"/>
                </a:solidFill>
              </a:rPr>
              <a:t>should receive training </a:t>
            </a:r>
            <a:r>
              <a:rPr lang="en-US" sz="3000" dirty="0" smtClean="0">
                <a:solidFill>
                  <a:schemeClr val="tx1"/>
                </a:solidFill>
              </a:rPr>
              <a:t>in </a:t>
            </a:r>
            <a:r>
              <a:rPr lang="en-US" sz="3000" dirty="0">
                <a:solidFill>
                  <a:schemeClr val="tx1"/>
                </a:solidFill>
              </a:rPr>
              <a:t>student-specific routine and emergency care</a:t>
            </a:r>
          </a:p>
        </p:txBody>
      </p:sp>
      <p:pic>
        <p:nvPicPr>
          <p:cNvPr id="230404" name="Picture 4" descr="MP90043957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6018" y="4549"/>
            <a:ext cx="19050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880396"/>
      </p:ext>
    </p:extLst>
  </p:cSld>
  <p:clrMapOvr>
    <a:masterClrMapping/>
  </p:clrMapOvr>
  <p:transition advTm="16412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Steps for an Effective TDP Training Program</a:t>
            </a:r>
          </a:p>
        </p:txBody>
      </p:sp>
      <p:sp>
        <p:nvSpPr>
          <p:cNvPr id="248835" name="Rectangle 3"/>
          <p:cNvSpPr>
            <a:spLocks noGrp="1"/>
          </p:cNvSpPr>
          <p:nvPr>
            <p:ph idx="1"/>
          </p:nvPr>
        </p:nvSpPr>
        <p:spPr>
          <a:xfrm>
            <a:off x="457200" y="1659775"/>
            <a:ext cx="8229600" cy="4389437"/>
          </a:xfrm>
        </p:spPr>
        <p:txBody>
          <a:bodyPr>
            <a:noAutofit/>
          </a:bodyPr>
          <a:lstStyle/>
          <a:p>
            <a:pPr marL="495300" indent="-495300">
              <a:buClrTx/>
              <a:buFont typeface="Wingdings 2" pitchFamily="18" charset="2"/>
              <a:buAutoNum type="arabicPeriod"/>
            </a:pPr>
            <a:r>
              <a:rPr lang="en-US" dirty="0"/>
              <a:t>Gain </a:t>
            </a:r>
            <a:r>
              <a:rPr lang="en-US" dirty="0" smtClean="0"/>
              <a:t>approval/support </a:t>
            </a:r>
            <a:r>
              <a:rPr lang="en-US" dirty="0"/>
              <a:t>for training program</a:t>
            </a:r>
          </a:p>
          <a:p>
            <a:pPr marL="495300" indent="-495300">
              <a:buClrTx/>
              <a:buFont typeface="Wingdings 2" pitchFamily="18" charset="2"/>
              <a:buAutoNum type="arabicPeriod"/>
            </a:pPr>
            <a:r>
              <a:rPr lang="en-US" dirty="0"/>
              <a:t>Solicit volunteers (minimum 1-2 if full-time nurse; 3 or more if no full-time nurse)</a:t>
            </a:r>
          </a:p>
          <a:p>
            <a:pPr marL="495300" indent="-495300">
              <a:buClrTx/>
              <a:buFont typeface="Wingdings 2" pitchFamily="18" charset="2"/>
              <a:buAutoNum type="arabicPeriod"/>
            </a:pPr>
            <a:r>
              <a:rPr lang="en-US" dirty="0"/>
              <a:t>Obtain training equipment</a:t>
            </a:r>
          </a:p>
          <a:p>
            <a:pPr marL="495300" indent="-495300">
              <a:buClrTx/>
              <a:buFont typeface="Wingdings 2" pitchFamily="18" charset="2"/>
              <a:buAutoNum type="arabicPeriod"/>
            </a:pPr>
            <a:r>
              <a:rPr lang="en-US" dirty="0"/>
              <a:t>Conduct training of volunteers</a:t>
            </a:r>
          </a:p>
          <a:p>
            <a:pPr marL="495300" indent="-495300">
              <a:buClrTx/>
              <a:buFont typeface="Wingdings 2" pitchFamily="18" charset="2"/>
              <a:buAutoNum type="arabicPeriod"/>
            </a:pPr>
            <a:r>
              <a:rPr lang="en-US" dirty="0"/>
              <a:t>Provide volunteers with informational </a:t>
            </a:r>
            <a:r>
              <a:rPr lang="en-US" dirty="0" smtClean="0"/>
              <a:t>binder/handouts/completion </a:t>
            </a:r>
            <a:r>
              <a:rPr lang="en-US" dirty="0"/>
              <a:t>certificate</a:t>
            </a:r>
          </a:p>
          <a:p>
            <a:pPr marL="495300" indent="-495300">
              <a:buClrTx/>
              <a:buFont typeface="Wingdings 2" pitchFamily="18" charset="2"/>
              <a:buAutoNum type="arabicPeriod"/>
            </a:pPr>
            <a:r>
              <a:rPr lang="en-US" dirty="0"/>
              <a:t>Document training</a:t>
            </a:r>
          </a:p>
          <a:p>
            <a:pPr marL="495300" indent="-495300">
              <a:buClrTx/>
              <a:buFont typeface="Wingdings 2" pitchFamily="18" charset="2"/>
              <a:buAutoNum type="arabicPeriod"/>
            </a:pPr>
            <a:r>
              <a:rPr lang="en-US" dirty="0"/>
              <a:t>Provide information for buildings</a:t>
            </a:r>
          </a:p>
          <a:p>
            <a:pPr marL="495300" indent="-495300">
              <a:buClrTx/>
              <a:buFont typeface="Wingdings 2" pitchFamily="18" charset="2"/>
              <a:buAutoNum type="arabicPeriod"/>
            </a:pPr>
            <a:r>
              <a:rPr lang="en-US" dirty="0"/>
              <a:t>Periodic </a:t>
            </a:r>
            <a:r>
              <a:rPr lang="en-US" dirty="0" smtClean="0"/>
              <a:t>review/skills practice/train </a:t>
            </a:r>
            <a:r>
              <a:rPr lang="en-US" dirty="0"/>
              <a:t>new volunteers as needed</a:t>
            </a:r>
          </a:p>
        </p:txBody>
      </p:sp>
    </p:spTree>
    <p:extLst>
      <p:ext uri="{BB962C8B-B14F-4D97-AF65-F5344CB8AC3E}">
        <p14:creationId xmlns:p14="http://schemas.microsoft.com/office/powerpoint/2010/main" val="1451221357"/>
      </p:ext>
    </p:extLst>
  </p:cSld>
  <p:clrMapOvr>
    <a:masterClrMapping/>
  </p:clrMapOvr>
  <p:transition advTm="1604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61749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Gain Approval/Support for Training Program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461749" y="2362200"/>
            <a:ext cx="8229600" cy="3200400"/>
          </a:xfrm>
        </p:spPr>
        <p:txBody>
          <a:bodyPr>
            <a:noAutofit/>
          </a:bodyPr>
          <a:lstStyle/>
          <a:p>
            <a:pPr eaLnBrk="1" hangingPunct="1">
              <a:buClrTx/>
            </a:pPr>
            <a:r>
              <a:rPr lang="en-US" altLang="en-US" dirty="0"/>
              <a:t>Discussions with health services </a:t>
            </a:r>
            <a:r>
              <a:rPr lang="en-US" altLang="en-US" dirty="0" smtClean="0"/>
              <a:t>director/district </a:t>
            </a:r>
            <a:r>
              <a:rPr lang="en-US" altLang="en-US" dirty="0"/>
              <a:t>superintendent</a:t>
            </a:r>
          </a:p>
          <a:p>
            <a:pPr eaLnBrk="1" hangingPunct="1">
              <a:buClrTx/>
            </a:pPr>
            <a:r>
              <a:rPr lang="en-US" altLang="en-US" dirty="0"/>
              <a:t>Meetings with representatives from the ADA</a:t>
            </a:r>
          </a:p>
          <a:p>
            <a:pPr eaLnBrk="1" hangingPunct="1">
              <a:buClrTx/>
            </a:pPr>
            <a:r>
              <a:rPr lang="en-US" altLang="en-US" dirty="0"/>
              <a:t>Surveys sent out to </a:t>
            </a:r>
            <a:r>
              <a:rPr lang="en-US" altLang="en-US" dirty="0" smtClean="0"/>
              <a:t>nurses/nurse assistants/sub </a:t>
            </a:r>
            <a:r>
              <a:rPr lang="en-US" altLang="en-US" dirty="0"/>
              <a:t>nurses to assess for knowledge gaps and readiness for a training program within the district</a:t>
            </a:r>
          </a:p>
          <a:p>
            <a:pPr eaLnBrk="1" hangingPunct="1">
              <a:buClrTx/>
            </a:pPr>
            <a:r>
              <a:rPr lang="en-US" altLang="en-US" dirty="0"/>
              <a:t>Presentations to district </a:t>
            </a:r>
            <a:r>
              <a:rPr lang="en-US" altLang="en-US" dirty="0" smtClean="0"/>
              <a:t>nurses, </a:t>
            </a:r>
            <a:r>
              <a:rPr lang="en-US" altLang="en-US" dirty="0"/>
              <a:t>school board</a:t>
            </a:r>
          </a:p>
        </p:txBody>
      </p:sp>
    </p:spTree>
    <p:extLst>
      <p:ext uri="{BB962C8B-B14F-4D97-AF65-F5344CB8AC3E}">
        <p14:creationId xmlns:p14="http://schemas.microsoft.com/office/powerpoint/2010/main" val="337961652"/>
      </p:ext>
    </p:extLst>
  </p:cSld>
  <p:clrMapOvr>
    <a:masterClrMapping/>
  </p:clrMapOvr>
  <p:transition advTm="19851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70485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Solicit Volunteers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858963"/>
            <a:ext cx="8229600" cy="438943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altLang="en-US" dirty="0"/>
              <a:t>With proper supervision and training, and where state laws do not prohibit it, </a:t>
            </a:r>
            <a:r>
              <a:rPr lang="en-US" altLang="en-US" dirty="0" smtClean="0"/>
              <a:t>non-medical </a:t>
            </a:r>
            <a:r>
              <a:rPr lang="en-US" altLang="en-US" dirty="0"/>
              <a:t>personnel can be trained as </a:t>
            </a:r>
            <a:r>
              <a:rPr lang="en-US" altLang="en-US" dirty="0" smtClean="0"/>
              <a:t>TDP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altLang="en-US" dirty="0"/>
              <a:t>Trained diabetes personnel may include school staff secretaries, teachers, principals, health aides, licensed practical nurses, etc.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altLang="en-US" dirty="0"/>
              <a:t>If a school has a nurse, the nurse will continue to take the lead in providing diabetes care (both routine and emergency</a:t>
            </a:r>
            <a:r>
              <a:rPr lang="en-US" altLang="en-US" dirty="0" smtClean="0"/>
              <a:t>)  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altLang="en-US" dirty="0"/>
              <a:t>Nurse should retain the right to deny training </a:t>
            </a:r>
            <a:r>
              <a:rPr lang="en-US" altLang="en-US" dirty="0" smtClean="0"/>
              <a:t>to anyone </a:t>
            </a:r>
            <a:r>
              <a:rPr lang="en-US" altLang="en-US" dirty="0"/>
              <a:t>who does not willingly want to be </a:t>
            </a:r>
            <a:r>
              <a:rPr lang="en-US" altLang="en-US" dirty="0" smtClean="0"/>
              <a:t>trained</a:t>
            </a:r>
            <a:endParaRPr lang="en-US" altLang="en-US" dirty="0"/>
          </a:p>
        </p:txBody>
      </p:sp>
      <p:pic>
        <p:nvPicPr>
          <p:cNvPr id="19460" name="Picture 4" descr="MC90006031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6002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39880"/>
      </p:ext>
    </p:extLst>
  </p:cSld>
  <p:clrMapOvr>
    <a:masterClrMapping/>
  </p:clrMapOvr>
  <p:transition advTm="25743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162800" cy="762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Obtain Training Equipment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25335" y="1804555"/>
            <a:ext cx="8229600" cy="46863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600" dirty="0"/>
              <a:t>ADA training modules </a:t>
            </a:r>
            <a:r>
              <a:rPr lang="en-US" altLang="en-US" sz="2400" dirty="0" smtClean="0"/>
              <a:t>(CD/DVD) </a:t>
            </a:r>
            <a:r>
              <a:rPr lang="en-US" altLang="en-US" sz="2600" dirty="0"/>
              <a:t>should be </a:t>
            </a:r>
            <a:r>
              <a:rPr lang="en-US" altLang="en-US" sz="2600" dirty="0" smtClean="0"/>
              <a:t>obtained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600" dirty="0"/>
              <a:t>It is recommended that trainers utilize hands-on </a:t>
            </a:r>
            <a:r>
              <a:rPr lang="en-US" altLang="en-US" sz="2600" dirty="0" smtClean="0"/>
              <a:t>equipment </a:t>
            </a:r>
            <a:r>
              <a:rPr lang="en-US" altLang="en-US" sz="2600" dirty="0"/>
              <a:t>that correspond to the modules (i.e. glucagon trainers, syringes, glucose meters, etc</a:t>
            </a:r>
            <a:r>
              <a:rPr lang="en-US" altLang="en-US" sz="2600" dirty="0" smtClean="0"/>
              <a:t>.)  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en-US" sz="2600" dirty="0"/>
              <a:t>Practice supplies may be available through a variety of venues, including school districts, school health services departments, Missouri Department of Health and Senior Services, the American Diabetes Association, local area hospitals, pharmaceutical companies, and private </a:t>
            </a:r>
            <a:r>
              <a:rPr lang="en-US" altLang="en-US" sz="2600" dirty="0" smtClean="0"/>
              <a:t>donations</a:t>
            </a:r>
            <a:endParaRPr lang="en-US" altLang="en-US" sz="2600" dirty="0"/>
          </a:p>
        </p:txBody>
      </p:sp>
      <p:pic>
        <p:nvPicPr>
          <p:cNvPr id="20484" name="Picture 5" descr="MC90043689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MC90021763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219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856072"/>
      </p:ext>
    </p:extLst>
  </p:cSld>
  <p:clrMapOvr>
    <a:masterClrMapping/>
  </p:clrMapOvr>
  <p:transition advTm="38426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-228600" y="762000"/>
            <a:ext cx="8229600" cy="552450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dirty="0"/>
              <a:t>Conduct Training: Module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81000" y="1524000"/>
            <a:ext cx="6781800" cy="4953000"/>
          </a:xfrm>
        </p:spPr>
        <p:txBody>
          <a:bodyPr>
            <a:normAutofit fontScale="25000" lnSpcReduction="20000"/>
          </a:bodyPr>
          <a:lstStyle/>
          <a:p>
            <a:pPr marL="1143000" indent="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8800" dirty="0" smtClean="0"/>
              <a:t>Diabetes </a:t>
            </a:r>
            <a:r>
              <a:rPr lang="en-US" sz="8800" dirty="0"/>
              <a:t>Basics</a:t>
            </a:r>
          </a:p>
          <a:p>
            <a:pPr marL="1143000" indent="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Diabetes Medical Management Plan</a:t>
            </a:r>
          </a:p>
          <a:p>
            <a:pPr marL="1143000" indent="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Hypoglycemia</a:t>
            </a:r>
          </a:p>
          <a:p>
            <a:pPr marL="1143000" indent="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Hyperglycemia</a:t>
            </a:r>
          </a:p>
          <a:p>
            <a:pPr marL="1143000" indent="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Blood Glucose Monitoring</a:t>
            </a:r>
          </a:p>
          <a:p>
            <a:pPr marL="1143000" indent="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Glucagon Administration</a:t>
            </a:r>
          </a:p>
          <a:p>
            <a:pPr marL="1143000" indent="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Insulin Basics</a:t>
            </a:r>
          </a:p>
          <a:p>
            <a:pPr marL="1143000" indent="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Insulin by Syringe and Vial</a:t>
            </a:r>
          </a:p>
          <a:p>
            <a:pPr marL="1143000" indent="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Insulin by Pen</a:t>
            </a:r>
          </a:p>
          <a:p>
            <a:pPr marL="1143000" indent="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Insulin by Pump</a:t>
            </a:r>
          </a:p>
          <a:p>
            <a:pPr marL="1143000" indent="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8800" dirty="0" err="1"/>
              <a:t>Ketones</a:t>
            </a:r>
            <a:endParaRPr lang="en-US" sz="8800" dirty="0"/>
          </a:p>
          <a:p>
            <a:pPr marL="1143000" indent="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Nutrition and Physical Activity</a:t>
            </a:r>
          </a:p>
          <a:p>
            <a:pPr marL="1143000" indent="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8800" dirty="0"/>
              <a:t>Legal Considerations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1508" name="Picture 2" descr="C:\Documents and Settings\dtuitasi\Local Settings\Temporary Internet Files\Content.IE5\B6RXI4EP\MC9002171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334492"/>
      </p:ext>
    </p:extLst>
  </p:cSld>
  <p:clrMapOvr>
    <a:masterClrMapping/>
  </p:clrMapOvr>
  <p:transition advTm="1995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/>
              <a:t>Recommended Training Guideline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228600" y="1935163"/>
            <a:ext cx="8229600" cy="43894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2400" b="1" dirty="0"/>
              <a:t>	</a:t>
            </a:r>
            <a:r>
              <a:rPr lang="en-US" altLang="en-US" b="1" dirty="0"/>
              <a:t>Full-time school nurse available: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2400" dirty="0"/>
          </a:p>
          <a:p>
            <a:pPr marL="411480" lvl="1" indent="0" eaLnBrk="1" hangingPunct="1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It is recommended that </a:t>
            </a:r>
            <a:r>
              <a:rPr lang="en-US" altLang="en-US" sz="2800" dirty="0" smtClean="0">
                <a:solidFill>
                  <a:schemeClr val="tx1"/>
                </a:solidFill>
              </a:rPr>
              <a:t>2-hour </a:t>
            </a:r>
            <a:r>
              <a:rPr lang="en-US" altLang="en-US" sz="2800" dirty="0">
                <a:solidFill>
                  <a:schemeClr val="tx1"/>
                </a:solidFill>
              </a:rPr>
              <a:t>(at minimum) training sessions per building be done with up to four volunteer TDP at one </a:t>
            </a:r>
            <a:r>
              <a:rPr lang="en-US" altLang="en-US" sz="2800" dirty="0" smtClean="0">
                <a:solidFill>
                  <a:schemeClr val="tx1"/>
                </a:solidFill>
              </a:rPr>
              <a:t>time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lvl="1" eaLnBrk="1" hangingPunct="1"/>
            <a:endParaRPr lang="en-US" altLang="en-US" sz="2800" dirty="0">
              <a:solidFill>
                <a:schemeClr val="tx1"/>
              </a:solidFill>
            </a:endParaRPr>
          </a:p>
          <a:p>
            <a:pPr marL="411480" lvl="1" indent="0" eaLnBrk="1" hangingPunct="1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Training </a:t>
            </a:r>
            <a:r>
              <a:rPr lang="en-US" altLang="en-US" sz="2800" dirty="0" smtClean="0">
                <a:solidFill>
                  <a:schemeClr val="tx1"/>
                </a:solidFill>
              </a:rPr>
              <a:t>topics</a:t>
            </a:r>
            <a:r>
              <a:rPr lang="en-US" altLang="en-US" sz="2800" dirty="0">
                <a:solidFill>
                  <a:schemeClr val="tx1"/>
                </a:solidFill>
              </a:rPr>
              <a:t>:</a:t>
            </a:r>
          </a:p>
          <a:p>
            <a:pPr marL="1143000" lvl="2" indent="-228600" eaLnBrk="1" hangingPunct="1">
              <a:buFont typeface="Wingdings 2" pitchFamily="18" charset="2"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  Diabetes Basics; Glucagon; Insulin by Syringe/Vial; Hypoglycemia; Insulin by Pump; Blood Glucose </a:t>
            </a:r>
            <a:r>
              <a:rPr lang="en-US" altLang="en-US" sz="2800" dirty="0" smtClean="0">
                <a:solidFill>
                  <a:schemeClr val="tx1"/>
                </a:solidFill>
              </a:rPr>
              <a:t>Monitoring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7224"/>
      </p:ext>
    </p:extLst>
  </p:cSld>
  <p:clrMapOvr>
    <a:masterClrMapping/>
  </p:clrMapOvr>
  <p:transition advTm="8671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/>
              <a:t>Recommended Training Guideline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524000"/>
            <a:ext cx="7924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b="1" dirty="0"/>
              <a:t>Full-time school nurse </a:t>
            </a:r>
            <a:r>
              <a:rPr lang="en-US" altLang="en-US" b="1" u="sng" dirty="0"/>
              <a:t>not</a:t>
            </a:r>
            <a:r>
              <a:rPr lang="en-US" altLang="en-US" b="1" dirty="0"/>
              <a:t> available:</a:t>
            </a:r>
          </a:p>
          <a:p>
            <a:pPr eaLnBrk="1" hangingPunct="1">
              <a:lnSpc>
                <a:spcPct val="80000"/>
              </a:lnSpc>
            </a:pPr>
            <a:endParaRPr lang="en-US" altLang="en-US" b="1" dirty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en-US" dirty="0"/>
          </a:p>
          <a:p>
            <a:pPr marL="109728" indent="0" eaLnBrk="1" hangingPunct="1">
              <a:buNone/>
            </a:pPr>
            <a:r>
              <a:rPr lang="en-US" altLang="en-US" dirty="0"/>
              <a:t>It is recommended that 3-4 hour (at minimum) training sessions per building be done with up to four volunteer TDP at one </a:t>
            </a:r>
            <a:r>
              <a:rPr lang="en-US" altLang="en-US" dirty="0" smtClean="0"/>
              <a:t>time  </a:t>
            </a:r>
            <a:endParaRPr lang="en-US" altLang="en-US" dirty="0"/>
          </a:p>
          <a:p>
            <a:pPr eaLnBrk="1" hangingPunct="1">
              <a:buFont typeface="Wingdings 2" pitchFamily="18" charset="2"/>
              <a:buNone/>
            </a:pPr>
            <a:endParaRPr lang="en-US" altLang="en-US" dirty="0"/>
          </a:p>
          <a:p>
            <a:pPr marL="109728" indent="0" eaLnBrk="1" hangingPunct="1">
              <a:buNone/>
            </a:pPr>
            <a:r>
              <a:rPr lang="en-US" altLang="en-US" dirty="0"/>
              <a:t>All </a:t>
            </a:r>
            <a:r>
              <a:rPr lang="en-US" altLang="en-US" dirty="0" smtClean="0"/>
              <a:t>13 </a:t>
            </a:r>
            <a:r>
              <a:rPr lang="en-US" altLang="en-US" dirty="0"/>
              <a:t>of the training modules and corresponding videos should be </a:t>
            </a:r>
            <a:r>
              <a:rPr lang="en-US" altLang="en-US" dirty="0" smtClean="0"/>
              <a:t>used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97050"/>
      </p:ext>
    </p:extLst>
  </p:cSld>
  <p:clrMapOvr>
    <a:masterClrMapping/>
  </p:clrMapOvr>
  <p:transition advTm="2292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774699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Provide Information to TDPs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609600" y="1841499"/>
            <a:ext cx="7924800" cy="3551237"/>
          </a:xfrm>
        </p:spPr>
        <p:txBody>
          <a:bodyPr>
            <a:noAutofit/>
          </a:bodyPr>
          <a:lstStyle/>
          <a:p>
            <a:pPr eaLnBrk="1" hangingPunct="1">
              <a:buClrTx/>
            </a:pPr>
            <a:r>
              <a:rPr lang="en-US" altLang="en-US" dirty="0"/>
              <a:t>Training binders containing copies of PowerPoint handouts should be distributed</a:t>
            </a:r>
          </a:p>
          <a:p>
            <a:pPr eaLnBrk="1" hangingPunct="1">
              <a:buClrTx/>
            </a:pPr>
            <a:r>
              <a:rPr lang="en-US" altLang="en-US" dirty="0"/>
              <a:t>Completion certificate and documentation of training</a:t>
            </a:r>
          </a:p>
          <a:p>
            <a:pPr eaLnBrk="1" hangingPunct="1">
              <a:buClrTx/>
            </a:pPr>
            <a:r>
              <a:rPr lang="en-US" altLang="en-US" dirty="0"/>
              <a:t>List of phone numbers of trainer and nurse(s) to call for guidance</a:t>
            </a:r>
          </a:p>
          <a:p>
            <a:pPr eaLnBrk="1" hangingPunct="1">
              <a:buClrTx/>
            </a:pPr>
            <a:r>
              <a:rPr lang="en-US" altLang="en-US" dirty="0"/>
              <a:t>Student-specific information</a:t>
            </a:r>
          </a:p>
          <a:p>
            <a:pPr eaLnBrk="1" hangingPunct="1">
              <a:buClrTx/>
            </a:pPr>
            <a:r>
              <a:rPr lang="en-US" altLang="en-US" dirty="0"/>
              <a:t>Protocols </a:t>
            </a:r>
          </a:p>
        </p:txBody>
      </p:sp>
      <p:pic>
        <p:nvPicPr>
          <p:cNvPr id="24580" name="Picture 4" descr="MP90038281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2819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799106"/>
      </p:ext>
    </p:extLst>
  </p:cSld>
  <p:clrMapOvr>
    <a:masterClrMapping/>
  </p:clrMapOvr>
  <p:transition advTm="6256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246376"/>
          </a:xfrm>
        </p:spPr>
        <p:txBody>
          <a:bodyPr/>
          <a:lstStyle/>
          <a:p>
            <a:pPr marL="109728" indent="0" algn="ctr">
              <a:buNone/>
            </a:pPr>
            <a:r>
              <a:rPr lang="en-US" dirty="0"/>
              <a:t>	</a:t>
            </a:r>
            <a:r>
              <a:rPr lang="en-US" i="1" dirty="0"/>
              <a:t>I, Katherine Park, disclose the absence of personal financial relationships with commercial interests relevant to this educational activity within the past 12 months.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2895600"/>
            <a:ext cx="8007350" cy="3429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dirty="0"/>
              <a:t>The purpose of this presentation is to assist school nurses during the complex process of managing </a:t>
            </a:r>
            <a:r>
              <a:rPr lang="en-US" dirty="0" smtClean="0"/>
              <a:t>type </a:t>
            </a:r>
            <a:r>
              <a:rPr lang="en-US" dirty="0"/>
              <a:t>1 diabetes.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endParaRPr lang="en-US" dirty="0"/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dirty="0"/>
              <a:t>   This will help support student learning by promoting safe and effective diabetes management for students at school.</a:t>
            </a:r>
          </a:p>
        </p:txBody>
      </p:sp>
    </p:spTree>
    <p:extLst>
      <p:ext uri="{BB962C8B-B14F-4D97-AF65-F5344CB8AC3E}">
        <p14:creationId xmlns:p14="http://schemas.microsoft.com/office/powerpoint/2010/main" val="18947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  <a:latin typeface="Constantia" pitchFamily="18" charset="0"/>
            </a:endParaRPr>
          </a:p>
        </p:txBody>
      </p:sp>
      <p:grpSp>
        <p:nvGrpSpPr>
          <p:cNvPr id="30723" name="Group 1"/>
          <p:cNvGrpSpPr>
            <a:grpSpLocks noChangeAspect="1"/>
          </p:cNvGrpSpPr>
          <p:nvPr/>
        </p:nvGrpSpPr>
        <p:grpSpPr bwMode="auto">
          <a:xfrm>
            <a:off x="-257111" y="493991"/>
            <a:ext cx="9247541" cy="6135409"/>
            <a:chOff x="2007" y="-899"/>
            <a:chExt cx="7768" cy="9017"/>
          </a:xfrm>
        </p:grpSpPr>
        <p:sp>
          <p:nvSpPr>
            <p:cNvPr id="30724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415" y="-612"/>
              <a:ext cx="7360" cy="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25" name="Text Box 24"/>
            <p:cNvSpPr txBox="1">
              <a:spLocks noChangeArrowheads="1"/>
            </p:cNvSpPr>
            <p:nvPr/>
          </p:nvSpPr>
          <p:spPr bwMode="auto">
            <a:xfrm>
              <a:off x="2687" y="1604"/>
              <a:ext cx="1680" cy="2191"/>
            </a:xfrm>
            <a:prstGeom prst="rect">
              <a:avLst/>
            </a:prstGeom>
            <a:solidFill>
              <a:srgbClr val="EEE2DA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300" b="1" dirty="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Student feels </a:t>
              </a:r>
              <a:r>
                <a:rPr lang="en-US" altLang="en-US" sz="1300" b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ahoma" pitchFamily="34" charset="0"/>
                </a:rPr>
                <a:t>“</a:t>
              </a:r>
              <a:r>
                <a:rPr lang="en-US" altLang="en-US" sz="1300" b="1" dirty="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low</a:t>
              </a:r>
              <a:r>
                <a:rPr lang="en-US" altLang="en-US" sz="1300" b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ahoma" pitchFamily="34" charset="0"/>
                </a:rPr>
                <a:t>”</a:t>
              </a:r>
              <a:r>
                <a:rPr lang="en-US" altLang="en-US" sz="1300" b="1" dirty="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 OR</a:t>
              </a:r>
              <a:endParaRPr lang="en-US" altLang="en-US" sz="1100" dirty="0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  <a:p>
              <a:pPr algn="ctr"/>
              <a:r>
                <a:rPr lang="en-US" altLang="en-US" sz="1300" b="1" dirty="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r</a:t>
              </a:r>
              <a:r>
                <a:rPr lang="en-US" altLang="en-US" sz="1300" b="1" dirty="0" smtClean="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outine </a:t>
              </a:r>
              <a:r>
                <a:rPr lang="en-US" altLang="en-US" sz="1300" b="1" dirty="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time to check.</a:t>
              </a:r>
              <a:endParaRPr lang="en-US" altLang="en-US" sz="1100" dirty="0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  <a:p>
              <a:pPr algn="ctr"/>
              <a:r>
                <a:rPr lang="en-US" altLang="en-US" sz="1300" b="1" dirty="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Insert strip in meter, confirm control number, help student obtain blood sample.</a:t>
              </a:r>
              <a:endParaRPr lang="en-US" altLang="en-US" dirty="0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</p:txBody>
        </p:sp>
        <p:sp>
          <p:nvSpPr>
            <p:cNvPr id="30726" name="Text Box 23"/>
            <p:cNvSpPr txBox="1">
              <a:spLocks noChangeArrowheads="1"/>
            </p:cNvSpPr>
            <p:nvPr/>
          </p:nvSpPr>
          <p:spPr bwMode="auto">
            <a:xfrm>
              <a:off x="4847" y="118"/>
              <a:ext cx="1681" cy="1241"/>
            </a:xfrm>
            <a:prstGeom prst="rect">
              <a:avLst/>
            </a:prstGeom>
            <a:solidFill>
              <a:srgbClr val="EEE2DA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3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Number is above target range (will be in doctor</a:t>
              </a:r>
              <a:r>
                <a:rPr lang="en-US" altLang="en-US" sz="130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ahoma" pitchFamily="34" charset="0"/>
                </a:rPr>
                <a:t>’</a:t>
              </a:r>
              <a:r>
                <a:rPr lang="en-US" altLang="en-US" sz="13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s orders)</a:t>
              </a:r>
              <a:endParaRPr lang="en-US" altLang="en-US" sz="1100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  <a:p>
              <a:pPr algn="ctr"/>
              <a:r>
                <a:rPr lang="en-US" altLang="en-US" sz="8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Record number here:_______</a:t>
              </a:r>
              <a:endParaRPr lang="en-US" altLang="en-US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</p:txBody>
        </p:sp>
        <p:sp>
          <p:nvSpPr>
            <p:cNvPr id="30727" name="Text Box 22"/>
            <p:cNvSpPr txBox="1">
              <a:spLocks noChangeArrowheads="1"/>
            </p:cNvSpPr>
            <p:nvPr/>
          </p:nvSpPr>
          <p:spPr bwMode="auto">
            <a:xfrm>
              <a:off x="4847" y="2255"/>
              <a:ext cx="1761" cy="1241"/>
            </a:xfrm>
            <a:prstGeom prst="rect">
              <a:avLst/>
            </a:prstGeom>
            <a:solidFill>
              <a:srgbClr val="EEE2DA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3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Number is within target range (will be in doctor</a:t>
              </a:r>
              <a:r>
                <a:rPr lang="en-US" altLang="en-US" sz="130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ahoma" pitchFamily="34" charset="0"/>
                </a:rPr>
                <a:t>’</a:t>
              </a:r>
              <a:r>
                <a:rPr lang="en-US" altLang="en-US" sz="13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s orders)</a:t>
              </a:r>
              <a:endParaRPr lang="en-US" altLang="en-US" sz="1100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  <a:p>
              <a:pPr algn="ctr"/>
              <a:r>
                <a:rPr lang="en-US" altLang="en-US" sz="8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Record number here:_______</a:t>
              </a:r>
              <a:endParaRPr lang="en-US" altLang="en-US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</p:txBody>
        </p:sp>
        <p:sp>
          <p:nvSpPr>
            <p:cNvPr id="30728" name="Text Box 21"/>
            <p:cNvSpPr txBox="1">
              <a:spLocks noChangeArrowheads="1"/>
            </p:cNvSpPr>
            <p:nvPr/>
          </p:nvSpPr>
          <p:spPr bwMode="auto">
            <a:xfrm>
              <a:off x="4847" y="4439"/>
              <a:ext cx="1681" cy="1241"/>
            </a:xfrm>
            <a:prstGeom prst="rect">
              <a:avLst/>
            </a:prstGeom>
            <a:solidFill>
              <a:srgbClr val="EEE2DA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3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Number is below target range (will be doctor</a:t>
              </a:r>
              <a:r>
                <a:rPr lang="en-US" altLang="en-US" sz="130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ahoma" pitchFamily="34" charset="0"/>
                </a:rPr>
                <a:t>’</a:t>
              </a:r>
              <a:r>
                <a:rPr lang="en-US" altLang="en-US" sz="13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s orders)</a:t>
              </a:r>
              <a:endParaRPr lang="en-US" altLang="en-US" sz="1100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  <a:p>
              <a:pPr algn="ctr"/>
              <a:r>
                <a:rPr lang="en-US" altLang="en-US" sz="8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Record number here:_______</a:t>
              </a:r>
              <a:endParaRPr lang="en-US" altLang="en-US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</p:txBody>
        </p:sp>
        <p:cxnSp>
          <p:nvCxnSpPr>
            <p:cNvPr id="30729" name="AutoShape 20"/>
            <p:cNvCxnSpPr>
              <a:cxnSpLocks noChangeShapeType="1"/>
            </p:cNvCxnSpPr>
            <p:nvPr/>
          </p:nvCxnSpPr>
          <p:spPr bwMode="auto">
            <a:xfrm flipV="1">
              <a:off x="4387" y="984"/>
              <a:ext cx="439" cy="2167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0" name="AutoShape 19"/>
            <p:cNvCxnSpPr>
              <a:cxnSpLocks noChangeShapeType="1"/>
            </p:cNvCxnSpPr>
            <p:nvPr/>
          </p:nvCxnSpPr>
          <p:spPr bwMode="auto">
            <a:xfrm>
              <a:off x="4387" y="3151"/>
              <a:ext cx="439" cy="2153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1" name="Text Box 18"/>
            <p:cNvSpPr txBox="1">
              <a:spLocks noChangeArrowheads="1"/>
            </p:cNvSpPr>
            <p:nvPr/>
          </p:nvSpPr>
          <p:spPr bwMode="auto">
            <a:xfrm>
              <a:off x="7088" y="-449"/>
              <a:ext cx="2159" cy="770"/>
            </a:xfrm>
            <a:prstGeom prst="rect">
              <a:avLst/>
            </a:prstGeom>
            <a:solidFill>
              <a:srgbClr val="EEE2DA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3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Allow and encourage free use of bathroom and extra fluids</a:t>
              </a:r>
              <a:endParaRPr lang="en-US" altLang="en-US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</p:txBody>
        </p:sp>
        <p:sp>
          <p:nvSpPr>
            <p:cNvPr id="30732" name="Text Box 17"/>
            <p:cNvSpPr txBox="1">
              <a:spLocks noChangeArrowheads="1"/>
            </p:cNvSpPr>
            <p:nvPr/>
          </p:nvSpPr>
          <p:spPr bwMode="auto">
            <a:xfrm>
              <a:off x="7088" y="598"/>
              <a:ext cx="2159" cy="1421"/>
            </a:xfrm>
            <a:prstGeom prst="rect">
              <a:avLst/>
            </a:prstGeom>
            <a:solidFill>
              <a:srgbClr val="EEE2DA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3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If number is above 300, call Diabetes Trainer for further instruction</a:t>
              </a:r>
              <a:endParaRPr lang="en-US" altLang="en-US" sz="1100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  <a:p>
              <a:pPr algn="ctr"/>
              <a:r>
                <a:rPr lang="en-US" altLang="en-US" sz="8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RN called________________________</a:t>
              </a:r>
              <a:endParaRPr lang="en-US" altLang="en-US" sz="1100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  <a:p>
              <a:pPr algn="ctr"/>
              <a:r>
                <a:rPr lang="en-US" altLang="en-US" sz="8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Time______________Date__________</a:t>
              </a:r>
              <a:endParaRPr lang="en-US" altLang="en-US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</p:txBody>
        </p:sp>
        <p:cxnSp>
          <p:nvCxnSpPr>
            <p:cNvPr id="30733" name="AutoShape 16"/>
            <p:cNvCxnSpPr>
              <a:cxnSpLocks noChangeShapeType="1"/>
            </p:cNvCxnSpPr>
            <p:nvPr/>
          </p:nvCxnSpPr>
          <p:spPr bwMode="auto">
            <a:xfrm flipV="1">
              <a:off x="6548" y="71"/>
              <a:ext cx="518" cy="913"/>
            </a:xfrm>
            <a:prstGeom prst="bentConnector3">
              <a:avLst>
                <a:gd name="adj1" fmla="val 4993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4" name="AutoShape 15"/>
            <p:cNvCxnSpPr>
              <a:cxnSpLocks noChangeShapeType="1"/>
            </p:cNvCxnSpPr>
            <p:nvPr/>
          </p:nvCxnSpPr>
          <p:spPr bwMode="auto">
            <a:xfrm>
              <a:off x="6548" y="984"/>
              <a:ext cx="518" cy="623"/>
            </a:xfrm>
            <a:prstGeom prst="bentConnector3">
              <a:avLst>
                <a:gd name="adj1" fmla="val 4993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5" name="Text Box 14"/>
            <p:cNvSpPr txBox="1">
              <a:spLocks noChangeArrowheads="1"/>
            </p:cNvSpPr>
            <p:nvPr/>
          </p:nvSpPr>
          <p:spPr bwMode="auto">
            <a:xfrm>
              <a:off x="7088" y="2598"/>
              <a:ext cx="2159" cy="478"/>
            </a:xfrm>
            <a:prstGeom prst="rect">
              <a:avLst/>
            </a:prstGeom>
            <a:solidFill>
              <a:srgbClr val="EEE2DA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3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No further action</a:t>
              </a:r>
              <a:endParaRPr lang="en-US" altLang="en-US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</p:txBody>
        </p:sp>
        <p:sp>
          <p:nvSpPr>
            <p:cNvPr id="30736" name="Text Box 13"/>
            <p:cNvSpPr txBox="1">
              <a:spLocks noChangeArrowheads="1"/>
            </p:cNvSpPr>
            <p:nvPr/>
          </p:nvSpPr>
          <p:spPr bwMode="auto">
            <a:xfrm>
              <a:off x="7088" y="3477"/>
              <a:ext cx="2159" cy="1354"/>
            </a:xfrm>
            <a:prstGeom prst="rect">
              <a:avLst/>
            </a:prstGeom>
            <a:solidFill>
              <a:srgbClr val="EEE2DA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3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Have student eat immediate juice or snack</a:t>
              </a:r>
              <a:endParaRPr lang="en-US" altLang="en-US" sz="1100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  <a:p>
              <a:pPr algn="ctr"/>
              <a:r>
                <a:rPr lang="en-US" altLang="en-US" sz="13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Re-check blood sugar after 10-15 minutes</a:t>
              </a:r>
              <a:endParaRPr lang="en-US" altLang="en-US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</p:txBody>
        </p:sp>
        <p:sp>
          <p:nvSpPr>
            <p:cNvPr id="30737" name="Text Box 12"/>
            <p:cNvSpPr txBox="1">
              <a:spLocks noChangeArrowheads="1"/>
            </p:cNvSpPr>
            <p:nvPr/>
          </p:nvSpPr>
          <p:spPr bwMode="auto">
            <a:xfrm>
              <a:off x="7088" y="6198"/>
              <a:ext cx="2159" cy="1353"/>
            </a:xfrm>
            <a:prstGeom prst="rect">
              <a:avLst/>
            </a:prstGeom>
            <a:solidFill>
              <a:srgbClr val="EEE2DA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3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Have student resume class or send to lunch (if applicable) once number within target range</a:t>
              </a:r>
              <a:endParaRPr lang="en-US" altLang="en-US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</p:txBody>
        </p:sp>
        <p:cxnSp>
          <p:nvCxnSpPr>
            <p:cNvPr id="30738" name="AutoShape 11"/>
            <p:cNvCxnSpPr>
              <a:cxnSpLocks noChangeShapeType="1"/>
            </p:cNvCxnSpPr>
            <p:nvPr/>
          </p:nvCxnSpPr>
          <p:spPr bwMode="auto">
            <a:xfrm flipV="1">
              <a:off x="6548" y="4319"/>
              <a:ext cx="518" cy="985"/>
            </a:xfrm>
            <a:prstGeom prst="bentConnector3">
              <a:avLst>
                <a:gd name="adj1" fmla="val 4993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9" name="Text Box 10"/>
            <p:cNvSpPr txBox="1">
              <a:spLocks noChangeArrowheads="1"/>
            </p:cNvSpPr>
            <p:nvPr/>
          </p:nvSpPr>
          <p:spPr bwMode="auto">
            <a:xfrm>
              <a:off x="2007" y="-899"/>
              <a:ext cx="5199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dirty="0">
                  <a:solidFill>
                    <a:schemeClr val="tx2"/>
                  </a:solidFill>
                  <a:latin typeface="+mj-lt"/>
                  <a:ea typeface="Calibri" pitchFamily="34" charset="0"/>
                  <a:cs typeface="Tahoma" pitchFamily="34" charset="0"/>
                </a:rPr>
                <a:t>Protocol: </a:t>
              </a:r>
              <a:r>
                <a:rPr lang="en-US" altLang="en-US" sz="3200" dirty="0" smtClean="0">
                  <a:solidFill>
                    <a:schemeClr val="tx2"/>
                  </a:solidFill>
                  <a:latin typeface="+mj-lt"/>
                  <a:ea typeface="Calibri" pitchFamily="34" charset="0"/>
                  <a:cs typeface="Tahoma" pitchFamily="34" charset="0"/>
                </a:rPr>
                <a:t>Check </a:t>
              </a:r>
              <a:r>
                <a:rPr lang="en-US" altLang="en-US" sz="3200" dirty="0">
                  <a:solidFill>
                    <a:schemeClr val="tx2"/>
                  </a:solidFill>
                  <a:latin typeface="+mj-lt"/>
                  <a:ea typeface="Calibri" pitchFamily="34" charset="0"/>
                  <a:cs typeface="Tahoma" pitchFamily="34" charset="0"/>
                </a:rPr>
                <a:t>B</a:t>
              </a:r>
              <a:r>
                <a:rPr lang="en-US" altLang="en-US" sz="3200" dirty="0" smtClean="0">
                  <a:solidFill>
                    <a:schemeClr val="tx2"/>
                  </a:solidFill>
                  <a:latin typeface="+mj-lt"/>
                  <a:ea typeface="Calibri" pitchFamily="34" charset="0"/>
                  <a:cs typeface="Tahoma" pitchFamily="34" charset="0"/>
                </a:rPr>
                <a:t>lood Sugar</a:t>
              </a:r>
              <a:endParaRPr lang="en-US" altLang="en-US" sz="2800" dirty="0">
                <a:solidFill>
                  <a:schemeClr val="tx2"/>
                </a:solidFill>
                <a:latin typeface="+mj-lt"/>
                <a:ea typeface="Calibri" pitchFamily="34" charset="0"/>
                <a:cs typeface="Tahoma" pitchFamily="34" charset="0"/>
              </a:endParaRPr>
            </a:p>
          </p:txBody>
        </p:sp>
        <p:sp>
          <p:nvSpPr>
            <p:cNvPr id="30740" name="Text Box 9"/>
            <p:cNvSpPr txBox="1">
              <a:spLocks noChangeArrowheads="1"/>
            </p:cNvSpPr>
            <p:nvPr/>
          </p:nvSpPr>
          <p:spPr bwMode="auto">
            <a:xfrm>
              <a:off x="7088" y="5157"/>
              <a:ext cx="2159" cy="838"/>
            </a:xfrm>
            <a:prstGeom prst="rect">
              <a:avLst/>
            </a:prstGeom>
            <a:solidFill>
              <a:srgbClr val="EEE2DA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3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Call Diabetes Trainer </a:t>
              </a:r>
              <a:endParaRPr lang="en-US" altLang="en-US" sz="1100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  <a:p>
              <a:pPr algn="ctr"/>
              <a:r>
                <a:rPr lang="en-US" altLang="en-US" sz="8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RN called______________________</a:t>
              </a:r>
              <a:endParaRPr lang="en-US" altLang="en-US" sz="1100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  <a:p>
              <a:pPr algn="ctr"/>
              <a:r>
                <a:rPr lang="en-US" altLang="en-US" sz="800">
                  <a:solidFill>
                    <a:srgbClr val="000000"/>
                  </a:solidFill>
                  <a:latin typeface="Tahoma" pitchFamily="34" charset="0"/>
                  <a:ea typeface="Calibri" pitchFamily="34" charset="0"/>
                  <a:cs typeface="Tahoma" pitchFamily="34" charset="0"/>
                </a:rPr>
                <a:t>Time_____________Date_________</a:t>
              </a:r>
              <a:endParaRPr lang="en-US" altLang="en-US">
                <a:solidFill>
                  <a:prstClr val="black"/>
                </a:solidFill>
                <a:ea typeface="Calibri" pitchFamily="34" charset="0"/>
                <a:cs typeface="Tahoma" pitchFamily="34" charset="0"/>
              </a:endParaRPr>
            </a:p>
          </p:txBody>
        </p:sp>
        <p:sp>
          <p:nvSpPr>
            <p:cNvPr id="3074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687" y="6198"/>
              <a:ext cx="3840" cy="160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Don't forget to record blood sugar number!</a:t>
              </a:r>
            </a:p>
          </p:txBody>
        </p:sp>
        <p:pic>
          <p:nvPicPr>
            <p:cNvPr id="30742" name="Picture 7" descr="MPj0438357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6518"/>
              <a:ext cx="1383" cy="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4" name="Line 5"/>
            <p:cNvSpPr>
              <a:spLocks noChangeShapeType="1"/>
            </p:cNvSpPr>
            <p:nvPr/>
          </p:nvSpPr>
          <p:spPr bwMode="auto">
            <a:xfrm>
              <a:off x="6607" y="2758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45" name="Line 4"/>
            <p:cNvSpPr>
              <a:spLocks noChangeShapeType="1"/>
            </p:cNvSpPr>
            <p:nvPr/>
          </p:nvSpPr>
          <p:spPr bwMode="auto">
            <a:xfrm>
              <a:off x="8127" y="4838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46" name="Line 3"/>
            <p:cNvSpPr>
              <a:spLocks noChangeShapeType="1"/>
            </p:cNvSpPr>
            <p:nvPr/>
          </p:nvSpPr>
          <p:spPr bwMode="auto">
            <a:xfrm>
              <a:off x="8127" y="5878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47" name="Line 2"/>
            <p:cNvSpPr>
              <a:spLocks noChangeShapeType="1"/>
            </p:cNvSpPr>
            <p:nvPr/>
          </p:nvSpPr>
          <p:spPr bwMode="auto">
            <a:xfrm>
              <a:off x="4607" y="2918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789912"/>
      </p:ext>
    </p:extLst>
  </p:cSld>
  <p:clrMapOvr>
    <a:masterClrMapping/>
  </p:clrMapOvr>
  <p:transition advTm="103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39003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Document Training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2544763"/>
            <a:ext cx="8229600" cy="2255837"/>
          </a:xfrm>
        </p:spPr>
        <p:txBody>
          <a:bodyPr>
            <a:noAutofit/>
          </a:bodyPr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b="1" dirty="0"/>
              <a:t>Document, document, document!</a:t>
            </a:r>
            <a:r>
              <a:rPr lang="en-US" altLang="en-US" dirty="0"/>
              <a:t>  This is the number one most essential component to the delegation </a:t>
            </a:r>
            <a:r>
              <a:rPr lang="en-US" altLang="en-US" dirty="0" smtClean="0"/>
              <a:t>process</a:t>
            </a:r>
            <a:endParaRPr lang="en-US" altLang="en-US" dirty="0"/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dirty="0"/>
              <a:t>A staff training form should be completed and signed by the school nurse to document </a:t>
            </a:r>
            <a:r>
              <a:rPr lang="en-US" altLang="en-US" dirty="0" smtClean="0"/>
              <a:t>training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528147"/>
      </p:ext>
    </p:extLst>
  </p:cSld>
  <p:clrMapOvr>
    <a:masterClrMapping/>
  </p:clrMapOvr>
  <p:transition advTm="9989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868363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Provide Information for Buildings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428767" y="2392363"/>
            <a:ext cx="8229600" cy="2103437"/>
          </a:xfrm>
        </p:spPr>
        <p:txBody>
          <a:bodyPr>
            <a:normAutofit lnSpcReduction="10000"/>
          </a:bodyPr>
          <a:lstStyle/>
          <a:p>
            <a:pPr marL="495300" indent="-495300" eaLnBrk="1" hangingPunct="1">
              <a:buFont typeface="Wingdings 2" pitchFamily="18" charset="2"/>
              <a:buNone/>
            </a:pPr>
            <a:r>
              <a:rPr lang="en-US" altLang="en-US" dirty="0"/>
              <a:t>	Provide appropriate buildings that have TDP with a certificate to be prominently displayed in a visible place, recognizing those staff which have been trained in diabetes care tasks in that building.</a:t>
            </a:r>
          </a:p>
          <a:p>
            <a:pPr marL="495300" indent="-495300" eaLnBrk="1" hangingPunct="1">
              <a:buFont typeface="Wingdings 2" pitchFamily="18" charset="2"/>
              <a:buNone/>
            </a:pPr>
            <a:endParaRPr lang="en-US" altLang="en-US" dirty="0"/>
          </a:p>
        </p:txBody>
      </p:sp>
      <p:pic>
        <p:nvPicPr>
          <p:cNvPr id="26628" name="Picture 7" descr="MC90032309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953000"/>
            <a:ext cx="1711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702866"/>
      </p:ext>
    </p:extLst>
  </p:cSld>
  <p:clrMapOvr>
    <a:masterClrMapping/>
  </p:clrMapOvr>
  <p:transition advTm="3971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68573" y="901396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Periodic Review/Skills Practice/Train New Volunteers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2287385"/>
            <a:ext cx="8229600" cy="2255837"/>
          </a:xfrm>
        </p:spPr>
        <p:txBody>
          <a:bodyPr>
            <a:noAutofit/>
          </a:bodyPr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dirty="0"/>
              <a:t>Nurse should work with district officials to determine an appropriate way to conduct on-going and annual </a:t>
            </a:r>
            <a:r>
              <a:rPr lang="en-US" altLang="en-US" dirty="0" smtClean="0"/>
              <a:t>training</a:t>
            </a:r>
            <a:endParaRPr lang="en-US" altLang="en-US" dirty="0"/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dirty="0"/>
              <a:t>Skills </a:t>
            </a:r>
            <a:r>
              <a:rPr lang="en-US" altLang="en-US" dirty="0" smtClean="0"/>
              <a:t>practice/Giving </a:t>
            </a:r>
            <a:r>
              <a:rPr lang="en-US" altLang="en-US" dirty="0"/>
              <a:t>Diabetes Care weeks may be considered as an effective way to reinforce learned </a:t>
            </a:r>
            <a:r>
              <a:rPr lang="en-US" altLang="en-US" dirty="0" smtClean="0"/>
              <a:t>skills</a:t>
            </a:r>
            <a:endParaRPr lang="en-US" altLang="en-US" dirty="0"/>
          </a:p>
        </p:txBody>
      </p:sp>
      <p:pic>
        <p:nvPicPr>
          <p:cNvPr id="27652" name="Picture 6" descr="MC90043938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200"/>
            <a:ext cx="18288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453818"/>
      </p:ext>
    </p:extLst>
  </p:cSld>
  <p:clrMapOvr>
    <a:masterClrMapping/>
  </p:clrMapOvr>
  <p:transition advTm="19326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352800"/>
            <a:ext cx="7696200" cy="3733800"/>
          </a:xfrm>
        </p:spPr>
        <p:txBody>
          <a:bodyPr/>
          <a:lstStyle/>
          <a:p>
            <a:pPr>
              <a:buClrTx/>
            </a:pPr>
            <a:r>
              <a:rPr lang="en-US" sz="2800" dirty="0"/>
              <a:t>In some situations, it may be beneficial to invite a diabetes educator or PCP to visit student’s school</a:t>
            </a:r>
          </a:p>
          <a:p>
            <a:pPr>
              <a:buClrTx/>
            </a:pPr>
            <a:r>
              <a:rPr lang="en-US" sz="2800" dirty="0"/>
              <a:t>In-person PCP visit may be necessary to train school nurse on intricate or cutting-edge pumps, equipment, or procedures</a:t>
            </a:r>
          </a:p>
        </p:txBody>
      </p:sp>
      <p:pic>
        <p:nvPicPr>
          <p:cNvPr id="12296" name="Picture 8" descr="C:\Users\kpark\AppData\Local\Microsoft\Windows\Temporary Internet Files\Content.IE5\HSR0439Z\MP90040094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4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Non-Medical Staff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Katherine.PARK2010\Desktop\DSC007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6" y="1370357"/>
            <a:ext cx="4135208" cy="274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herine.PARK2010\Desktop\DSC00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613150"/>
            <a:ext cx="4659703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herine.PARK2010\Desktop\DSC007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886200" cy="25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therine.PARK2010\Desktop\DSC007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965700" cy="3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4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noFill/>
          <a:ln/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3600" dirty="0"/>
              <a:t>My Background: Beginnings</a:t>
            </a:r>
          </a:p>
        </p:txBody>
      </p:sp>
      <p:sp>
        <p:nvSpPr>
          <p:cNvPr id="59397" name="Rectangle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25112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sz="2800" dirty="0"/>
              <a:t>Personal interest in diabetes </a:t>
            </a:r>
          </a:p>
          <a:p>
            <a:pPr>
              <a:lnSpc>
                <a:spcPct val="80000"/>
              </a:lnSpc>
              <a:buClrTx/>
            </a:pPr>
            <a:r>
              <a:rPr lang="en-US" sz="2800" dirty="0"/>
              <a:t>Experience working with students with type 1 diabetes (Pre-K through 12th grade) for past 18 years </a:t>
            </a:r>
          </a:p>
          <a:p>
            <a:pPr>
              <a:lnSpc>
                <a:spcPct val="80000"/>
              </a:lnSpc>
              <a:buClrTx/>
            </a:pPr>
            <a:r>
              <a:rPr lang="en-US" sz="2800" dirty="0"/>
              <a:t>Great diversity and complexity – hard to achieve a perfect plan of care with diabetes</a:t>
            </a:r>
          </a:p>
          <a:p>
            <a:pPr>
              <a:lnSpc>
                <a:spcPct val="80000"/>
              </a:lnSpc>
              <a:buClrTx/>
            </a:pPr>
            <a:r>
              <a:rPr lang="en-US" sz="2800" dirty="0"/>
              <a:t>Master’s degree focus </a:t>
            </a:r>
          </a:p>
          <a:p>
            <a:pPr>
              <a:lnSpc>
                <a:spcPct val="80000"/>
              </a:lnSpc>
              <a:buClrTx/>
            </a:pPr>
            <a:r>
              <a:rPr lang="en-US" dirty="0"/>
              <a:t>Current doctoral degree focus</a:t>
            </a:r>
            <a:endParaRPr lang="en-US" sz="2800" dirty="0"/>
          </a:p>
          <a:p>
            <a:pPr>
              <a:lnSpc>
                <a:spcPct val="80000"/>
              </a:lnSpc>
              <a:buClrTx/>
            </a:pPr>
            <a:r>
              <a:rPr lang="en-US" dirty="0"/>
              <a:t>Continually working to </a:t>
            </a:r>
            <a:r>
              <a:rPr lang="en-US" sz="2800" dirty="0"/>
              <a:t>address this topic district-wide, with a focus on elementary-age students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5181600"/>
            <a:ext cx="6096000" cy="1752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Why is having a plan so important?</a:t>
            </a:r>
          </a:p>
        </p:txBody>
      </p:sp>
      <p:pic>
        <p:nvPicPr>
          <p:cNvPr id="5" name="Picture 2" descr="C:\Users\kpark\AppData\Local\Microsoft\Windows\Temporary Internet Files\Content.IE5\9A6VZKXR\question 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1505712" cy="150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55" y="2971800"/>
            <a:ext cx="5943600" cy="3733800"/>
          </a:xfrm>
          <a:ln/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ClrTx/>
            </a:pPr>
            <a:r>
              <a:rPr lang="en-US" sz="2800" dirty="0"/>
              <a:t>More than 15,000 youth under age 20 are newly diagnosed each year in the U.S. with type 1 diabetes</a:t>
            </a:r>
          </a:p>
          <a:p>
            <a:pPr>
              <a:lnSpc>
                <a:spcPct val="110000"/>
              </a:lnSpc>
              <a:buNone/>
            </a:pPr>
            <a:endParaRPr lang="en-US" sz="2800" dirty="0"/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800" dirty="0"/>
              <a:t>Poor diabetes control in youth is linked to increased health complications (kidney, neurological, etc.)</a:t>
            </a:r>
          </a:p>
          <a:p>
            <a:pPr marL="273050" indent="-273050"/>
            <a:endParaRPr lang="en-US" sz="2800" dirty="0"/>
          </a:p>
          <a:p>
            <a:pPr marL="273050" indent="-273050"/>
            <a:endParaRPr lang="en-US" sz="2800" dirty="0"/>
          </a:p>
        </p:txBody>
      </p:sp>
      <p:pic>
        <p:nvPicPr>
          <p:cNvPr id="1026" name="Picture 2" descr="C:\Users\kpark\AppData\Local\Microsoft\Windows\Temporary Internet Files\Content.IE5\I4DAFF4L\MP9004422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05200"/>
            <a:ext cx="2133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3163193" cy="2106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838200"/>
            <a:ext cx="4495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Georgia" panose="02040502050405020303" pitchFamily="18" charset="0"/>
              </a:rPr>
              <a:t>Diabetes management is 24/7 and does not go away while a child attends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36837"/>
            <a:ext cx="8382000" cy="4525963"/>
          </a:xfrm>
        </p:spPr>
        <p:txBody>
          <a:bodyPr/>
          <a:lstStyle/>
          <a:p>
            <a:pPr>
              <a:lnSpc>
                <a:spcPct val="8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Outdated school policies, lack of </a:t>
            </a:r>
            <a:r>
              <a:rPr lang="en-US" sz="2800" dirty="0" smtClean="0"/>
              <a:t>school cooperation</a:t>
            </a:r>
            <a:r>
              <a:rPr lang="en-US" sz="2800" dirty="0"/>
              <a:t>, lack of qualified nursing staff, </a:t>
            </a:r>
            <a:r>
              <a:rPr lang="en-US" sz="2800" dirty="0" smtClean="0"/>
              <a:t>and poorly </a:t>
            </a:r>
            <a:r>
              <a:rPr lang="en-US" sz="2800" dirty="0"/>
              <a:t>trained school staff contribute to the </a:t>
            </a:r>
            <a:r>
              <a:rPr lang="en-US" sz="2800" dirty="0" smtClean="0"/>
              <a:t>daily difficulties </a:t>
            </a:r>
            <a:r>
              <a:rPr lang="en-US" sz="2800" dirty="0"/>
              <a:t>youth encounter while trying </a:t>
            </a:r>
            <a:r>
              <a:rPr lang="en-US" sz="2800" dirty="0" smtClean="0"/>
              <a:t>to manage </a:t>
            </a:r>
            <a:r>
              <a:rPr lang="en-US" sz="2800" dirty="0"/>
              <a:t>their diabetes care at school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8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/>
              <a:t>Medical care providers don’t </a:t>
            </a:r>
            <a:r>
              <a:rPr lang="en-US" dirty="0" smtClean="0"/>
              <a:t>always address school-specific issues </a:t>
            </a:r>
            <a:r>
              <a:rPr lang="en-US" dirty="0"/>
              <a:t>on </a:t>
            </a:r>
            <a:r>
              <a:rPr lang="en-US" dirty="0" smtClean="0"/>
              <a:t>orders</a:t>
            </a:r>
            <a:endParaRPr lang="en-US" dirty="0"/>
          </a:p>
        </p:txBody>
      </p:sp>
      <p:pic>
        <p:nvPicPr>
          <p:cNvPr id="2052" name="Picture 4" descr="C:\Users\kpark\AppData\Local\Microsoft\Windows\Temporary Internet Files\Content.IE5\1ILOHTCD\MP9004484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37" y="342900"/>
            <a:ext cx="223242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2" y="225425"/>
            <a:ext cx="2599825" cy="213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1775"/>
            <a:ext cx="276225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57800"/>
            <a:ext cx="222340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630" y="762000"/>
            <a:ext cx="8229600" cy="10668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3600" dirty="0"/>
              <a:t>Results of not having a plan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 marL="273050" indent="-273050">
              <a:buClrTx/>
            </a:pPr>
            <a:r>
              <a:rPr lang="en-US" sz="2800" dirty="0"/>
              <a:t>Dangerous hypoglycemic episodes at school</a:t>
            </a:r>
          </a:p>
          <a:p>
            <a:pPr marL="273050" indent="-273050">
              <a:buClrTx/>
            </a:pPr>
            <a:endParaRPr lang="en-US" sz="2800" dirty="0"/>
          </a:p>
          <a:p>
            <a:pPr marL="273050" indent="-273050">
              <a:buClrTx/>
            </a:pPr>
            <a:r>
              <a:rPr lang="en-US" sz="2800" dirty="0"/>
              <a:t>Poor parent confidence in school’s ability to manage care for their children with diabetes</a:t>
            </a:r>
          </a:p>
          <a:p>
            <a:pPr marL="273050" indent="-273050">
              <a:buClrTx/>
            </a:pPr>
            <a:endParaRPr lang="en-US" sz="2800" dirty="0"/>
          </a:p>
          <a:p>
            <a:pPr marL="273050" indent="-273050">
              <a:buClrTx/>
            </a:pPr>
            <a:r>
              <a:rPr lang="en-US" sz="2800" dirty="0"/>
              <a:t>Lack of consistency in care across health care and educational settings</a:t>
            </a:r>
          </a:p>
        </p:txBody>
      </p:sp>
      <p:pic>
        <p:nvPicPr>
          <p:cNvPr id="3075" name="Picture 3" descr="C:\Users\kpark\AppData\Local\Microsoft\Windows\Temporary Internet Files\Content.IE5\7KQ18AG5\MP9004392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3600" dirty="0"/>
              <a:t>School Nurse Responsibilities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273050" indent="-273050">
              <a:buClrTx/>
            </a:pPr>
            <a:r>
              <a:rPr lang="en-US" sz="3000" dirty="0"/>
              <a:t>Due to the clinical knowledge required, </a:t>
            </a:r>
            <a:r>
              <a:rPr lang="en-US" sz="3000" b="1" dirty="0"/>
              <a:t>school nurses must take ultimate responsibility</a:t>
            </a:r>
            <a:r>
              <a:rPr lang="en-US" sz="3000" dirty="0"/>
              <a:t> for implementing a program for diabetes management at school </a:t>
            </a:r>
          </a:p>
          <a:p>
            <a:pPr marL="273050" indent="-273050">
              <a:buClrTx/>
            </a:pPr>
            <a:r>
              <a:rPr lang="en-US" sz="3000" b="1" dirty="0"/>
              <a:t>Program should include </a:t>
            </a:r>
            <a:r>
              <a:rPr lang="en-US" sz="3000" dirty="0"/>
              <a:t>meeting with parents; assessing student skills; educating staff; </a:t>
            </a:r>
            <a:r>
              <a:rPr lang="en-US" sz="3000" dirty="0" smtClean="0"/>
              <a:t>communicating </a:t>
            </a:r>
            <a:r>
              <a:rPr lang="en-US" sz="3000" dirty="0"/>
              <a:t>with PCP; and utilization of outside </a:t>
            </a:r>
            <a:r>
              <a:rPr lang="en-US" sz="3000" dirty="0" smtClean="0"/>
              <a:t>resources/agencies</a:t>
            </a:r>
            <a:endParaRPr lang="en-US" sz="3000" dirty="0"/>
          </a:p>
          <a:p>
            <a:pPr>
              <a:buClrTx/>
            </a:pPr>
            <a:r>
              <a:rPr lang="en-US" sz="3000" b="1" dirty="0"/>
              <a:t>Promote a culture</a:t>
            </a:r>
            <a:r>
              <a:rPr lang="en-US" sz="3000" dirty="0"/>
              <a:t> of diabetes education, </a:t>
            </a:r>
            <a:r>
              <a:rPr lang="en-US" sz="3000" dirty="0" smtClean="0"/>
              <a:t>awareness, </a:t>
            </a:r>
            <a:r>
              <a:rPr lang="en-US" sz="3000" dirty="0"/>
              <a:t>and sensitivity within the school climate</a:t>
            </a:r>
          </a:p>
          <a:p>
            <a:pPr>
              <a:buClrTx/>
            </a:pPr>
            <a:r>
              <a:rPr lang="en-US" sz="3000" b="1" dirty="0"/>
              <a:t>Be knowledgeable about federal, state, and local laws and regulations </a:t>
            </a:r>
            <a:r>
              <a:rPr lang="en-US" sz="3000" dirty="0"/>
              <a:t>that pertain to managing diabetes at school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2887" y="1828800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2800" dirty="0"/>
              <a:t>Inform building principal, set schedule for an immediate briefing of all building staff on signs/ symptoms of diabetes, if this has not been done recently</a:t>
            </a:r>
          </a:p>
          <a:p>
            <a:pPr>
              <a:buClrTx/>
            </a:pPr>
            <a:r>
              <a:rPr lang="en-US" sz="2800" dirty="0"/>
              <a:t>Organize in-depth, student-specific briefing for staff who will work directly with student</a:t>
            </a:r>
          </a:p>
          <a:p>
            <a:pPr>
              <a:buClrTx/>
            </a:pPr>
            <a:r>
              <a:rPr lang="en-US" sz="2800" dirty="0"/>
              <a:t>Meet with classroom teacher to discuss student’s needs</a:t>
            </a:r>
          </a:p>
          <a:p>
            <a:pPr>
              <a:buClrTx/>
            </a:pPr>
            <a:r>
              <a:rPr lang="en-US" sz="2800" dirty="0"/>
              <a:t>Bus drivers should be included in briefing, if student will be using transportation services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3594" y="838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School Nurse 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Should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983163"/>
          </a:xfrm>
        </p:spPr>
        <p:txBody>
          <a:bodyPr/>
          <a:lstStyle/>
          <a:p>
            <a:pPr marL="53975" indent="0">
              <a:lnSpc>
                <a:spcPct val="80000"/>
              </a:lnSpc>
              <a:buFontTx/>
              <a:buNone/>
            </a:pPr>
            <a:r>
              <a:rPr lang="en-US" sz="2800" dirty="0" smtClean="0"/>
              <a:t>Although </a:t>
            </a:r>
            <a:r>
              <a:rPr lang="en-US" sz="2800" dirty="0"/>
              <a:t>school staff will likely not be responsible for performing daily diabetes care tasks, he or she should have a basic understanding of diabetes and should be able to make decisions based on that understanding: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ClrTx/>
            </a:pPr>
            <a:r>
              <a:rPr lang="en-US" dirty="0"/>
              <a:t>W</a:t>
            </a:r>
            <a:r>
              <a:rPr lang="en-US" sz="2800" dirty="0" smtClean="0"/>
              <a:t>hat </a:t>
            </a:r>
            <a:r>
              <a:rPr lang="en-US" sz="2800" dirty="0"/>
              <a:t>to do for blood sugar </a:t>
            </a:r>
            <a:r>
              <a:rPr lang="en-US" sz="2800" dirty="0" smtClean="0"/>
              <a:t>highs/lows </a:t>
            </a:r>
            <a:endParaRPr lang="en-US" sz="2800" dirty="0"/>
          </a:p>
          <a:p>
            <a:pPr>
              <a:lnSpc>
                <a:spcPct val="80000"/>
              </a:lnSpc>
              <a:buClrTx/>
            </a:pPr>
            <a:r>
              <a:rPr lang="en-US" dirty="0"/>
              <a:t>H</a:t>
            </a:r>
            <a:r>
              <a:rPr lang="en-US" sz="2800" dirty="0" smtClean="0"/>
              <a:t>ow </a:t>
            </a:r>
            <a:r>
              <a:rPr lang="en-US" sz="2800" dirty="0"/>
              <a:t>diabetes can affect a student’s ability to learn </a:t>
            </a:r>
          </a:p>
          <a:p>
            <a:pPr>
              <a:lnSpc>
                <a:spcPct val="80000"/>
              </a:lnSpc>
              <a:buClrTx/>
            </a:pPr>
            <a:r>
              <a:rPr lang="en-US" dirty="0"/>
              <a:t>W</a:t>
            </a:r>
            <a:r>
              <a:rPr lang="en-US" sz="2800" dirty="0" smtClean="0"/>
              <a:t>hy </a:t>
            </a:r>
            <a:r>
              <a:rPr lang="en-US" sz="2800" dirty="0"/>
              <a:t>accommodations are needed for diabetes, such as access to drinking water, bathroom </a:t>
            </a:r>
            <a:r>
              <a:rPr lang="en-US" sz="2800" dirty="0" smtClean="0"/>
              <a:t>privileges, </a:t>
            </a:r>
            <a:r>
              <a:rPr lang="en-US" sz="2800" dirty="0"/>
              <a:t>and unplanned snacks</a:t>
            </a:r>
          </a:p>
        </p:txBody>
      </p:sp>
      <p:pic>
        <p:nvPicPr>
          <p:cNvPr id="9222" name="Picture 6" descr="C:\Users\kpark\AppData\Local\Microsoft\Windows\Temporary Internet Files\Content.IE5\4Y99PPIX\MC90043959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681586" cy="205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1" y="781735"/>
            <a:ext cx="5962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School Staff Responsibilities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upporting Students with Diabetes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402&quot;/&gt;&lt;/object&gt;&lt;object type=&quot;3&quot; unique_id=&quot;10005&quot;&gt;&lt;property id=&quot;20148&quot; value=&quot;5&quot;/&gt;&lt;property id=&quot;20300&quot; value=&quot;Slide 3 - &amp;quot;My Background: Beginnings&amp;quot;&quot;/&gt;&lt;property id=&quot;20307&quot; value=&quot;269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323&quot;/&gt;&lt;/object&gt;&lt;object type=&quot;3&quot; unique_id=&quot;10008&quot;&gt;&lt;property id=&quot;20148&quot; value=&quot;5&quot;/&gt;&lt;property id=&quot;20300&quot; value=&quot;Slide 6 - &amp;quot;Results of not having a plan…..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School Nurse Responsibilities&amp;quot;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301&quot;/&gt;&lt;/object&gt;&lt;object type=&quot;3&quot; unique_id=&quot;10012&quot;&gt;&lt;property id=&quot;20148&quot; value=&quot;5&quot;/&gt;&lt;property id=&quot;20300&quot; value=&quot;Slide 10&quot;/&gt;&lt;property id=&quot;20307&quot; value=&quot;413&quot;/&gt;&lt;/object&gt;&lt;object type=&quot;3&quot; unique_id=&quot;10013&quot;&gt;&lt;property id=&quot;20148&quot; value=&quot;5&quot;/&gt;&lt;property id=&quot;20300&quot; value=&quot;Slide 11 - &amp;quot;American Diabetes Association&amp;quot;&quot;/&gt;&lt;property id=&quot;20307&quot; value=&quot;308&quot;/&gt;&lt;/object&gt;&lt;object type=&quot;3&quot; unique_id=&quot;10014&quot;&gt;&lt;property id=&quot;20148&quot; value=&quot;5&quot;/&gt;&lt;property id=&quot;20300&quot; value=&quot;Slide 12 - &amp;quot;Steps for an Effective TDP Training Program&amp;quot;&quot;/&gt;&lt;property id=&quot;20307&quot; value=&quot;309&quot;/&gt;&lt;/object&gt;&lt;object type=&quot;3&quot; unique_id=&quot;10015&quot;&gt;&lt;property id=&quot;20148&quot; value=&quot;5&quot;/&gt;&lt;property id=&quot;20300&quot; value=&quot;Slide 13 - &amp;quot;Gain Approval/Support for Training Program&amp;quot;&quot;/&gt;&lt;property id=&quot;20307&quot; value=&quot;328&quot;/&gt;&lt;/object&gt;&lt;object type=&quot;3&quot; unique_id=&quot;10016&quot;&gt;&lt;property id=&quot;20148&quot; value=&quot;5&quot;/&gt;&lt;property id=&quot;20300&quot; value=&quot;Slide 14 - &amp;quot;Solicit Volunteers&amp;quot;&quot;/&gt;&lt;property id=&quot;20307&quot; value=&quot;329&quot;/&gt;&lt;/object&gt;&lt;object type=&quot;3&quot; unique_id=&quot;10017&quot;&gt;&lt;property id=&quot;20148&quot; value=&quot;5&quot;/&gt;&lt;property id=&quot;20300&quot; value=&quot;Slide 15 - &amp;quot;Obtain Training Equipment&amp;quot;&quot;/&gt;&lt;property id=&quot;20307&quot; value=&quot;330&quot;/&gt;&lt;/object&gt;&lt;object type=&quot;3&quot; unique_id=&quot;10018&quot;&gt;&lt;property id=&quot;20148&quot; value=&quot;5&quot;/&gt;&lt;property id=&quot;20300&quot; value=&quot;Slide 16 - &amp;quot;Conduct Training: Module Topics&amp;quot;&quot;/&gt;&lt;property id=&quot;20307&quot; value=&quot;331&quot;/&gt;&lt;/object&gt;&lt;object type=&quot;3&quot; unique_id=&quot;10019&quot;&gt;&lt;property id=&quot;20148&quot; value=&quot;5&quot;/&gt;&lt;property id=&quot;20300&quot; value=&quot;Slide 17 - &amp;quot;Recommended Training Guideline&amp;quot;&quot;/&gt;&lt;property id=&quot;20307&quot; value=&quot;332&quot;/&gt;&lt;/object&gt;&lt;object type=&quot;3&quot; unique_id=&quot;10020&quot;&gt;&lt;property id=&quot;20148&quot; value=&quot;5&quot;/&gt;&lt;property id=&quot;20300&quot; value=&quot;Slide 18 - &amp;quot;Recommended Training Guideline&amp;quot;&quot;/&gt;&lt;property id=&quot;20307&quot; value=&quot;333&quot;/&gt;&lt;/object&gt;&lt;object type=&quot;3&quot; unique_id=&quot;10021&quot;&gt;&lt;property id=&quot;20148&quot; value=&quot;5&quot;/&gt;&lt;property id=&quot;20300&quot; value=&quot;Slide 19 - &amp;quot;Provide Information to TDPs&amp;quot;&quot;/&gt;&lt;property id=&quot;20307&quot; value=&quot;334&quot;/&gt;&lt;/object&gt;&lt;object type=&quot;3&quot; unique_id=&quot;10022&quot;&gt;&lt;property id=&quot;20148&quot; value=&quot;5&quot;/&gt;&lt;property id=&quot;20300&quot; value=&quot;Slide 20&quot;/&gt;&lt;property id=&quot;20307&quot; value=&quot;340&quot;/&gt;&lt;/object&gt;&lt;object type=&quot;3&quot; unique_id=&quot;10023&quot;&gt;&lt;property id=&quot;20148&quot; value=&quot;5&quot;/&gt;&lt;property id=&quot;20300&quot; value=&quot;Slide 21 - &amp;quot;Document Training&amp;quot;&quot;/&gt;&lt;property id=&quot;20307&quot; value=&quot;335&quot;/&gt;&lt;/object&gt;&lt;object type=&quot;3&quot; unique_id=&quot;10024&quot;&gt;&lt;property id=&quot;20148&quot; value=&quot;5&quot;/&gt;&lt;property id=&quot;20300&quot; value=&quot;Slide 22 - &amp;quot;Provide Information for Buildings&amp;quot;&quot;/&gt;&lt;property id=&quot;20307&quot; value=&quot;336&quot;/&gt;&lt;/object&gt;&lt;object type=&quot;3&quot; unique_id=&quot;10025&quot;&gt;&lt;property id=&quot;20148&quot; value=&quot;5&quot;/&gt;&lt;property id=&quot;20300&quot; value=&quot;Slide 23 - &amp;quot;Periodic Review/Skills Practice/Train New Volunteers&amp;quot;&quot;/&gt;&lt;property id=&quot;20307&quot; value=&quot;337&quot;/&gt;&lt;/object&gt;&lt;object type=&quot;3&quot; unique_id=&quot;10026&quot;&gt;&lt;property id=&quot;20148&quot; value=&quot;5&quot;/&gt;&lt;property id=&quot;20300&quot; value=&quot;Slide 24&quot;/&gt;&lt;property id=&quot;20307&quot; value=&quot;282&quot;/&gt;&lt;/object&gt;&lt;object type=&quot;3&quot; unique_id=&quot;10027&quot;&gt;&lt;property id=&quot;20148&quot; value=&quot;5&quot;/&gt;&lt;property id=&quot;20300&quot; value=&quot;Slide 25 - &amp;quot;Training Non-Medical Staff &amp;quot;&quot;/&gt;&lt;property id=&quot;20307&quot; value=&quot;419&quot;/&gt;&lt;/object&gt;&lt;object type=&quot;3&quot; unique_id=&quot;10028&quot;&gt;&lt;property id=&quot;20148&quot; value=&quot;5&quot;/&gt;&lt;property id=&quot;20300&quot; value=&quot;Slide 26&quot;/&gt;&lt;property id=&quot;20307&quot; value=&quot;420&quot;/&gt;&lt;/object&gt;&lt;object type=&quot;3&quot; unique_id=&quot;10029&quot;&gt;&lt;property id=&quot;20148&quot; value=&quot;5&quot;/&gt;&lt;property id=&quot;20300&quot; value=&quot;Slide 27 - &amp;quot;Management: Equipment and Guidelines &amp;quot;&quot;/&gt;&lt;property id=&quot;20307&quot; value=&quot;356&quot;/&gt;&lt;/object&gt;&lt;object type=&quot;3&quot; unique_id=&quot;10030&quot;&gt;&lt;property id=&quot;20148&quot; value=&quot;5&quot;/&gt;&lt;property id=&quot;20300&quot; value=&quot;Slide 28 - &amp;quot;Insulin Delivery:  Injections vs. Pumps&amp;quot;&quot;/&gt;&lt;property id=&quot;20307&quot; value=&quot;398&quot;/&gt;&lt;/object&gt;&lt;object type=&quot;3&quot; unique_id=&quot;10031&quot;&gt;&lt;property id=&quot;20148&quot; value=&quot;5&quot;/&gt;&lt;property id=&quot;20300&quot; value=&quot;Slide 29 - &amp;quot;What Is an Insulin Pump?&amp;quot;&quot;/&gt;&lt;property id=&quot;20307&quot; value=&quot;378&quot;/&gt;&lt;/object&gt;&lt;object type=&quot;3&quot; unique_id=&quot;10032&quot;&gt;&lt;property id=&quot;20148&quot; value=&quot;5&quot;/&gt;&lt;property id=&quot;20300&quot; value=&quot;Slide 30 - &amp;quot;Insulin Pump Therapy&amp;quot;&quot;/&gt;&lt;property id=&quot;20307&quot; value=&quot;380&quot;/&gt;&lt;/object&gt;&lt;object type=&quot;3&quot; unique_id=&quot;10033&quot;&gt;&lt;property id=&quot;20148&quot; value=&quot;5&quot;/&gt;&lt;property id=&quot;20300&quot; value=&quot;Slide 31 - &amp;quot;Dosing with an Insulin Pump&amp;quot;&quot;/&gt;&lt;property id=&quot;20307&quot; value=&quot;379&quot;/&gt;&lt;/object&gt;&lt;object type=&quot;3&quot; unique_id=&quot;10034&quot;&gt;&lt;property id=&quot;20148&quot; value=&quot;5&quot;/&gt;&lt;property id=&quot;20300&quot; value=&quot;Slide 32 - &amp;quot;What Nurses Should Know About an Insulin Pump&amp;quot;&quot;/&gt;&lt;property id=&quot;20307&quot; value=&quot;381&quot;/&gt;&lt;/object&gt;&lt;object type=&quot;3&quot; unique_id=&quot;10035&quot;&gt;&lt;property id=&quot;20148&quot; value=&quot;5&quot;/&gt;&lt;property id=&quot;20300&quot; value=&quot;Slide 33 - &amp;quot;Tandem t:simulator app&amp;quot;&quot;/&gt;&lt;property id=&quot;20307&quot; value=&quot;421&quot;/&gt;&lt;/object&gt;&lt;object type=&quot;3&quot; unique_id=&quot;10036&quot;&gt;&lt;property id=&quot;20148&quot; value=&quot;5&quot;/&gt;&lt;property id=&quot;20300&quot; value=&quot;Slide 34 - &amp;quot;Glucose Monitoring:   Blood vs. Continuous Sensors&amp;quot;&quot;/&gt;&lt;property id=&quot;20307&quot; value=&quot;400&quot;/&gt;&lt;/object&gt;&lt;object type=&quot;3&quot; unique_id=&quot;10037&quot;&gt;&lt;property id=&quot;20148&quot; value=&quot;5&quot;/&gt;&lt;property id=&quot;20300&quot; value=&quot;Slide 35 - &amp;quot;Continuous Glucose Monitoring (CGM)&amp;quot;&quot;/&gt;&lt;property id=&quot;20307&quot; value=&quot;365&quot;/&gt;&lt;/object&gt;&lt;object type=&quot;3&quot; unique_id=&quot;10038&quot;&gt;&lt;property id=&quot;20148&quot; value=&quot;5&quot;/&gt;&lt;property id=&quot;20300&quot; value=&quot;Slide 36&quot;/&gt;&lt;property id=&quot;20307&quot; value=&quot;367&quot;/&gt;&lt;/object&gt;&lt;object type=&quot;3&quot; unique_id=&quot;10039&quot;&gt;&lt;property id=&quot;20148&quot; value=&quot;5&quot;/&gt;&lt;property id=&quot;20300&quot; value=&quot;Slide 37 - &amp;quot;What Are Ketones? &amp;quot;&quot;/&gt;&lt;property id=&quot;20307&quot; value=&quot;384&quot;/&gt;&lt;/object&gt;&lt;object type=&quot;3&quot; unique_id=&quot;10040&quot;&gt;&lt;property id=&quot;20148&quot; value=&quot;5&quot;/&gt;&lt;property id=&quot;20300&quot; value=&quot;Slide 38 - &amp;quot;Checking for Ketones&amp;quot;&quot;/&gt;&lt;property id=&quot;20307&quot; value=&quot;385&quot;/&gt;&lt;/object&gt;&lt;object type=&quot;3&quot; unique_id=&quot;10041&quot;&gt;&lt;property id=&quot;20148&quot; value=&quot;5&quot;/&gt;&lt;property id=&quot;20300&quot; value=&quot;Slide 39 - &amp;quot;Dosing with an Insulin Pen&amp;quot;&quot;/&gt;&lt;property id=&quot;20307&quot; value=&quot;391&quot;/&gt;&lt;/object&gt;&lt;object type=&quot;3&quot; unique_id=&quot;10042&quot;&gt;&lt;property id=&quot;20148&quot; value=&quot;5&quot;/&gt;&lt;property id=&quot;20300&quot; value=&quot;Slide 40 - &amp;quot;Emergencies: What is Glucagon?&amp;quot;&quot;/&gt;&lt;property id=&quot;20307&quot; value=&quot;394&quot;/&gt;&lt;/object&gt;&lt;object type=&quot;3&quot; unique_id=&quot;10043&quot;&gt;&lt;property id=&quot;20148&quot; value=&quot;5&quot;/&gt;&lt;property id=&quot;20300&quot; value=&quot;Slide 41 - &amp;quot;Emergency Kit Contents:&amp;quot;&quot;/&gt;&lt;property id=&quot;20307&quot; value=&quot;395&quot;/&gt;&lt;/object&gt;&lt;object type=&quot;3&quot; unique_id=&quot;10044&quot;&gt;&lt;property id=&quot;20148&quot; value=&quot;5&quot;/&gt;&lt;property id=&quot;20300&quot; value=&quot;Slide 42 - &amp;quot;Procedure: Act Immediately&amp;quot;&quot;/&gt;&lt;property id=&quot;20307&quot; value=&quot;396&quot;/&gt;&lt;/object&gt;&lt;object type=&quot;3&quot; unique_id=&quot;10045&quot;&gt;&lt;property id=&quot;20148&quot; value=&quot;5&quot;/&gt;&lt;property id=&quot;20300&quot; value=&quot;Slide 43 - &amp;quot;NEW: Baqsimi Glucagon&amp;quot;&quot;/&gt;&lt;property id=&quot;20307&quot; value=&quot;416&quot;/&gt;&lt;/object&gt;&lt;object type=&quot;3&quot; unique_id=&quot;10046&quot;&gt;&lt;property id=&quot;20148&quot; value=&quot;5&quot;/&gt;&lt;property id=&quot;20300&quot; value=&quot;Slide 44&quot;/&gt;&lt;property id=&quot;20307&quot; value=&quot;417&quot;/&gt;&lt;/object&gt;&lt;object type=&quot;3&quot; unique_id=&quot;10047&quot;&gt;&lt;property id=&quot;20148&quot; value=&quot;5&quot;/&gt;&lt;property id=&quot;20300&quot; value=&quot;Slide 45&quot;/&gt;&lt;property id=&quot;20307&quot; value=&quot;418&quot;/&gt;&lt;/object&gt;&lt;object type=&quot;3&quot; unique_id=&quot;10048&quot;&gt;&lt;property id=&quot;20148&quot; value=&quot;5&quot;/&gt;&lt;property id=&quot;20300&quot; value=&quot;Slide 46 - &amp;quot;Guidelines: Why are They Needed?&amp;quot;&quot;/&gt;&lt;property id=&quot;20307&quot; value=&quot;422&quot;/&gt;&lt;/object&gt;&lt;object type=&quot;3&quot; unique_id=&quot;10049&quot;&gt;&lt;property id=&quot;20148&quot; value=&quot;5&quot;/&gt;&lt;property id=&quot;20300&quot; value=&quot;Slide 47 - &amp;quot;Final thoughts…&amp;quot;&quot;/&gt;&lt;property id=&quot;20307&quot; value=&quot;348&quot;/&gt;&lt;/object&gt;&lt;object type=&quot;3&quot; unique_id=&quot;10050&quot;&gt;&lt;property id=&quot;20148&quot; value=&quot;5&quot;/&gt;&lt;property id=&quot;20300&quot; value=&quot;Slide 48&quot;/&gt;&lt;property id=&quot;20307&quot; value=&quot;423&quot;/&gt;&lt;/object&gt;&lt;object type=&quot;3&quot; unique_id=&quot;10051&quot;&gt;&lt;property id=&quot;20148&quot; value=&quot;5&quot;/&gt;&lt;property id=&quot;20300&quot; value=&quot;Slide 49 - &amp;quot;Toolkit Exploration!&amp;quot;&quot;/&gt;&lt;property id=&quot;20307&quot; value=&quot;412&quot;/&gt;&lt;/object&gt;&lt;object type=&quot;3&quot; unique_id=&quot;10052&quot;&gt;&lt;property id=&quot;20148&quot; value=&quot;5&quot;/&gt;&lt;property id=&quot;20300&quot; value=&quot;Slide 50 - &amp;quot;Brainstorming Challenge&amp;quot;&quot;/&gt;&lt;property id=&quot;20307&quot; value=&quot;401&quot;/&gt;&lt;/object&gt;&lt;object type=&quot;3&quot; unique_id=&quot;10053&quot;&gt;&lt;property id=&quot;20148&quot; value=&quot;5&quot;/&gt;&lt;property id=&quot;20300&quot; value=&quot;Slide 51 - &amp;quot; Discussion/Brainstorming&amp;quot;&quot;/&gt;&lt;property id=&quot;20307&quot; value=&quot;353&quot;/&gt;&lt;/object&gt;&lt;object type=&quot;3&quot; unique_id=&quot;10054&quot;&gt;&lt;property id=&quot;20148&quot; value=&quot;5&quot;/&gt;&lt;property id=&quot;20300&quot; value=&quot;Slide 52 - &amp;quot; &amp;quot;&quot;/&gt;&lt;property id=&quot;20307&quot; value=&quot;354&quot;/&gt;&lt;/object&gt;&lt;object type=&quot;3&quot; unique_id=&quot;10055&quot;&gt;&lt;property id=&quot;20148&quot; value=&quot;5&quot;/&gt;&lt;property id=&quot;20300&quot; value=&quot;Slide 53&quot;/&gt;&lt;property id=&quot;20307&quot; value=&quot;407&quot;/&gt;&lt;/object&gt;&lt;object type=&quot;3&quot; unique_id=&quot;10056&quot;&gt;&lt;property id=&quot;20148&quot; value=&quot;5&quot;/&gt;&lt;property id=&quot;20300&quot; value=&quot;Slide 54&quot;/&gt;&lt;property id=&quot;20307&quot; value=&quot;408&quot;/&gt;&lt;/object&gt;&lt;object type=&quot;3&quot; unique_id=&quot;10057&quot;&gt;&lt;property id=&quot;20148&quot; value=&quot;5&quot;/&gt;&lt;property id=&quot;20300&quot; value=&quot;Slide 55&quot;/&gt;&lt;property id=&quot;20307&quot; value=&quot;410&quot;/&gt;&lt;/object&gt;&lt;object type=&quot;3&quot; unique_id=&quot;10058&quot;&gt;&lt;property id=&quot;20148&quot; value=&quot;5&quot;/&gt;&lt;property id=&quot;20300&quot; value=&quot;Slide 56&quot;/&gt;&lt;property id=&quot;20307&quot; value=&quot;411&quot;/&gt;&lt;/object&gt;&lt;object type=&quot;3&quot; unique_id=&quot;10059&quot;&gt;&lt;property id=&quot;20148&quot; value=&quot;5&quot;/&gt;&lt;property id=&quot;20300&quot; value=&quot;Slide 57&quot;/&gt;&lt;property id=&quot;20307&quot; value=&quot;424&quot;/&gt;&lt;/object&gt;&lt;object type=&quot;3&quot; unique_id=&quot;10060&quot;&gt;&lt;property id=&quot;20148&quot; value=&quot;5&quot;/&gt;&lt;property id=&quot;20300&quot; value=&quot;Slide 58&quot;/&gt;&lt;property id=&quot;20307&quot; value=&quot;425&quot;/&gt;&lt;/object&gt;&lt;object type=&quot;3&quot; unique_id=&quot;10061&quot;&gt;&lt;property id=&quot;20148&quot; value=&quot;5&quot;/&gt;&lt;property id=&quot;20300&quot; value=&quot;Slide 59&quot;/&gt;&lt;property id=&quot;20307&quot; value=&quot;426&quot;/&gt;&lt;/object&gt;&lt;object type=&quot;3&quot; unique_id=&quot;10062&quot;&gt;&lt;property id=&quot;20148&quot; value=&quot;5&quot;/&gt;&lt;property id=&quot;20300&quot; value=&quot;Slide 60 - &amp;quot;What is Diabetes?&amp;quot;&quot;/&gt;&lt;property id=&quot;20307&quot; value=&quot;427&quot;/&gt;&lt;/object&gt;&lt;object type=&quot;3&quot; unique_id=&quot;10063&quot;&gt;&lt;property id=&quot;20148&quot; value=&quot;5&quot;/&gt;&lt;property id=&quot;20300&quot; value=&quot;Slide 61&quot;/&gt;&lt;property id=&quot;20307&quot; value=&quot;428&quot;/&gt;&lt;/object&gt;&lt;object type=&quot;3&quot; unique_id=&quot;10064&quot;&gt;&lt;property id=&quot;20148&quot; value=&quot;5&quot;/&gt;&lt;property id=&quot;20300&quot; value=&quot;Slide 62&quot;/&gt;&lt;property id=&quot;20307&quot; value=&quot;429&quot;/&gt;&lt;/object&gt;&lt;object type=&quot;3&quot; unique_id=&quot;10065&quot;&gt;&lt;property id=&quot;20148&quot; value=&quot;5&quot;/&gt;&lt;property id=&quot;20300&quot; value=&quot;Slide 63&quot;/&gt;&lt;property id=&quot;20307&quot; value=&quot;430&quot;/&gt;&lt;/object&gt;&lt;object type=&quot;3&quot; unique_id=&quot;10066&quot;&gt;&lt;property id=&quot;20148&quot; value=&quot;5&quot;/&gt;&lt;property id=&quot;20300&quot; value=&quot;Slide 64 - &amp;quot;Type 1 Diabetes is Managed, But it Does Not Go Away.&amp;quot;&quot;/&gt;&lt;property id=&quot;20307&quot; value=&quot;431&quot;/&gt;&lt;/object&gt;&lt;object type=&quot;3&quot; unique_id=&quot;10067&quot;&gt;&lt;property id=&quot;20148&quot; value=&quot;5&quot;/&gt;&lt;property id=&quot;20300&quot; value=&quot;Slide 65 - &amp;quot;  Diabetes Management Constant Juggling - 24/7&amp;quot;&quot;/&gt;&lt;property id=&quot;20307&quot; value=&quot;432&quot;/&gt;&lt;/object&gt;&lt;object type=&quot;3&quot; unique_id=&quot;10068&quot;&gt;&lt;property id=&quot;20148&quot; value=&quot;5&quot;/&gt;&lt;property id=&quot;20300&quot; value=&quot;Slide 66 - &amp;quot;Diabetes Management&amp;quot;&quot;/&gt;&lt;property id=&quot;20307&quot; value=&quot;433&quot;/&gt;&lt;/object&gt;&lt;object type=&quot;3&quot; unique_id=&quot;10069&quot;&gt;&lt;property id=&quot;20148&quot; value=&quot;5&quot;/&gt;&lt;property id=&quot;20300&quot; value=&quot;Slide 67 - &amp;quot;Diabetes Medical Management Plan (DMMP)&amp;quot;&quot;/&gt;&lt;property id=&quot;20307&quot; value=&quot;434&quot;/&gt;&lt;/object&gt;&lt;object type=&quot;3&quot; unique_id=&quot;10070&quot;&gt;&lt;property id=&quot;20148&quot; value=&quot;5&quot;/&gt;&lt;property id=&quot;20300&quot; value=&quot;Slide 68&quot;/&gt;&lt;property id=&quot;20307&quot; value=&quot;435&quot;/&gt;&lt;/object&gt;&lt;object type=&quot;3&quot; unique_id=&quot;10071&quot;&gt;&lt;property id=&quot;20148&quot; value=&quot;5&quot;/&gt;&lt;property id=&quot;20300&quot; value=&quot;Slide 69 - &amp;quot;HYPOglycemia = LOW Glucose (sugar)&amp;quot;&quot;/&gt;&lt;property id=&quot;20307&quot; value=&quot;436&quot;/&gt;&lt;/object&gt;&lt;object type=&quot;3&quot; unique_id=&quot;10072&quot;&gt;&lt;property id=&quot;20148&quot; value=&quot;5&quot;/&gt;&lt;property id=&quot;20300&quot; value=&quot;Slide 70&quot;/&gt;&lt;property id=&quot;20307&quot; value=&quot;437&quot;/&gt;&lt;/object&gt;&lt;object type=&quot;3&quot; unique_id=&quot;10073&quot;&gt;&lt;property id=&quot;20148&quot; value=&quot;5&quot;/&gt;&lt;property id=&quot;20300&quot; value=&quot;Slide 71&quot;/&gt;&lt;property id=&quot;20307&quot; value=&quot;438&quot;/&gt;&lt;/object&gt;&lt;object type=&quot;3&quot; unique_id=&quot;10074&quot;&gt;&lt;property id=&quot;20148&quot; value=&quot;5&quot;/&gt;&lt;property id=&quot;20300&quot; value=&quot;Slide 72 - &amp;quot;Hypoglycemia: Possible Signs &amp;amp; Symptoms  &amp;quot;&quot;/&gt;&lt;property id=&quot;20307&quot; value=&quot;439&quot;/&gt;&lt;/object&gt;&lt;object type=&quot;3&quot; unique_id=&quot;10075&quot;&gt;&lt;property id=&quot;20148&quot; value=&quot;5&quot;/&gt;&lt;property id=&quot;20300&quot; value=&quot;Slide 73&quot;/&gt;&lt;property id=&quot;20307&quot; value=&quot;440&quot;/&gt;&lt;/object&gt;&lt;object type=&quot;3&quot; unique_id=&quot;10076&quot;&gt;&lt;property id=&quot;20148&quot; value=&quot;5&quot;/&gt;&lt;property id=&quot;20300&quot; value=&quot;Slide 74 - &amp;quot;Quick Acting Glucose for Mild/Moderate Hypoglycemia  &amp;quot;&quot;/&gt;&lt;property id=&quot;20307&quot; value=&quot;441&quot;/&gt;&lt;/object&gt;&lt;object type=&quot;3&quot; unique_id=&quot;10077&quot;&gt;&lt;property id=&quot;20148&quot; value=&quot;5&quot;/&gt;&lt;property id=&quot;20300&quot; value=&quot;Slide 75&quot;/&gt;&lt;property id=&quot;20307&quot; value=&quot;442&quot;/&gt;&lt;/object&gt;&lt;object type=&quot;3&quot; unique_id=&quot;10078&quot;&gt;&lt;property id=&quot;20148&quot; value=&quot;5&quot;/&gt;&lt;property id=&quot;20300&quot; value=&quot;Slide 76&quot;/&gt;&lt;property id=&quot;20307&quot; value=&quot;443&quot;/&gt;&lt;/object&gt;&lt;object type=&quot;3&quot; unique_id=&quot;10079&quot;&gt;&lt;property id=&quot;20148&quot; value=&quot;5&quot;/&gt;&lt;property id=&quot;20300&quot; value=&quot;Slide 77 - &amp;quot;HYPERglycemia = HIGH Glucose (Sugar)&amp;quot;&quot;/&gt;&lt;property id=&quot;20307&quot; value=&quot;444&quot;/&gt;&lt;/object&gt;&lt;object type=&quot;3&quot; unique_id=&quot;10080&quot;&gt;&lt;property id=&quot;20148&quot; value=&quot;5&quot;/&gt;&lt;property id=&quot;20300&quot; value=&quot;Slide 78&quot;/&gt;&lt;property id=&quot;20307&quot; value=&quot;445&quot;/&gt;&lt;/object&gt;&lt;object type=&quot;3&quot; unique_id=&quot;10081&quot;&gt;&lt;property id=&quot;20148&quot; value=&quot;5&quot;/&gt;&lt;property id=&quot;20300&quot; value=&quot;Slide 79 - &amp;quot;Hyperglycemia: What to do&amp;quot;&quot;/&gt;&lt;property id=&quot;20307&quot; value=&quot;446&quot;/&gt;&lt;/object&gt;&lt;object type=&quot;3&quot; unique_id=&quot;10082&quot;&gt;&lt;property id=&quot;20148&quot; value=&quot;5&quot;/&gt;&lt;property id=&quot;20300&quot; value=&quot;Slide 80&quot;/&gt;&lt;property id=&quot;20307&quot; value=&quot;447&quot;/&gt;&lt;/object&gt;&lt;object type=&quot;3&quot; unique_id=&quot;10083&quot;&gt;&lt;property id=&quot;20148&quot; value=&quot;5&quot;/&gt;&lt;property id=&quot;20300&quot; value=&quot;Slide 81 - &amp;quot;Checking Blood Sugar with a Glucose Meter&amp;quot;&quot;/&gt;&lt;property id=&quot;20307&quot; value=&quot;448&quot;/&gt;&lt;/object&gt;&lt;object type=&quot;3&quot; unique_id=&quot;10084&quot;&gt;&lt;property id=&quot;20148&quot; value=&quot;5&quot;/&gt;&lt;property id=&quot;20300&quot; value=&quot;Slide 82 - &amp;quot;Any Time, Any Place Monitoring&amp;quot;&quot;/&gt;&lt;property id=&quot;20307&quot; value=&quot;449&quot;/&gt;&lt;/object&gt;&lt;object type=&quot;3&quot; unique_id=&quot;10085&quot;&gt;&lt;property id=&quot;20148&quot; value=&quot;5&quot;/&gt;&lt;property id=&quot;20300&quot; value=&quot;Slide 83 - &amp;quot;When to Check?&amp;quot;&quot;/&gt;&lt;property id=&quot;20307&quot; value=&quot;450&quot;/&gt;&lt;/object&gt;&lt;object type=&quot;3&quot; unique_id=&quot;10086&quot;&gt;&lt;property id=&quot;20148&quot; value=&quot;5&quot;/&gt;&lt;property id=&quot;20300&quot; value=&quot;Slide 84 - &amp;quot;Continuous Glucose Monitoring (CGM)&amp;quot;&quot;/&gt;&lt;property id=&quot;20307&quot; value=&quot;451&quot;/&gt;&lt;/object&gt;&lt;object type=&quot;3&quot; unique_id=&quot;10087&quot;&gt;&lt;property id=&quot;20148&quot; value=&quot;5&quot;/&gt;&lt;property id=&quot;20300&quot; value=&quot;Slide 85&quot;/&gt;&lt;property id=&quot;20307&quot; value=&quot;453&quot;/&gt;&lt;/object&gt;&lt;object type=&quot;3&quot; unique_id=&quot;10088&quot;&gt;&lt;property id=&quot;20148&quot; value=&quot;5&quot;/&gt;&lt;property id=&quot;20300&quot; value=&quot;Slide 86&quot;/&gt;&lt;property id=&quot;20307&quot; value=&quot;454&quot;/&gt;&lt;/object&gt;&lt;object type=&quot;3&quot; unique_id=&quot;10089&quot;&gt;&lt;property id=&quot;20148&quot; value=&quot;5&quot;/&gt;&lt;property id=&quot;20300&quot; value=&quot;Slide 87&quot;/&gt;&lt;property id=&quot;20307&quot; value=&quot;456&quot;/&gt;&lt;/object&gt;&lt;object type=&quot;3&quot; unique_id=&quot;10090&quot;&gt;&lt;property id=&quot;20148&quot; value=&quot;5&quot;/&gt;&lt;property id=&quot;20300&quot; value=&quot;Slide 88 - &amp;quot;On Target!&amp;quot;&quot;/&gt;&lt;property id=&quot;20307&quot; value=&quot;457&quot;/&gt;&lt;/object&gt;&lt;object type=&quot;3&quot; unique_id=&quot;10091&quot;&gt;&lt;property id=&quot;20148&quot; value=&quot;5&quot;/&gt;&lt;property id=&quot;20300&quot; value=&quot;Slide 89&quot;/&gt;&lt;property id=&quot;20307&quot; value=&quot;458&quot;/&gt;&lt;/object&gt;&lt;object type=&quot;3&quot; unique_id=&quot;10092&quot;&gt;&lt;property id=&quot;20148&quot; value=&quot;5&quot;/&gt;&lt;property id=&quot;20300&quot; value=&quot;Slide 90 - &amp;quot;What Is an Insulin Pump?&amp;quot;&quot;/&gt;&lt;property id=&quot;20307&quot; value=&quot;459&quot;/&gt;&lt;/object&gt;&lt;object type=&quot;3&quot; unique_id=&quot;10093&quot;&gt;&lt;property id=&quot;20148&quot; value=&quot;5&quot;/&gt;&lt;property id=&quot;20300&quot; value=&quot;Slide 91 - &amp;quot;Dosing with an Insulin Pump&amp;quot;&quot;/&gt;&lt;property id=&quot;20307&quot; value=&quot;460&quot;/&gt;&lt;/object&gt;&lt;object type=&quot;3&quot; unique_id=&quot;10094&quot;&gt;&lt;property id=&quot;20148&quot; value=&quot;5&quot;/&gt;&lt;property id=&quot;20300&quot; value=&quot;Slide 92&quot;/&gt;&lt;property id=&quot;20307&quot; value=&quot;461&quot;/&gt;&lt;/object&gt;&lt;object type=&quot;3&quot; unique_id=&quot;10095&quot;&gt;&lt;property id=&quot;20148&quot; value=&quot;5&quot;/&gt;&lt;property id=&quot;20300&quot; value=&quot;Slide 93&quot;/&gt;&lt;property id=&quot;20307&quot; value=&quot;462&quot;/&gt;&lt;/object&gt;&lt;object type=&quot;3&quot; unique_id=&quot;10096&quot;&gt;&lt;property id=&quot;20148&quot; value=&quot;5&quot;/&gt;&lt;property id=&quot;20300&quot; value=&quot;Slide 94 - &amp;quot;What Is Glucagon?&amp;quot;&quot;/&gt;&lt;property id=&quot;20307&quot; value=&quot;463&quot;/&gt;&lt;/object&gt;&lt;object type=&quot;3&quot; unique_id=&quot;10097&quot;&gt;&lt;property id=&quot;20148&quot; value=&quot;5&quot;/&gt;&lt;property id=&quot;20300&quot; value=&quot;Slide 95 - &amp;quot;Emergency Kit Contents:&amp;quot;&quot;/&gt;&lt;property id=&quot;20307&quot; value=&quot;464&quot;/&gt;&lt;/object&gt;&lt;object type=&quot;3&quot; unique_id=&quot;10098&quot;&gt;&lt;property id=&quot;20148&quot; value=&quot;5&quot;/&gt;&lt;property id=&quot;20300&quot; value=&quot;Slide 96 - &amp;quot;When to Give Glucagon/Glucagen&amp;quot;&quot;/&gt;&lt;property id=&quot;20307&quot; value=&quot;465&quot;/&gt;&lt;/object&gt;&lt;object type=&quot;3&quot; unique_id=&quot;10099&quot;&gt;&lt;property id=&quot;20148&quot; value=&quot;5&quot;/&gt;&lt;property id=&quot;20300&quot; value=&quot;Slide 97&quot;/&gt;&lt;property id=&quot;20307&quot; value=&quot;478&quot;/&gt;&lt;/object&gt;&lt;object type=&quot;3&quot; unique_id=&quot;10100&quot;&gt;&lt;property id=&quot;20148&quot; value=&quot;5&quot;/&gt;&lt;property id=&quot;20300&quot; value=&quot;Slide 98 - &amp;quot;Procedure:  Act Immediately&amp;quot;&quot;/&gt;&lt;property id=&quot;20307&quot; value=&quot;466&quot;/&gt;&lt;/object&gt;&lt;object type=&quot;3&quot; unique_id=&quot;10101&quot;&gt;&lt;property id=&quot;20148&quot; value=&quot;5&quot;/&gt;&lt;property id=&quot;20300&quot; value=&quot;Slide 99&quot;/&gt;&lt;property id=&quot;20307&quot; value=&quot;467&quot;/&gt;&lt;/object&gt;&lt;object type=&quot;3&quot; unique_id=&quot;10102&quot;&gt;&lt;property id=&quot;20148&quot; value=&quot;5&quot;/&gt;&lt;property id=&quot;20300&quot; value=&quot;Slide 100 - &amp;quot;What Are Ketones? &amp;quot;&quot;/&gt;&lt;property id=&quot;20307&quot; value=&quot;468&quot;/&gt;&lt;/object&gt;&lt;object type=&quot;3&quot; unique_id=&quot;10103&quot;&gt;&lt;property id=&quot;20148&quot; value=&quot;5&quot;/&gt;&lt;property id=&quot;20300&quot; value=&quot;Slide 101 - &amp;quot;How to Test Urine Ketones&amp;quot;&quot;/&gt;&lt;property id=&quot;20307&quot; value=&quot;469&quot;/&gt;&lt;/object&gt;&lt;object type=&quot;3&quot; unique_id=&quot;10104&quot;&gt;&lt;property id=&quot;20148&quot; value=&quot;5&quot;/&gt;&lt;property id=&quot;20300&quot; value=&quot;Slide 102 - &amp;quot;Treatment of Ketones&amp;quot;&quot;/&gt;&lt;property id=&quot;20307&quot; value=&quot;470&quot;/&gt;&lt;/object&gt;&lt;object type=&quot;3&quot; unique_id=&quot;10105&quot;&gt;&lt;property id=&quot;20148&quot; value=&quot;5&quot;/&gt;&lt;property id=&quot;20300&quot; value=&quot;Slide 103 - &amp;quot;NUTRITION&amp;quot;&quot;/&gt;&lt;property id=&quot;20307&quot; value=&quot;471&quot;/&gt;&lt;/object&gt;&lt;object type=&quot;3&quot; unique_id=&quot;10106&quot;&gt;&lt;property id=&quot;20148&quot; value=&quot;5&quot;/&gt;&lt;property id=&quot;20300&quot; value=&quot;Slide 104 - &amp;quot;Basic Meal Plans&amp;quot;&quot;/&gt;&lt;property id=&quot;20307&quot; value=&quot;472&quot;/&gt;&lt;/object&gt;&lt;object type=&quot;3&quot; unique_id=&quot;10107&quot;&gt;&lt;property id=&quot;20148&quot; value=&quot;5&quot;/&gt;&lt;property id=&quot;20300&quot; value=&quot;Slide 105 - &amp;quot;Advanced Carbohydrate Counting &amp;quot;&quot;/&gt;&lt;property id=&quot;20307&quot; value=&quot;473&quot;/&gt;&lt;/object&gt;&lt;object type=&quot;3&quot; unique_id=&quot;10108&quot;&gt;&lt;property id=&quot;20148&quot; value=&quot;5&quot;/&gt;&lt;property id=&quot;20300&quot; value=&quot;Slide 106&quot;/&gt;&lt;property id=&quot;20307&quot; value=&quot;474&quot;/&gt;&lt;/object&gt;&lt;object type=&quot;3&quot; unique_id=&quot;10109&quot;&gt;&lt;property id=&quot;20148&quot; value=&quot;5&quot;/&gt;&lt;property id=&quot;20300&quot; value=&quot;Slide 107&quot;/&gt;&lt;property id=&quot;20307&quot; value=&quot;475&quot;/&gt;&lt;/object&gt;&lt;object type=&quot;3&quot; unique_id=&quot;10110&quot;&gt;&lt;property id=&quot;20148&quot; value=&quot;5&quot;/&gt;&lt;property id=&quot;20300&quot; value=&quot;Slide 108&quot;/&gt;&lt;property id=&quot;20307&quot; value=&quot;476&quot;/&gt;&lt;/object&gt;&lt;object type=&quot;3&quot; unique_id=&quot;10111&quot;&gt;&lt;property id=&quot;20148&quot; value=&quot;5&quot;/&gt;&lt;property id=&quot;20300&quot; value=&quot;Slide 109 - &amp;quot;Questions?&amp;quot;&quot;/&gt;&lt;property id=&quot;20307&quot; value=&quot;477&quot;/&gt;&lt;/object&gt;&lt;object type=&quot;3&quot; unique_id=&quot;10112&quot;&gt;&lt;property id=&quot;20148&quot; value=&quot;5&quot;/&gt;&lt;property id=&quot;20300&quot; value=&quot;Slide 110&quot;/&gt;&lt;property id=&quot;20307&quot; value=&quot;480&quot;/&gt;&lt;/object&gt;&lt;object type=&quot;3&quot; unique_id=&quot;10113&quot;&gt;&lt;property id=&quot;20148&quot; value=&quot;5&quot;/&gt;&lt;property id=&quot;20300&quot; value=&quot;Slide 111&quot;/&gt;&lt;property id=&quot;20307&quot; value=&quot;349&quot;/&gt;&lt;/object&gt;&lt;object type=&quot;3&quot; unique_id=&quot;10114&quot;&gt;&lt;property id=&quot;20148&quot; value=&quot;5&quot;/&gt;&lt;property id=&quot;20300&quot; value=&quot;Slide 112&quot;/&gt;&lt;property id=&quot;20307&quot; value=&quot;350&quot;/&gt;&lt;/object&gt;&lt;/object&gt;&lt;object type=&quot;8&quot; unique_id=&quot;10228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oper Lt BT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oper Lt BT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oper Lt BT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oper Lt BT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oper Lt BT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oper Lt BT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oper Lt BT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oper Lt BT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oper Lt BT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oper Lt BT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oper Lt BT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oper Lt BT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6132</TotalTime>
  <Words>1235</Words>
  <Application>Microsoft Office PowerPoint</Application>
  <PresentationFormat>On-screen Show (4:3)</PresentationFormat>
  <Paragraphs>164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26</vt:i4>
      </vt:variant>
    </vt:vector>
  </HeadingPairs>
  <TitlesOfParts>
    <vt:vector size="55" baseType="lpstr">
      <vt:lpstr>Arial</vt:lpstr>
      <vt:lpstr>Arial Black</vt:lpstr>
      <vt:lpstr>Calibri</vt:lpstr>
      <vt:lpstr>Constantia</vt:lpstr>
      <vt:lpstr>Georgia</vt:lpstr>
      <vt:lpstr>Tahoma</vt:lpstr>
      <vt:lpstr>Trebuchet MS</vt:lpstr>
      <vt:lpstr>Verdana</vt:lpstr>
      <vt:lpstr>Wingdings 2</vt:lpstr>
      <vt:lpstr>ヒラギノ角ゴ Pro W3</vt:lpstr>
      <vt:lpstr>Urban</vt:lpstr>
      <vt:lpstr>1_Custom Design</vt:lpstr>
      <vt:lpstr>3_Default Design</vt:lpstr>
      <vt:lpstr>4_Default Design</vt:lpstr>
      <vt:lpstr>5_Default Design</vt:lpstr>
      <vt:lpstr>6_Custom Design</vt:lpstr>
      <vt:lpstr>13_Default Design</vt:lpstr>
      <vt:lpstr>9_Custom Design</vt:lpstr>
      <vt:lpstr>17_Default Design</vt:lpstr>
      <vt:lpstr>7_Custom Design</vt:lpstr>
      <vt:lpstr>15_Default Design</vt:lpstr>
      <vt:lpstr>9_Default Design</vt:lpstr>
      <vt:lpstr>8_Custom Design</vt:lpstr>
      <vt:lpstr>16_Default Design</vt:lpstr>
      <vt:lpstr>10_Custom Design</vt:lpstr>
      <vt:lpstr>18_Default Design</vt:lpstr>
      <vt:lpstr>11_Custom Design</vt:lpstr>
      <vt:lpstr>19_Default Design</vt:lpstr>
      <vt:lpstr>11_Default Design</vt:lpstr>
      <vt:lpstr>Supporting Students with Diabetes</vt:lpstr>
      <vt:lpstr>PowerPoint Presentation</vt:lpstr>
      <vt:lpstr>My Background: Beginnings</vt:lpstr>
      <vt:lpstr>PowerPoint Presentation</vt:lpstr>
      <vt:lpstr>PowerPoint Presentation</vt:lpstr>
      <vt:lpstr>Results of not having a plan…</vt:lpstr>
      <vt:lpstr>School Nurse Responsibilities</vt:lpstr>
      <vt:lpstr>PowerPoint Presentation</vt:lpstr>
      <vt:lpstr>PowerPoint Presentation</vt:lpstr>
      <vt:lpstr>PowerPoint Presentation</vt:lpstr>
      <vt:lpstr>American Diabetes Association</vt:lpstr>
      <vt:lpstr>Steps for an Effective TDP Training Program</vt:lpstr>
      <vt:lpstr>Gain Approval/Support for Training Program</vt:lpstr>
      <vt:lpstr>Solicit Volunteers</vt:lpstr>
      <vt:lpstr>Obtain Training Equipment</vt:lpstr>
      <vt:lpstr>Conduct Training: Module Topics</vt:lpstr>
      <vt:lpstr>Recommended Training Guideline</vt:lpstr>
      <vt:lpstr>Recommended Training Guideline</vt:lpstr>
      <vt:lpstr>Provide Information to TDPs</vt:lpstr>
      <vt:lpstr>PowerPoint Presentation</vt:lpstr>
      <vt:lpstr>Document Training</vt:lpstr>
      <vt:lpstr>Provide Information for Buildings</vt:lpstr>
      <vt:lpstr>Periodic Review/Skills Practice/Train New Volunteers</vt:lpstr>
      <vt:lpstr>PowerPoint Presentation</vt:lpstr>
      <vt:lpstr>Training Non-Medical Staff </vt:lpstr>
      <vt:lpstr>PowerPoint Presentation</vt:lpstr>
    </vt:vector>
  </TitlesOfParts>
  <Company>Parkway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Parkway</dc:creator>
  <cp:lastModifiedBy>Krummen, Regan</cp:lastModifiedBy>
  <cp:revision>298</cp:revision>
  <cp:lastPrinted>2019-12-04T16:10:58Z</cp:lastPrinted>
  <dcterms:created xsi:type="dcterms:W3CDTF">2013-01-30T16:07:42Z</dcterms:created>
  <dcterms:modified xsi:type="dcterms:W3CDTF">2019-12-12T16:35:05Z</dcterms:modified>
</cp:coreProperties>
</file>