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5.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6.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7.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4328" r:id="rId2"/>
    <p:sldMasterId id="2147484438" r:id="rId3"/>
    <p:sldMasterId id="2147484456" r:id="rId4"/>
    <p:sldMasterId id="2147484569" r:id="rId5"/>
    <p:sldMasterId id="2147484705" r:id="rId6"/>
    <p:sldMasterId id="2147484078" r:id="rId7"/>
    <p:sldMasterId id="2147484191" r:id="rId8"/>
  </p:sldMasterIdLst>
  <p:notesMasterIdLst>
    <p:notesMasterId r:id="rId42"/>
  </p:notesMasterIdLst>
  <p:handoutMasterIdLst>
    <p:handoutMasterId r:id="rId43"/>
  </p:handoutMasterIdLst>
  <p:sldIdLst>
    <p:sldId id="1943" r:id="rId9"/>
    <p:sldId id="1732" r:id="rId10"/>
    <p:sldId id="1985" r:id="rId11"/>
    <p:sldId id="1989" r:id="rId12"/>
    <p:sldId id="1762" r:id="rId13"/>
    <p:sldId id="1977" r:id="rId14"/>
    <p:sldId id="1877" r:id="rId15"/>
    <p:sldId id="1990" r:id="rId16"/>
    <p:sldId id="1987" r:id="rId17"/>
    <p:sldId id="1988" r:id="rId18"/>
    <p:sldId id="1991" r:id="rId19"/>
    <p:sldId id="1993" r:id="rId20"/>
    <p:sldId id="1994" r:id="rId21"/>
    <p:sldId id="1996" r:id="rId22"/>
    <p:sldId id="1999" r:id="rId23"/>
    <p:sldId id="2000" r:id="rId24"/>
    <p:sldId id="2001" r:id="rId25"/>
    <p:sldId id="2002" r:id="rId26"/>
    <p:sldId id="2003" r:id="rId27"/>
    <p:sldId id="1760" r:id="rId28"/>
    <p:sldId id="1761" r:id="rId29"/>
    <p:sldId id="1855" r:id="rId30"/>
    <p:sldId id="1883" r:id="rId31"/>
    <p:sldId id="1984" r:id="rId32"/>
    <p:sldId id="1876" r:id="rId33"/>
    <p:sldId id="1953" r:id="rId34"/>
    <p:sldId id="1955" r:id="rId35"/>
    <p:sldId id="1797" r:id="rId36"/>
    <p:sldId id="1980" r:id="rId37"/>
    <p:sldId id="1983" r:id="rId38"/>
    <p:sldId id="1986" r:id="rId39"/>
    <p:sldId id="1979" r:id="rId40"/>
    <p:sldId id="189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026" userDrawn="1">
          <p15:clr>
            <a:srgbClr val="A4A3A4"/>
          </p15:clr>
        </p15:guide>
        <p15:guide id="7" pos="5654" userDrawn="1">
          <p15:clr>
            <a:srgbClr val="A4A3A4"/>
          </p15:clr>
        </p15:guide>
        <p15:guide id="8" orient="horz" pos="2092"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ruballan Chelvam" initials="GC" lastIdx="1" clrIdx="0">
    <p:extLst>
      <p:ext uri="{19B8F6BF-5375-455C-9EA6-DF929625EA0E}">
        <p15:presenceInfo xmlns:p15="http://schemas.microsoft.com/office/powerpoint/2012/main" userId="5cbefa91e3fa6702" providerId="Windows Live"/>
      </p:ext>
    </p:extLst>
  </p:cmAuthor>
  <p:cmAuthor id="2" name="Miller, Jacqueline" initials="MJ" lastIdx="1" clrIdx="1">
    <p:extLst>
      <p:ext uri="{19B8F6BF-5375-455C-9EA6-DF929625EA0E}">
        <p15:presenceInfo xmlns:p15="http://schemas.microsoft.com/office/powerpoint/2012/main" userId="S-1-5-21-508124448-3695470602-466989033-348356" providerId="AD"/>
      </p:ext>
    </p:extLst>
  </p:cmAuthor>
  <p:cmAuthor id="3" name="Buchanan, Lori" initials="BL" lastIdx="19" clrIdx="2">
    <p:extLst>
      <p:ext uri="{19B8F6BF-5375-455C-9EA6-DF929625EA0E}">
        <p15:presenceInfo xmlns:p15="http://schemas.microsoft.com/office/powerpoint/2012/main" userId="S-1-5-21-508124448-3695470602-466989033-67521" providerId="AD"/>
      </p:ext>
    </p:extLst>
  </p:cmAuthor>
  <p:cmAuthor id="4" name="Miller, Jacqueline" initials="MJ [2]" lastIdx="2" clrIdx="3">
    <p:extLst>
      <p:ext uri="{19B8F6BF-5375-455C-9EA6-DF929625EA0E}">
        <p15:presenceInfo xmlns:p15="http://schemas.microsoft.com/office/powerpoint/2012/main" userId="Miller, Jacqueline" providerId="None"/>
      </p:ext>
    </p:extLst>
  </p:cmAuthor>
  <p:cmAuthor id="5" name="OA-ITSD" initials="O" lastIdx="30" clrIdx="4">
    <p:extLst>
      <p:ext uri="{19B8F6BF-5375-455C-9EA6-DF929625EA0E}">
        <p15:presenceInfo xmlns:p15="http://schemas.microsoft.com/office/powerpoint/2012/main" userId="OA-ITS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C00"/>
    <a:srgbClr val="FFB446"/>
    <a:srgbClr val="F57C00"/>
    <a:srgbClr val="E6E6E6"/>
    <a:srgbClr val="FFFFFF"/>
    <a:srgbClr val="F2A900"/>
    <a:srgbClr val="FF9800"/>
    <a:srgbClr val="FFE1C9"/>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1" autoAdjust="0"/>
    <p:restoredTop sz="82432" autoAdjust="0"/>
  </p:normalViewPr>
  <p:slideViewPr>
    <p:cSldViewPr snapToGrid="0" showGuides="1">
      <p:cViewPr varScale="1">
        <p:scale>
          <a:sx n="72" d="100"/>
          <a:sy n="72" d="100"/>
        </p:scale>
        <p:origin x="878" y="62"/>
      </p:cViewPr>
      <p:guideLst>
        <p:guide pos="2026"/>
        <p:guide pos="5654"/>
        <p:guide orient="horz" pos="2092"/>
        <p:guide pos="3840"/>
      </p:guideLst>
    </p:cSldViewPr>
  </p:slideViewPr>
  <p:outlineViewPr>
    <p:cViewPr>
      <p:scale>
        <a:sx n="33" d="100"/>
        <a:sy n="33" d="100"/>
      </p:scale>
      <p:origin x="0" y="-62946"/>
    </p:cViewPr>
  </p:outlineViewPr>
  <p:notesTextViewPr>
    <p:cViewPr>
      <p:scale>
        <a:sx n="1" d="1"/>
        <a:sy n="1" d="1"/>
      </p:scale>
      <p:origin x="0" y="0"/>
    </p:cViewPr>
  </p:notesTextViewPr>
  <p:sorterViewPr>
    <p:cViewPr varScale="1">
      <p:scale>
        <a:sx n="1" d="1"/>
        <a:sy n="1" d="1"/>
      </p:scale>
      <p:origin x="0" y="-207012"/>
    </p:cViewPr>
  </p:sorterViewPr>
  <p:notesViewPr>
    <p:cSldViewPr snapToGrid="0" showGuides="1">
      <p:cViewPr varScale="1">
        <p:scale>
          <a:sx n="65" d="100"/>
          <a:sy n="65" d="100"/>
        </p:scale>
        <p:origin x="2299"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37CCBA-3ED1-4B7D-8F3E-DE824A6F18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a:extLst>
              <a:ext uri="{FF2B5EF4-FFF2-40B4-BE49-F238E27FC236}">
                <a16:creationId xmlns:a16="http://schemas.microsoft.com/office/drawing/2014/main" id="{D54F2CF0-B0FF-4583-A84D-FCC4B7103E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FCEDD6-3C34-4371-8E79-A286124EF8A8}" type="datetimeFigureOut">
              <a:rPr lang="en-MY" smtClean="0"/>
              <a:t>16/11/2023</a:t>
            </a:fld>
            <a:endParaRPr lang="en-MY"/>
          </a:p>
        </p:txBody>
      </p:sp>
      <p:sp>
        <p:nvSpPr>
          <p:cNvPr id="4" name="Footer Placeholder 3">
            <a:extLst>
              <a:ext uri="{FF2B5EF4-FFF2-40B4-BE49-F238E27FC236}">
                <a16:creationId xmlns:a16="http://schemas.microsoft.com/office/drawing/2014/main" id="{BB215979-DF4C-464D-9380-D6E2EDC757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a:extLst>
              <a:ext uri="{FF2B5EF4-FFF2-40B4-BE49-F238E27FC236}">
                <a16:creationId xmlns:a16="http://schemas.microsoft.com/office/drawing/2014/main" id="{54DC401D-E649-4CC3-8CC0-93D5DDAEE9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490895-2C95-4C4B-AB00-58F57617964C}" type="slidenum">
              <a:rPr lang="en-US" smtClean="0"/>
              <a:t>‹#›</a:t>
            </a:fld>
            <a:endParaRPr lang="en-US"/>
          </a:p>
        </p:txBody>
      </p:sp>
    </p:spTree>
    <p:extLst>
      <p:ext uri="{BB962C8B-B14F-4D97-AF65-F5344CB8AC3E}">
        <p14:creationId xmlns:p14="http://schemas.microsoft.com/office/powerpoint/2010/main" val="1680691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66FCF-8223-49A0-8AD4-07836B35FAE5}" type="datetimeFigureOut">
              <a:rPr lang="en-MY" smtClean="0"/>
              <a:t>16/11/2023</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6CAA8-8B9F-4696-96C3-CF58CA8A4623}" type="slidenum">
              <a:rPr lang="en-MY" smtClean="0"/>
              <a:t>‹#›</a:t>
            </a:fld>
            <a:endParaRPr lang="en-MY"/>
          </a:p>
        </p:txBody>
      </p:sp>
    </p:spTree>
    <p:extLst>
      <p:ext uri="{BB962C8B-B14F-4D97-AF65-F5344CB8AC3E}">
        <p14:creationId xmlns:p14="http://schemas.microsoft.com/office/powerpoint/2010/main" val="594821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   </a:t>
            </a:r>
          </a:p>
          <a:p>
            <a:r>
              <a:rPr lang="en-US" dirty="0" smtClean="0">
                <a:effectLst/>
              </a:rPr>
              <a:t> </a:t>
            </a:r>
          </a:p>
          <a:p>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1</a:t>
            </a:fld>
            <a:endParaRPr lang="en-MY"/>
          </a:p>
        </p:txBody>
      </p:sp>
    </p:spTree>
    <p:extLst>
      <p:ext uri="{BB962C8B-B14F-4D97-AF65-F5344CB8AC3E}">
        <p14:creationId xmlns:p14="http://schemas.microsoft.com/office/powerpoint/2010/main" val="228653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Totals of Dental Procedures performed on pregnant women.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4BC0A-7C14-45DA-B1C1-384164ADB1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535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October 2023 Pediatricians</a:t>
            </a:r>
            <a:r>
              <a:rPr lang="en-US" baseline="0" dirty="0" smtClean="0"/>
              <a:t> </a:t>
            </a:r>
            <a:r>
              <a:rPr lang="en-US" dirty="0" smtClean="0"/>
              <a:t>and Pediatric</a:t>
            </a:r>
            <a:r>
              <a:rPr lang="en-US" baseline="0" dirty="0" smtClean="0"/>
              <a:t> </a:t>
            </a:r>
            <a:r>
              <a:rPr lang="en-US" dirty="0" smtClean="0"/>
              <a:t>Oral Health</a:t>
            </a:r>
          </a:p>
          <a:p>
            <a:r>
              <a:rPr lang="en-US" dirty="0" smtClean="0"/>
              <a:t>Pediatric dental disease, while largely preventable, continues to impact too many children and families, particularly those disproportionately impacted by racial and economic inequalities. Pediatricians are essential partners in keeping children’s teeth healthy but may lack the knowledge, training, or incentive to incorporate oral health promotion and disease prevention services into care provision for young children.</a:t>
            </a:r>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11</a:t>
            </a:fld>
            <a:endParaRPr lang="en-MY"/>
          </a:p>
        </p:txBody>
      </p:sp>
    </p:spTree>
    <p:extLst>
      <p:ext uri="{BB962C8B-B14F-4D97-AF65-F5344CB8AC3E}">
        <p14:creationId xmlns:p14="http://schemas.microsoft.com/office/powerpoint/2010/main" val="1759927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been told that each of the</a:t>
            </a:r>
            <a:r>
              <a:rPr lang="en-US" baseline="0" dirty="0" smtClean="0"/>
              <a:t> school nurses have been taught on how to perform an oral exam, how many of the care team here feel comfortable in performing a knee to knee exam?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819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077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Dunklin county Missouri has</a:t>
            </a:r>
            <a:r>
              <a:rPr lang="en-US" baseline="0" dirty="0" smtClean="0"/>
              <a:t> added to their financial bottom line by utilizing fluoride varnish in their clinic, you can too by charging Medicaid for the application of Fluoride Varnish.  (We couldn’t fit the entire spreadsheet of their monthly totals from the program, so that’s why the total at each of the columns don’t add up to the total amount you see at the bottom.)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113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LPHAs can purchase Fluoride Varnish at DHSS Office of Dental Health Prices from </a:t>
            </a:r>
            <a:r>
              <a:rPr lang="en-US" dirty="0" err="1"/>
              <a:t>Nanova</a:t>
            </a:r>
            <a:r>
              <a:rPr lang="en-US" dirty="0"/>
              <a:t> Biomaterials, Inc., Liang Chen, Director of Dental Department – chenliang@nanovamed.com and Vickie Yang – yangvickie@nanovabio.com; or orders@nanovabio.com, 573-875-6682.  Contract # CC211820001.  Please mention your affiliation with MO DHSS ODH when placing an order.  Order must be for 1 case, 8 boxes of 200 applications per box at $72.00 per box or $0.36 per application.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56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Recommendations for AAP include:</a:t>
            </a:r>
          </a:p>
          <a:p>
            <a:endParaRPr lang="en-US" dirty="0" smtClean="0"/>
          </a:p>
          <a:p>
            <a:r>
              <a:rPr lang="en-US" dirty="0" smtClean="0"/>
              <a:t>Creating educational and training opportunities for pediatricians to learn about SDF.</a:t>
            </a:r>
          </a:p>
          <a:p>
            <a:endParaRPr lang="en-US" dirty="0" smtClean="0"/>
          </a:p>
          <a:p>
            <a:r>
              <a:rPr lang="en-US" dirty="0" smtClean="0"/>
              <a:t>Studying and learning from practices that have successfully implemented SDF across a variety of practice types and settings.</a:t>
            </a:r>
          </a:p>
          <a:p>
            <a:endParaRPr lang="en-US" dirty="0" smtClean="0"/>
          </a:p>
          <a:p>
            <a:r>
              <a:rPr lang="en-US" dirty="0" smtClean="0"/>
              <a:t>Championing appropriate payment for practices that implement SDF and providing coding and billing guidance.</a:t>
            </a:r>
          </a:p>
          <a:p>
            <a:endParaRPr lang="en-US" dirty="0" smtClean="0"/>
          </a:p>
          <a:p>
            <a:r>
              <a:rPr lang="en-US" dirty="0" smtClean="0"/>
              <a:t>Continuing to promote and support the critically important oral health preventive care that many pediatricians provide.</a:t>
            </a:r>
          </a:p>
          <a:p>
            <a:endParaRPr lang="en-US" dirty="0" smtClean="0"/>
          </a:p>
          <a:p>
            <a:r>
              <a:rPr lang="en-US" dirty="0" smtClean="0"/>
              <a:t>CMS is now</a:t>
            </a:r>
            <a:r>
              <a:rPr lang="en-US" baseline="0" dirty="0" smtClean="0"/>
              <a:t> providing reimbursement for SDF in medical offices.</a:t>
            </a:r>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19</a:t>
            </a:fld>
            <a:endParaRPr lang="en-MY"/>
          </a:p>
        </p:txBody>
      </p:sp>
    </p:spTree>
    <p:extLst>
      <p:ext uri="{BB962C8B-B14F-4D97-AF65-F5344CB8AC3E}">
        <p14:creationId xmlns:p14="http://schemas.microsoft.com/office/powerpoint/2010/main" val="3107642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76.2% of the MO population is served by public water systems which receive fluoride. The </a:t>
            </a:r>
            <a:r>
              <a:rPr lang="en-US" dirty="0"/>
              <a:t>ODH is supportive of all community water fluoridation in the state. CWF achieves 25% decay reduction in all citizens regardless of income or other socio-economic factors. </a:t>
            </a:r>
            <a:r>
              <a:rPr lang="en-US" dirty="0" smtClean="0"/>
              <a:t>In 2020-2021, ODH’s stance on community water fluoridation was one of a defensive nature, requiring ODH personnel to counter fifteen (15) attempted and three (3) full rollbacks (discontinuation of fluoridation).  By the end of 2021 and into 2022, ODH with the assistance of the Missouri Coalition for Oral Health; local community dental health and medical health professionals; local water system personnel; and local community fluoridation advocates has shifted the community health landscape to one of initiation and education.  This has brought about a new openness to consideration of community water fluoridation and the benefits it provides to communities and Missourians.</a:t>
            </a:r>
          </a:p>
          <a:p>
            <a:endParaRPr lang="en-US" dirty="0" smtClean="0"/>
          </a:p>
          <a:p>
            <a:r>
              <a:rPr lang="en-US" dirty="0" smtClean="0"/>
              <a:t>In July 2022, ODH received grant funds to assist with community water fluoridation (CWF) across the state. ODH has spent the past year increasing access to optimally fluoridated water by providing mini-grants to 26 water systems. These mini-grants were used to upgrade outdated water fluoridation equipment, including pumps, scales, bulk/day tanks and testing equipment. By providing these mini-grants, ODH was able to ensure these communities are being provided with optimally fluoridated water (0.7 milligrams per liter (mg/L)). Optimally fluoridated water assists in the prevention and reduction of tooth decay (cavities) by an additional 25% beyond other fluoridated products being used (toothpaste, mouth rinse, fluoride varnish treatments). This public health initiative has led to over 350,000 people now receiving optimally fluoridated water throughout the state.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134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76.2% of the MO population is served by public water systems which receive fluoride. We </a:t>
            </a:r>
            <a:r>
              <a:rPr lang="en-US" dirty="0"/>
              <a:t>work with local communities that are fluoridating and ensure they are fluoridating and ensure they are meeting the public health recommended range of 0.6-1.0 ppm. If they are not, then we work with them to find out what might be causing the issue—faulty equipment, not accurate training and education or maybe they stopped without following Missouri statute </a:t>
            </a:r>
            <a:r>
              <a:rPr lang="en-US" dirty="0" err="1"/>
              <a:t>RSMo</a:t>
            </a:r>
            <a:r>
              <a:rPr lang="en-US" dirty="0"/>
              <a:t> 640.136. We work with funding from Delta Dental, PHHS and ARPA to upgrade and replace equipment.  Work with communities that have initiated rollbacks (cessation) to educate and keep them fluoridating, work on new initiations to fluoridation and provide dental education to dental providers, decision makers and the general public about water fluoridation. These</a:t>
            </a:r>
            <a:r>
              <a:rPr lang="en-US" baseline="0" dirty="0"/>
              <a:t> are all ways the ODH can help the LPHAs to improve medical and oral health in their areas.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532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preventive dental visits can preempt many oral health problems. Fluoride and dental sealants can help prevent cavities and promote oral health. For example, dental sealants can prevent 80% of back teeth cavities in children. Cavities are a common problem among children in the United States. Early regular dental check-ups are particularly cost-effective and beneficial for children in high-risk populations.</a:t>
            </a:r>
          </a:p>
          <a:p>
            <a:endParaRPr lang="en-US" dirty="0" smtClean="0"/>
          </a:p>
          <a:p>
            <a:r>
              <a:rPr lang="en-US" dirty="0" smtClean="0"/>
              <a:t>America’s Health Rankings analysis of National Survey of Children's Health, U.S. Department of Health and Human Services, Health Resources and Services Administration (HRSA), Maternal and Child Health Bureau (MCHB), United Health Foundation, AmericasHealthRankings.org, accessed 2023.</a:t>
            </a:r>
          </a:p>
          <a:p>
            <a:endParaRPr lang="en-US" dirty="0" smtClean="0"/>
          </a:p>
          <a:p>
            <a:r>
              <a:rPr lang="en-US" dirty="0" smtClean="0"/>
              <a:t>ODH has a second school-based program and contracts with four dental programs around the state to offer these services. These contractors provide preventive oral health services in school settings and see a diverse range of students. The contractors complete oral health screenings, fluoride varnish treatments, dental sealant placement and connect students in need of restorative dental services with a dental home. During the 2022-2023 school year, the contractors went into 30 schools and screened 1,741 students. Of these students, 1,696 received preventive oral health services including 4,505 dental sealants being placed. Additionally, 766 students were given referrals for a new dental home for further treatment of their oral health needs.</a:t>
            </a:r>
          </a:p>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22</a:t>
            </a:fld>
            <a:endParaRPr lang="en-MY"/>
          </a:p>
        </p:txBody>
      </p:sp>
    </p:spTree>
    <p:extLst>
      <p:ext uri="{BB962C8B-B14F-4D97-AF65-F5344CB8AC3E}">
        <p14:creationId xmlns:p14="http://schemas.microsoft.com/office/powerpoint/2010/main" val="274995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I am Dr. Jackie Miller, the State Dental Director for the Office of Dental Health which is part of the Department of Health and Senior Services. Tooth decay (cavities) remains the most chronic disease to affect people across the United States. It is also completely preventable. The Office of Dental Health (ODH) along with its community partners, contractors and stakeholders continue to be leaders with new, innovative programs that provide oral health education, preventive public health measures and help increase access to care across the state to help improve the oral health landscape of Missouri. </a:t>
            </a:r>
          </a:p>
          <a:p>
            <a:endParaRPr lang="en-US" dirty="0"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130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tooth sealed can save $110-$250 in costs to fill one tooth without insurance</a:t>
            </a:r>
          </a:p>
          <a:p>
            <a:r>
              <a:rPr lang="en-US" dirty="0" smtClean="0"/>
              <a:t>Children</a:t>
            </a:r>
            <a:r>
              <a:rPr lang="en-US" baseline="0" dirty="0" smtClean="0"/>
              <a:t> with sealants on their teeth have half the cavities of children without sealants.</a:t>
            </a:r>
          </a:p>
          <a:p>
            <a:r>
              <a:rPr lang="en-US" baseline="0" dirty="0" smtClean="0"/>
              <a:t>The grant started in 2018 and was supposed to end in 2023, but they added another year due to </a:t>
            </a:r>
            <a:r>
              <a:rPr lang="en-US" baseline="0" dirty="0" err="1" smtClean="0"/>
              <a:t>Covid</a:t>
            </a:r>
            <a:r>
              <a:rPr lang="en-US" baseline="0" dirty="0" smtClean="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288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MSSU currently provides </a:t>
            </a:r>
            <a:r>
              <a:rPr lang="en-US" dirty="0" err="1" smtClean="0"/>
              <a:t>teledentistry</a:t>
            </a:r>
            <a:r>
              <a:rPr lang="en-US" dirty="0" smtClean="0"/>
              <a:t> services to elementary students in Jasper county but lacks the resources to expand our </a:t>
            </a:r>
            <a:r>
              <a:rPr lang="en-US" dirty="0" err="1" smtClean="0"/>
              <a:t>teledentistry</a:t>
            </a:r>
            <a:r>
              <a:rPr lang="en-US" dirty="0" smtClean="0"/>
              <a:t> services to other counties in need. MSSU lacks the resources to purchase additional equipment, transport equipment, and employ an additional hygienist and administrative coordinator to verify Medicaid benefits and file claims for reimbursed services. We propose funding to purchase additional equipment, cargo van, and employ an additional hygienist and administrative coordinator for three years to provide these services to at risk children in the southwest region of Missouri.  The RCAT grant will assist our students to provide </a:t>
            </a:r>
            <a:r>
              <a:rPr lang="en-US" dirty="0" err="1" smtClean="0"/>
              <a:t>teledentistry</a:t>
            </a:r>
            <a:r>
              <a:rPr lang="en-US" dirty="0" smtClean="0"/>
              <a:t> dental care to an additional 12 elementary schools which include Anderson, Benton, Central, George Washington Carver, Goodman, Noel, Pineville, Rise, Rocky Comfort, South, Southwest City,  and White Rock, and approximately 3,700 students.</a:t>
            </a:r>
          </a:p>
          <a:p>
            <a:r>
              <a:rPr lang="en-US" dirty="0" smtClean="0"/>
              <a:t>Background</a:t>
            </a:r>
          </a:p>
          <a:p>
            <a:r>
              <a:rPr lang="en-US" dirty="0" smtClean="0"/>
              <a:t>MSSU obtained a grant with the Missouri Department of Health and Senior Services in 2020 to run through August 31, 2024. The grant has verbally been extended to August, 2025. The grant is titled: Improving Oral Health </a:t>
            </a:r>
            <a:r>
              <a:rPr lang="en-US" dirty="0" err="1" smtClean="0"/>
              <a:t>Teledentistry</a:t>
            </a:r>
            <a:r>
              <a:rPr lang="en-US" dirty="0" smtClean="0"/>
              <a:t> Sealants and is Contract # DH220050904. This grant promotes and provides education and outreach for the importance of dental sealants and services </a:t>
            </a:r>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24</a:t>
            </a:fld>
            <a:endParaRPr lang="en-MY"/>
          </a:p>
        </p:txBody>
      </p:sp>
    </p:spTree>
    <p:extLst>
      <p:ext uri="{BB962C8B-B14F-4D97-AF65-F5344CB8AC3E}">
        <p14:creationId xmlns:p14="http://schemas.microsoft.com/office/powerpoint/2010/main" val="1453368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t>
            </a:r>
            <a:r>
              <a:rPr lang="en-US" dirty="0" err="1" smtClean="0"/>
              <a:t>Teledentistry</a:t>
            </a:r>
            <a:r>
              <a:rPr lang="en-US" dirty="0" smtClean="0"/>
              <a:t> and Dental Team Collaboration </a:t>
            </a:r>
          </a:p>
          <a:p>
            <a:r>
              <a:rPr lang="en-US" dirty="0" smtClean="0"/>
              <a:t>ODH project authorized by Missouri Dental Board in September 2022.</a:t>
            </a:r>
          </a:p>
          <a:p>
            <a:r>
              <a:rPr lang="en-US" dirty="0" smtClean="0"/>
              <a:t>RDH/DA teams working under the supervision of dentists.</a:t>
            </a:r>
          </a:p>
          <a:p>
            <a:r>
              <a:rPr lang="en-US" dirty="0" smtClean="0"/>
              <a:t>Using </a:t>
            </a:r>
            <a:r>
              <a:rPr lang="en-US" dirty="0" err="1" smtClean="0"/>
              <a:t>teledentistry</a:t>
            </a:r>
            <a:r>
              <a:rPr lang="en-US" dirty="0" smtClean="0"/>
              <a:t> for dentists to review and write disease control treatment plans and triage patients according to severity of need.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297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solution the ODH is working on</a:t>
            </a:r>
            <a:r>
              <a:rPr lang="en-US" baseline="0" dirty="0" smtClean="0"/>
              <a:t> is the OPA-EFDA, EFDA is a proven training model, having been successfully in place in Missouri since the late 1990s.</a:t>
            </a:r>
          </a:p>
          <a:p>
            <a:r>
              <a:rPr lang="en-US" baseline="0" dirty="0" smtClean="0"/>
              <a:t>EFDAs are trained to provide a specific, reversible skill of dental treatment, and under direct supervision. They provide safe, effective care—and are especially critical in this continued dental workforce shortage.</a:t>
            </a:r>
          </a:p>
          <a:p>
            <a:r>
              <a:rPr lang="en-US" baseline="0" dirty="0" smtClean="0"/>
              <a:t>EFDAs can increase productivity 15-20%, because they allow dentists and hygienists to work at the top of their scopes to provide more advanced care procedures.</a:t>
            </a:r>
          </a:p>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27</a:t>
            </a:fld>
            <a:endParaRPr lang="en-MY"/>
          </a:p>
        </p:txBody>
      </p:sp>
    </p:spTree>
    <p:extLst>
      <p:ext uri="{BB962C8B-B14F-4D97-AF65-F5344CB8AC3E}">
        <p14:creationId xmlns:p14="http://schemas.microsoft.com/office/powerpoint/2010/main" val="1390098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 are 31 FQHCs, yet 36 out of Missouri’s 114 counties have no Medicaid Providers. Some of Missouri’s most vulnerable populations are eligible for MO </a:t>
            </a:r>
            <a:r>
              <a:rPr lang="en-US" dirty="0" err="1" smtClean="0"/>
              <a:t>HealthNet</a:t>
            </a:r>
            <a:r>
              <a:rPr lang="en-US" dirty="0" smtClean="0"/>
              <a:t> benefits but only about 3 out of 10 Missouri dentists are treating these patients.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This map shows the distribution of Medicaid dentists in Missouri.  You can see in the Southeast and Northeast regions, many counties are without a dentist to provide Medicaid dental services. We are thankful for the 80% rate increase and are working hard to try to increase the Medicaid dental providers.  Unfortunately only 27% of the dentists are signed up for Medicaid and far fewer actually treat Medicaid patients on a </a:t>
            </a:r>
            <a:r>
              <a:rPr kumimoji="0" lang="en-US" sz="1200" b="0" i="0" u="none" strike="noStrike" kern="1200" cap="none" spc="0" normalizeH="0" baseline="0" noProof="0" smtClean="0">
                <a:ln>
                  <a:noFill/>
                </a:ln>
                <a:solidFill>
                  <a:prstClr val="black"/>
                </a:solidFill>
                <a:effectLst/>
                <a:uLnTx/>
                <a:uFillTx/>
                <a:latin typeface="+mn-lt"/>
                <a:ea typeface="+mn-ea"/>
                <a:cs typeface="+mn-cs"/>
              </a:rPr>
              <a:t>routine basis.</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D3F6CAA8-8B9F-4696-96C3-CF58CA8A4623}" type="slidenum">
              <a:rPr lang="en-MY" smtClean="0"/>
              <a:t>28</a:t>
            </a:fld>
            <a:endParaRPr lang="en-MY"/>
          </a:p>
        </p:txBody>
      </p:sp>
    </p:spTree>
    <p:extLst>
      <p:ext uri="{BB962C8B-B14F-4D97-AF65-F5344CB8AC3E}">
        <p14:creationId xmlns:p14="http://schemas.microsoft.com/office/powerpoint/2010/main" val="1706659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kits include items for many common dental emergencies including: containers to safely transport knocked out permanent teeth to the dentist for re-implantation, items for the control of bleeding and to remove lodged objects between teeth, wax for children with broken braces or wires, and several other useful materials for school nurses to use in the event of a dental emergency. </a:t>
            </a:r>
          </a:p>
          <a:p>
            <a:r>
              <a:rPr lang="en-US" dirty="0" smtClean="0"/>
              <a:t>3 little plastic jars (with lids)</a:t>
            </a:r>
          </a:p>
          <a:p>
            <a:r>
              <a:rPr lang="en-US" dirty="0" smtClean="0"/>
              <a:t>Salt packets (along with instructions) to make saline solution for a knocked out tooth (instead of milk in case it’s not available)</a:t>
            </a:r>
          </a:p>
          <a:p>
            <a:r>
              <a:rPr lang="en-US" dirty="0" err="1" smtClean="0"/>
              <a:t>Oragel</a:t>
            </a:r>
            <a:endParaRPr lang="en-US" dirty="0" smtClean="0"/>
          </a:p>
          <a:p>
            <a:r>
              <a:rPr lang="en-US" dirty="0" smtClean="0"/>
              <a:t>floss</a:t>
            </a:r>
          </a:p>
          <a:p>
            <a:r>
              <a:rPr lang="en-US" dirty="0" smtClean="0"/>
              <a:t>Mouth mirrors</a:t>
            </a:r>
          </a:p>
          <a:p>
            <a:r>
              <a:rPr lang="en-US" dirty="0" smtClean="0"/>
              <a:t>8 toothbrushes (4 adult/4 junior size)</a:t>
            </a:r>
          </a:p>
          <a:p>
            <a:r>
              <a:rPr lang="en-US" dirty="0" smtClean="0"/>
              <a:t>toothpaste</a:t>
            </a:r>
          </a:p>
          <a:p>
            <a:r>
              <a:rPr lang="en-US" dirty="0" smtClean="0"/>
              <a:t>Tongue depressors</a:t>
            </a:r>
          </a:p>
          <a:p>
            <a:r>
              <a:rPr lang="en-US" dirty="0" smtClean="0"/>
              <a:t>Tea bags</a:t>
            </a:r>
          </a:p>
          <a:p>
            <a:r>
              <a:rPr lang="en-US" dirty="0" smtClean="0"/>
              <a:t>Cold pack</a:t>
            </a:r>
          </a:p>
          <a:p>
            <a:r>
              <a:rPr lang="en-US" dirty="0" smtClean="0"/>
              <a:t>Gauze</a:t>
            </a:r>
          </a:p>
          <a:p>
            <a:r>
              <a:rPr lang="en-US" dirty="0" smtClean="0"/>
              <a:t>tweezers</a:t>
            </a:r>
          </a:p>
          <a:p>
            <a:r>
              <a:rPr lang="en-US" dirty="0" smtClean="0"/>
              <a:t>gloves</a:t>
            </a:r>
          </a:p>
          <a:p>
            <a:r>
              <a:rPr lang="en-US" dirty="0" err="1" smtClean="0"/>
              <a:t>Stimudents</a:t>
            </a:r>
            <a:endParaRPr lang="en-US" dirty="0" smtClean="0"/>
          </a:p>
          <a:p>
            <a:r>
              <a:rPr lang="en-US" dirty="0" smtClean="0"/>
              <a:t>Orthodontic wax</a:t>
            </a:r>
          </a:p>
          <a:p>
            <a:r>
              <a:rPr lang="en-US" dirty="0" err="1" smtClean="0"/>
              <a:t>Qtips</a:t>
            </a:r>
            <a:endParaRPr lang="en-US" dirty="0" smtClean="0"/>
          </a:p>
          <a:p>
            <a:r>
              <a:rPr lang="en-US" dirty="0" smtClean="0"/>
              <a:t>the new Oral Health Guide for Caregivers</a:t>
            </a:r>
          </a:p>
          <a:p>
            <a:r>
              <a:rPr lang="en-US" dirty="0" smtClean="0"/>
              <a:t>a PSP brochure</a:t>
            </a:r>
          </a:p>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29</a:t>
            </a:fld>
            <a:endParaRPr lang="en-MY"/>
          </a:p>
        </p:txBody>
      </p:sp>
    </p:spTree>
    <p:extLst>
      <p:ext uri="{BB962C8B-B14F-4D97-AF65-F5344CB8AC3E}">
        <p14:creationId xmlns:p14="http://schemas.microsoft.com/office/powerpoint/2010/main" val="128056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30</a:t>
            </a:fld>
            <a:endParaRPr lang="en-MY"/>
          </a:p>
        </p:txBody>
      </p:sp>
    </p:spTree>
    <p:extLst>
      <p:ext uri="{BB962C8B-B14F-4D97-AF65-F5344CB8AC3E}">
        <p14:creationId xmlns:p14="http://schemas.microsoft.com/office/powerpoint/2010/main" val="3339714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all opportunities where we can refer our patients/clients for free, low cost, sliding scale, and Medicaid dental services.</a:t>
            </a:r>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31</a:t>
            </a:fld>
            <a:endParaRPr lang="en-MY"/>
          </a:p>
        </p:txBody>
      </p:sp>
    </p:spTree>
    <p:extLst>
      <p:ext uri="{BB962C8B-B14F-4D97-AF65-F5344CB8AC3E}">
        <p14:creationId xmlns:p14="http://schemas.microsoft.com/office/powerpoint/2010/main" val="1256753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final note, how can we collaborate?</a:t>
            </a:r>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32</a:t>
            </a:fld>
            <a:endParaRPr lang="en-MY"/>
          </a:p>
        </p:txBody>
      </p:sp>
    </p:spTree>
    <p:extLst>
      <p:ext uri="{BB962C8B-B14F-4D97-AF65-F5344CB8AC3E}">
        <p14:creationId xmlns:p14="http://schemas.microsoft.com/office/powerpoint/2010/main" val="1311147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ODH continues to strive towards a healthier Missouri by ensuring Missourians have better oral health, which improves overall health. In order to do this, ODH will continue to work with community partners, contractors and stakeholders to provide education, preventive services and new, innovative ideas that help work towards this goal. Thank you for what you do to help us achieve this goal! Here</a:t>
            </a:r>
            <a:r>
              <a:rPr lang="en-US" baseline="0" dirty="0" smtClean="0"/>
              <a:t> is my contact information, any questions?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074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a:t>
            </a:r>
            <a:r>
              <a:rPr lang="en-US" baseline="0" dirty="0" smtClean="0"/>
              <a:t> Morning, so excited to be here at the Rural Health Day to highlight a few of the programs and initiatives at the Office of Dental Health (ODH) that can impact and improve access to oral health care.  </a:t>
            </a:r>
            <a:r>
              <a:rPr lang="en-US" dirty="0" smtClean="0"/>
              <a:t>Here </a:t>
            </a:r>
            <a:r>
              <a:rPr lang="en-US" dirty="0"/>
              <a:t>at </a:t>
            </a:r>
            <a:r>
              <a:rPr lang="en-US" dirty="0" smtClean="0"/>
              <a:t>ODH</a:t>
            </a:r>
            <a:r>
              <a:rPr lang="en-US" baseline="0" dirty="0" smtClean="0"/>
              <a:t>,</a:t>
            </a:r>
            <a:r>
              <a:rPr lang="en-US" dirty="0" smtClean="0"/>
              <a:t> </a:t>
            </a:r>
            <a:r>
              <a:rPr lang="en-US" dirty="0"/>
              <a:t>we are committed to improving the oral health of all Missourians through education, prevention and </a:t>
            </a:r>
            <a:r>
              <a:rPr lang="en-US" dirty="0" smtClean="0"/>
              <a:t>leadership. We</a:t>
            </a:r>
            <a:r>
              <a:rPr lang="en-US" baseline="0" dirty="0" smtClean="0"/>
              <a:t> work </a:t>
            </a:r>
            <a:r>
              <a:rPr lang="en-US" dirty="0" smtClean="0"/>
              <a:t>alongside our community partners, contractors and stakeholders and continue to be leaders with new, innovative programs that provide oral health education, preventive public health measures and help increase access to care across the state to help improve the oral health landscape of Missouri.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27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this morning in the news</a:t>
            </a:r>
            <a:r>
              <a:rPr lang="en-US" baseline="0" dirty="0" smtClean="0"/>
              <a:t> from the American Dental Association: Lawmakers are asking Congress to pass the Medicaid Benefit Act to cover adult dental care, they point to </a:t>
            </a:r>
            <a:r>
              <a:rPr lang="en-US" dirty="0" smtClean="0"/>
              <a:t>an analysis by the ADA Health Policy Institute, that found if Medicaid adult dental benefits are extended, $273 million could be saved each year on medical costs related to diabetes, heart disease and pregnancy. In addition, Medicaid adult dental benefits could reduce states' spending on dental care in hospital emergency departments.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65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the </a:t>
            </a:r>
            <a:r>
              <a:rPr lang="en-US" dirty="0"/>
              <a:t>Preventive Services Program (PSP) is a community based oral health program dedicated to promoting healthy smiles for all of Missouri’s children through education and preventive treatment. </a:t>
            </a:r>
            <a:r>
              <a:rPr lang="en-US" dirty="0" smtClean="0"/>
              <a:t>It</a:t>
            </a:r>
            <a:r>
              <a:rPr lang="en-US" baseline="0" dirty="0" smtClean="0"/>
              <a:t> was started in 2005 and consists </a:t>
            </a:r>
            <a:r>
              <a:rPr lang="en-US" baseline="0" dirty="0"/>
              <a:t>of local dental providers administering an oral health screening, which includes a fluoride varnish application on the day of the screening and a follow up application at a later </a:t>
            </a:r>
            <a:r>
              <a:rPr lang="en-US" baseline="0" dirty="0" smtClean="0"/>
              <a:t>time. PSP includes </a:t>
            </a:r>
            <a:r>
              <a:rPr lang="en-US" baseline="0" dirty="0"/>
              <a:t>oral health </a:t>
            </a:r>
            <a:r>
              <a:rPr lang="en-US" baseline="0" dirty="0" smtClean="0"/>
              <a:t>education, toothbrushes </a:t>
            </a:r>
            <a:r>
              <a:rPr lang="en-US" baseline="0" dirty="0"/>
              <a:t>and toothpaste all at no charge.  It also provides a referral, which consists of a note going to the school nurse and parent that the child requires treatment and a time frame as to when the treatment needs to be sought.  Many times the dental professional conducting the screening is affiliated with a local dental clinic and will give priority to a child they saw through a PSP event so they can receive treatment</a:t>
            </a:r>
            <a:r>
              <a:rPr lang="en-US" baseline="0" dirty="0" smtClean="0"/>
              <a:t>.</a:t>
            </a:r>
          </a:p>
          <a:p>
            <a:r>
              <a:rPr lang="en-US" baseline="0" dirty="0" smtClean="0"/>
              <a:t>We are actually up to over 59,000 PSP Participants after a low of just about 20,000 during COVID.  We are working hard to regain the numbers of a high of 92,692 in the 2016-17 school year. This program prevents an average of 1.5 cavities / year / child.  For every  $1 spent it returns $4 in averted care.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45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statistics are from the 2022-2023 school year.</a:t>
            </a:r>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6</a:t>
            </a:fld>
            <a:endParaRPr lang="en-MY"/>
          </a:p>
        </p:txBody>
      </p:sp>
    </p:spTree>
    <p:extLst>
      <p:ext uri="{BB962C8B-B14F-4D97-AF65-F5344CB8AC3E}">
        <p14:creationId xmlns:p14="http://schemas.microsoft.com/office/powerpoint/2010/main" val="2845898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200" dirty="0" smtClean="0">
                <a:effectLst/>
                <a:latin typeface="Times New Roman" panose="02020603050405020304" pitchFamily="18" charset="0"/>
                <a:ea typeface="Calibri" panose="020F0502020204030204" pitchFamily="34" charset="0"/>
              </a:rPr>
              <a:t>Background: Caries is one of the most prevalent diseases affecting children. Topical fluoride is used to decrease the incidence of caries. The purpose of this study was to investigate the impact of fluoride varnish and gel applications on future restorative dental treatment claims.</a:t>
            </a:r>
            <a:br>
              <a:rPr lang="en-US" sz="1200" dirty="0" smtClean="0">
                <a:effectLst/>
                <a:latin typeface="Times New Roman" panose="02020603050405020304" pitchFamily="18" charset="0"/>
                <a:ea typeface="Calibri" panose="020F0502020204030204" pitchFamily="34" charset="0"/>
              </a:rPr>
            </a:br>
            <a:r>
              <a:rPr lang="en-US" sz="1200" dirty="0" smtClean="0">
                <a:effectLst/>
                <a:latin typeface="Times New Roman" panose="02020603050405020304" pitchFamily="18" charset="0"/>
                <a:ea typeface="Calibri" panose="020F0502020204030204" pitchFamily="34" charset="0"/>
              </a:rPr>
              <a:t/>
            </a:r>
            <a:br>
              <a:rPr lang="en-US" sz="1200" dirty="0" smtClean="0">
                <a:effectLst/>
                <a:latin typeface="Times New Roman" panose="02020603050405020304" pitchFamily="18" charset="0"/>
                <a:ea typeface="Calibri" panose="020F0502020204030204" pitchFamily="34" charset="0"/>
              </a:rPr>
            </a:br>
            <a:r>
              <a:rPr lang="en-US" sz="1200" dirty="0" err="1" smtClean="0">
                <a:effectLst/>
                <a:latin typeface="Times New Roman" panose="02020603050405020304" pitchFamily="18" charset="0"/>
                <a:ea typeface="Calibri" panose="020F0502020204030204" pitchFamily="34" charset="0"/>
              </a:rPr>
              <a:t>ethods</a:t>
            </a:r>
            <a:r>
              <a:rPr lang="en-US" sz="1200" dirty="0" smtClean="0">
                <a:effectLst/>
                <a:latin typeface="Times New Roman" panose="02020603050405020304" pitchFamily="18" charset="0"/>
                <a:ea typeface="Calibri" panose="020F0502020204030204" pitchFamily="34" charset="0"/>
              </a:rPr>
              <a:t>: The data were obtained in conjunction with a dental data warehouse through a partnership agreement. A retrospective analysis of dental claims made from 2010 through 2018 was completed. Data were extracted for patients aged 1 through 8 years with topical fluoride application and its subsequent impact on restorative dental claims.</a:t>
            </a:r>
            <a:br>
              <a:rPr lang="en-US" sz="1200" dirty="0" smtClean="0">
                <a:effectLst/>
                <a:latin typeface="Times New Roman" panose="02020603050405020304" pitchFamily="18" charset="0"/>
                <a:ea typeface="Calibri" panose="020F0502020204030204" pitchFamily="34" charset="0"/>
              </a:rPr>
            </a:br>
            <a:r>
              <a:rPr lang="en-US" sz="1200" dirty="0" smtClean="0">
                <a:effectLst/>
                <a:latin typeface="Times New Roman" panose="02020603050405020304" pitchFamily="18" charset="0"/>
                <a:ea typeface="Calibri" panose="020F0502020204030204" pitchFamily="34" charset="0"/>
              </a:rPr>
              <a:t>Results: Data for 672,889 patients were included in the analysis. Patients who received topical fluoride had significantly lower numbers (P &lt; .001) of restorative procedures and extractions per year and significantly increased time (P &lt; .001) to their first restorative procedure or extraction after the index visit than patients who did not receive topical fluoride.</a:t>
            </a:r>
            <a:br>
              <a:rPr lang="en-US" sz="1200" dirty="0" smtClean="0">
                <a:effectLst/>
                <a:latin typeface="Times New Roman" panose="02020603050405020304" pitchFamily="18" charset="0"/>
                <a:ea typeface="Calibri" panose="020F0502020204030204" pitchFamily="34" charset="0"/>
              </a:rPr>
            </a:br>
            <a:r>
              <a:rPr lang="en-US" sz="1200" dirty="0" smtClean="0">
                <a:effectLst/>
                <a:latin typeface="Times New Roman" panose="02020603050405020304" pitchFamily="18" charset="0"/>
                <a:ea typeface="Calibri" panose="020F0502020204030204" pitchFamily="34" charset="0"/>
              </a:rPr>
              <a:t>Conclusions: The application of fluoride varnishes and gels increased the time to future restorative and extraction dental claims and decreased the number of future restorative and extraction dental claims.</a:t>
            </a:r>
            <a:br>
              <a:rPr lang="en-US" sz="1200" dirty="0" smtClean="0">
                <a:effectLst/>
                <a:latin typeface="Times New Roman" panose="02020603050405020304" pitchFamily="18" charset="0"/>
                <a:ea typeface="Calibri" panose="020F050202020403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514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43.4 % of Medicaid eligible pregnant women received preventive dental care. Some </a:t>
            </a:r>
            <a:r>
              <a:rPr lang="en-US" dirty="0"/>
              <a:t>other ways we serve the Missouri population </a:t>
            </a:r>
            <a:r>
              <a:rPr lang="en-US" dirty="0" smtClean="0"/>
              <a:t>is</a:t>
            </a:r>
            <a:r>
              <a:rPr lang="en-US" baseline="0" dirty="0" smtClean="0"/>
              <a:t> to educate our </a:t>
            </a:r>
            <a:r>
              <a:rPr lang="en-US" baseline="0" dirty="0"/>
              <a:t>LPHAs to specifically provide oral health education, to help make appointments at the associated dental clinic and to educate  OBGYNs in their area on the importance of dental care during pregnancy. </a:t>
            </a:r>
            <a:endParaRPr lang="en-US" baseline="0" dirty="0" smtClean="0"/>
          </a:p>
          <a:p>
            <a:r>
              <a:rPr lang="en-US" baseline="0" dirty="0" smtClean="0"/>
              <a:t>In efforts to improve oral health visits among pregnant women, we need to identify barriers of preventing oral health visits. Provide outreach and promote incentives to encourage pregnant women to seek oral health visits.  Finally, we need to encourage and engage Medicaid providers to provide oral health services to pregnant women.</a:t>
            </a:r>
          </a:p>
          <a:p>
            <a:r>
              <a:rPr lang="en-US" dirty="0" smtClean="0"/>
              <a:t>“If gum inflammation is treated during pregnancy, the risk of a baby being born preterm is reduced by approximately 50 percent. Poor oral health and gum disease have been linked to pre-term births, low birthweight babies and preeclampsia.  Poor oral health also affects the control of blood pressure and diabetes. We are working to have Medicaid coverage extended to one</a:t>
            </a:r>
            <a:r>
              <a:rPr lang="en-US" baseline="0" dirty="0" smtClean="0"/>
              <a:t> year after delivery to achieve better outcomes post pregnancy.</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7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Starting in October</a:t>
            </a:r>
            <a:r>
              <a:rPr lang="en-US" baseline="0" dirty="0" smtClean="0"/>
              <a:t> 2021, we had contracts with 3 Local Public Health Agencies to educate the pregnant women who came into their agency for whatever reason, </a:t>
            </a:r>
            <a:r>
              <a:rPr lang="en-US" baseline="0" dirty="0" err="1" smtClean="0"/>
              <a:t>ie</a:t>
            </a:r>
            <a:r>
              <a:rPr lang="en-US" baseline="0" dirty="0" smtClean="0"/>
              <a:t>, WIC, immunization, etc. and we provided a small amount of funds for the LPHA to start educating the women on the importance of a dental visit while pregnant, to do a quick visual screening and fluoride varnish if the pregnant woman consented.  The LPHA also made an appointment at a local dental clinic for the pregnant woman.  The LPHA also educated the local OB/</a:t>
            </a:r>
            <a:r>
              <a:rPr lang="en-US" baseline="0" dirty="0" err="1" smtClean="0"/>
              <a:t>Gyns</a:t>
            </a:r>
            <a:r>
              <a:rPr lang="en-US" baseline="0" dirty="0" smtClean="0"/>
              <a:t> of the importance/safety of a dental visit while pregnant.  As you can see, the # of dental visits by pregnant women increased significantly.  The #s are still low in 2023 because takes Medicaid over a year to finalize it.  It takes 12-18 months for Medicaid to get final numbers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4BC0A-7C14-45DA-B1C1-384164ADB1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04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80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3908299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42768895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34626619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9289670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2437271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7440577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218087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734591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8753578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71922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bg1">
                <a:lumMod val="90000"/>
                <a:lumOff val="10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13934210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6393842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bg1">
                <a:lumMod val="90000"/>
                <a:lumOff val="10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bg1">
                <a:lumMod val="90000"/>
                <a:lumOff val="10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bg1">
                <a:lumMod val="90000"/>
                <a:lumOff val="10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bg1">
                <a:lumMod val="90000"/>
                <a:lumOff val="10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bg1">
                <a:lumMod val="90000"/>
                <a:lumOff val="10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34547998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7282900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9776568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1655419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850686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6624974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3847560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214042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5226340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799756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374246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0232438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7459908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7592952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6817890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478410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120275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004998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965552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28612504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337785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604184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33743544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5691004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7403520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15166264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4019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661211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5943810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20718277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39948316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3239688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8540250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8825661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514105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7131571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878059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6227432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7122805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3462346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8289315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1688230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3877464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808266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7269529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bg1">
                <a:lumMod val="90000"/>
                <a:lumOff val="10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21910696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0232160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2015288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126958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8624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966217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750550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313360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335441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5730265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586462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755995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9551448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6915858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6114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0484934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7757869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2769913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791846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926918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349235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443734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7991600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89717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64568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6027247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537687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553501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035933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877167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881865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1154795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458230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185300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2607507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67220951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29036880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8730982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4579666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931973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3113200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368737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89844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367555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vice Mockup - Page Title 1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933236" cy="3872216"/>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1143046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8006293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595854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924139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7918700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6364495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6256530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0254774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899355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188985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862318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bg1">
                <a:lumMod val="90000"/>
                <a:lumOff val="10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bg1">
                <a:lumMod val="90000"/>
                <a:lumOff val="10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bg1">
                <a:lumMod val="90000"/>
                <a:lumOff val="10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bg1">
                <a:lumMod val="90000"/>
                <a:lumOff val="10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bg1">
                <a:lumMod val="90000"/>
                <a:lumOff val="10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bg1">
                <a:lumMod val="90000"/>
                <a:lumOff val="10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32533432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42396596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043670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020746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mpany Name">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1441175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17882457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12478421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686159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5502877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 images - team 2">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DC839861-2A80-4C60-9C9E-628DFCBC6FF4}"/>
              </a:ext>
            </a:extLst>
          </p:cNvPr>
          <p:cNvSpPr>
            <a:spLocks noGrp="1"/>
          </p:cNvSpPr>
          <p:nvPr>
            <p:ph type="pic" sz="quarter" idx="12" hasCustomPrompt="1"/>
          </p:nvPr>
        </p:nvSpPr>
        <p:spPr>
          <a:xfrm>
            <a:off x="3396227"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7660FD57-D9F6-4E45-9E15-7E59E3355F67}"/>
              </a:ext>
            </a:extLst>
          </p:cNvPr>
          <p:cNvSpPr>
            <a:spLocks noGrp="1"/>
          </p:cNvSpPr>
          <p:nvPr>
            <p:ph type="pic" sz="quarter" idx="13" hasCustomPrompt="1"/>
          </p:nvPr>
        </p:nvSpPr>
        <p:spPr>
          <a:xfrm>
            <a:off x="6313483"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5E18FE7-B5B5-44C4-91FF-C354D44A9BC3}"/>
              </a:ext>
            </a:extLst>
          </p:cNvPr>
          <p:cNvSpPr>
            <a:spLocks noGrp="1"/>
          </p:cNvSpPr>
          <p:nvPr>
            <p:ph type="pic" sz="quarter" idx="14" hasCustomPrompt="1"/>
          </p:nvPr>
        </p:nvSpPr>
        <p:spPr>
          <a:xfrm>
            <a:off x="9230739"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864958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225044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0801635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ubtitle Page with Image 2">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8258628" y="0"/>
            <a:ext cx="3933371" cy="6858000"/>
          </a:xfrm>
          <a:prstGeom prst="rect">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8679624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5950547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Why Choose Us with Image 5">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0781178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0168035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617687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6892474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3A824-1A51-4B26-AD58-A6D8E14F6C0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490278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162C4-EDD9-4389-A98B-B87ECEA2A81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986883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059C3-6A89-4494-99FF-5A4D6FFD50E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71569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3148721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54B2F-12DE-47F5-8894-472B206D2E1E}"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941571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0E46F-7819-4ACF-B48B-48222C2ACC88}"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2344904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F3416-4057-4DAA-829D-4CA07428D088}"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4209129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D9284-D300-4297-87F7-E791DCC15DB1}"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29425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525BB-DA17-4BA0-B3C8-3AC3ABC827E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816502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C4C9A-3960-41CF-A4E9-2A8FB932454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097223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C1C18-307B-4F68-A007-B5B542270E8D}"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64238348"/>
      </p:ext>
    </p:extLst>
  </p:cSld>
  <p:clrMapOvr>
    <a:masterClrMapping/>
  </p:clrMapOvr>
  <p:hf sldNum="0" hdr="0" ftr="0" dt="0"/>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C1C18-307B-4F68-A007-B5B542270E8D}"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2160922579"/>
      </p:ext>
    </p:extLst>
  </p:cSld>
  <p:clrMapOvr>
    <a:masterClrMapping/>
  </p:clrMapOvr>
  <p:hf sldNum="0" hdr="0" ftr="0" dt="0"/>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C1C18-307B-4F68-A007-B5B542270E8D}"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24833341"/>
      </p:ext>
    </p:extLst>
  </p:cSld>
  <p:clrMapOvr>
    <a:masterClrMapping/>
  </p:clrMapOvr>
  <p:hf sldNum="0"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C1C18-307B-4F68-A007-B5B542270E8D}"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42319732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41497366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C1C18-307B-4F68-A007-B5B542270E8D}"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00274458"/>
      </p:ext>
    </p:extLst>
  </p:cSld>
  <p:clrMapOvr>
    <a:masterClrMapping/>
  </p:clrMapOvr>
  <p:hf sldNum="0"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7E33E-8B18-4087-B112-80991772953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896766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FE419-2371-464F-8239-3959401C3561}"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343213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38817" y="45720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pPr lvl="0"/>
            <a:endParaRPr lang="en-US" noProof="0" smtClean="0"/>
          </a:p>
        </p:txBody>
      </p:sp>
      <p:sp>
        <p:nvSpPr>
          <p:cNvPr id="4" name="Rectangle 21"/>
          <p:cNvSpPr>
            <a:spLocks noGrp="1" noChangeArrowheads="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Rectangle 22"/>
          <p:cNvSpPr>
            <a:spLocks noGrp="1" noChangeArrowheads="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WHO Expert Consultation on Early Childhood Caries 2016</a:t>
            </a: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Rectangle 23"/>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0304FD-F42B-4C9C-A844-860E84FF358D}" type="slidenum">
              <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533571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539930"/>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bg1">
                <a:lumMod val="90000"/>
                <a:lumOff val="10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945837349"/>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bg1">
                <a:lumMod val="90000"/>
                <a:lumOff val="10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bg1">
                <a:lumMod val="90000"/>
                <a:lumOff val="10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bg1">
                <a:lumMod val="90000"/>
                <a:lumOff val="10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bg1">
                <a:lumMod val="90000"/>
                <a:lumOff val="10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bg1">
                <a:lumMod val="90000"/>
                <a:lumOff val="10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34669052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887825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9484540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135267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2220108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3876592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6057378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71971967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64442621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02172822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73642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090247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0113103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5372598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951662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9310890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0332513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817592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639279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630005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142300291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5843978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16202577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44198869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2186469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2888544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85433159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72405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33297851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25976378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296371729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12571129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7372267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2463788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10403045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81015788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625690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122553822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06013360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44320700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2478834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96573870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96028899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351322953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3612609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bg1">
                <a:lumMod val="90000"/>
                <a:lumOff val="10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15785832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05158638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284954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80092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2010273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91524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2652540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891113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230498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7094663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671445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306703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12810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468520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89227213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32127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1639723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9867827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9689072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6837007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47154510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2304039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58207237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874132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044631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bg1">
                <a:lumMod val="90000"/>
                <a:lumOff val="10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371026788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2046305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87362421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651721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195968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473995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808918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685115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06645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23505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16012998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443418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139921125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381781459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3838245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73269853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88740545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69617360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406518137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3993416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Device Mockup - Page Title 1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933236" cy="3872216"/>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0240270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41466522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231362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127493232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8329847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54026422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7035173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17586363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08407094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2794713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bg1">
                <a:lumMod val="90000"/>
                <a:lumOff val="10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bg1">
                <a:lumMod val="90000"/>
                <a:lumOff val="10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bg1">
                <a:lumMod val="90000"/>
                <a:lumOff val="10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bg1">
                <a:lumMod val="90000"/>
                <a:lumOff val="10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bg1">
                <a:lumMod val="90000"/>
                <a:lumOff val="10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bg1">
                <a:lumMod val="90000"/>
                <a:lumOff val="10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28281629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287147892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67325339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32479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185084554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ompany Name">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4101788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391803042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41482734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12299033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6331727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7332347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72663203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75986040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0323053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500901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78662938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Image - Core Valu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0"/>
            <a:ext cx="12192000" cy="3429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78127794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Basic Paragraph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192116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Page with Titl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6859462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Service Image 6">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78EB52D-C2E9-4133-8926-5B838661C270}"/>
              </a:ext>
            </a:extLst>
          </p:cNvPr>
          <p:cNvSpPr>
            <a:spLocks noGrp="1"/>
          </p:cNvSpPr>
          <p:nvPr>
            <p:ph type="pic" sz="quarter" idx="12" hasCustomPrompt="1"/>
          </p:nvPr>
        </p:nvSpPr>
        <p:spPr>
          <a:xfrm>
            <a:off x="1079770" y="1711428"/>
            <a:ext cx="3138792" cy="2062906"/>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
        <p:nvSpPr>
          <p:cNvPr id="10" name="Picture Placeholder 5">
            <a:extLst>
              <a:ext uri="{FF2B5EF4-FFF2-40B4-BE49-F238E27FC236}">
                <a16:creationId xmlns:a16="http://schemas.microsoft.com/office/drawing/2014/main" id="{4E2C3486-FD06-4FDA-8247-6712E9DC544B}"/>
              </a:ext>
            </a:extLst>
          </p:cNvPr>
          <p:cNvSpPr>
            <a:spLocks noGrp="1"/>
          </p:cNvSpPr>
          <p:nvPr>
            <p:ph type="pic" sz="quarter" idx="13" hasCustomPrompt="1"/>
          </p:nvPr>
        </p:nvSpPr>
        <p:spPr>
          <a:xfrm>
            <a:off x="4526604" y="1711428"/>
            <a:ext cx="3138792" cy="2062906"/>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
        <p:nvSpPr>
          <p:cNvPr id="11" name="Picture Placeholder 5">
            <a:extLst>
              <a:ext uri="{FF2B5EF4-FFF2-40B4-BE49-F238E27FC236}">
                <a16:creationId xmlns:a16="http://schemas.microsoft.com/office/drawing/2014/main" id="{9B112BEA-608F-4A5F-9B18-E9D08CD071E8}"/>
              </a:ext>
            </a:extLst>
          </p:cNvPr>
          <p:cNvSpPr>
            <a:spLocks noGrp="1"/>
          </p:cNvSpPr>
          <p:nvPr>
            <p:ph type="pic" sz="quarter" idx="14" hasCustomPrompt="1"/>
          </p:nvPr>
        </p:nvSpPr>
        <p:spPr>
          <a:xfrm>
            <a:off x="7973438" y="1711428"/>
            <a:ext cx="3138792" cy="2062906"/>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
        <p:nvSpPr>
          <p:cNvPr id="12" name="Title 1">
            <a:extLst>
              <a:ext uri="{FF2B5EF4-FFF2-40B4-BE49-F238E27FC236}">
                <a16:creationId xmlns:a16="http://schemas.microsoft.com/office/drawing/2014/main" id="{27D6F64E-3E52-440A-810A-A47C67F52A69}"/>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3" name="Subtitle 2">
            <a:extLst>
              <a:ext uri="{FF2B5EF4-FFF2-40B4-BE49-F238E27FC236}">
                <a16:creationId xmlns:a16="http://schemas.microsoft.com/office/drawing/2014/main" id="{D3AC36FE-D418-425D-9A59-C2092509045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24162244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 images - team 2">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DC839861-2A80-4C60-9C9E-628DFCBC6FF4}"/>
              </a:ext>
            </a:extLst>
          </p:cNvPr>
          <p:cNvSpPr>
            <a:spLocks noGrp="1"/>
          </p:cNvSpPr>
          <p:nvPr>
            <p:ph type="pic" sz="quarter" idx="12" hasCustomPrompt="1"/>
          </p:nvPr>
        </p:nvSpPr>
        <p:spPr>
          <a:xfrm>
            <a:off x="3396227"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7660FD57-D9F6-4E45-9E15-7E59E3355F67}"/>
              </a:ext>
            </a:extLst>
          </p:cNvPr>
          <p:cNvSpPr>
            <a:spLocks noGrp="1"/>
          </p:cNvSpPr>
          <p:nvPr>
            <p:ph type="pic" sz="quarter" idx="13" hasCustomPrompt="1"/>
          </p:nvPr>
        </p:nvSpPr>
        <p:spPr>
          <a:xfrm>
            <a:off x="6313483"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5E18FE7-B5B5-44C4-91FF-C354D44A9BC3}"/>
              </a:ext>
            </a:extLst>
          </p:cNvPr>
          <p:cNvSpPr>
            <a:spLocks noGrp="1"/>
          </p:cNvSpPr>
          <p:nvPr>
            <p:ph type="pic" sz="quarter" idx="14" hasCustomPrompt="1"/>
          </p:nvPr>
        </p:nvSpPr>
        <p:spPr>
          <a:xfrm>
            <a:off x="9230739"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1645821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ingle Image 4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345233" y="541176"/>
            <a:ext cx="5029200" cy="5766318"/>
          </a:xfrm>
          <a:prstGeom prst="rect">
            <a:avLst/>
          </a:prstGeom>
          <a:pattFill prst="wdDnDiag">
            <a:fgClr>
              <a:schemeClr val="bg1"/>
            </a:fgClr>
            <a:bgClr>
              <a:schemeClr val="bg1">
                <a:lumMod val="90000"/>
                <a:lumOff val="10000"/>
              </a:schemeClr>
            </a:bgClr>
          </a:pattFill>
          <a:effectLst>
            <a:outerShdw blurRad="254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65846089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506442"/>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bg1">
                <a:lumMod val="90000"/>
                <a:lumOff val="10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1135895143"/>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bg1">
                <a:lumMod val="90000"/>
                <a:lumOff val="10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bg1">
                <a:lumMod val="90000"/>
                <a:lumOff val="10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bg1">
                <a:lumMod val="90000"/>
                <a:lumOff val="10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bg1">
                <a:lumMod val="90000"/>
                <a:lumOff val="10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bg1">
                <a:lumMod val="90000"/>
                <a:lumOff val="10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240187858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324011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60868016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60149309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68148894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7200711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253053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75691991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61866200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86128272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13522115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58749510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613977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54572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94768486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318674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942729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27938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6066408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7525990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233075278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122087372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114352216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324599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13694458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26733845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29472093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52667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9106832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66330674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241991186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320879646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205997457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65089485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429297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01978304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87335173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88629045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19937609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426585514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80590296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51251632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40444420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171588348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77008452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bg1">
                <a:lumMod val="90000"/>
                <a:lumOff val="10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1945587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31792628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69515054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33511258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39081585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2307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4002319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1935383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25480314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2943007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2994207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3392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bg1">
                <a:lumMod val="90000"/>
                <a:lumOff val="10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bg1">
                <a:lumMod val="90000"/>
                <a:lumOff val="10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bg1">
                <a:lumMod val="90000"/>
                <a:lumOff val="10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bg1">
                <a:lumMod val="90000"/>
                <a:lumOff val="10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bg1">
                <a:lumMod val="90000"/>
                <a:lumOff val="10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13486233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417553397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_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383270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7857068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88542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47182566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65014934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02065391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16437994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52714010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12363829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6933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405337577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771780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795335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5494148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963313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6615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424968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24957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202959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082918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979620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56942233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17505580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95193358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190067906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03557082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78688123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5734862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59599645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38643651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01067547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Device Mockup - Page Title 1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933236" cy="3872216"/>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30750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412550625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87474930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19574912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9692842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8809622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65634789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75705128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96564333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Basic Paragraph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57247950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47194114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bg1">
                <a:lumMod val="90000"/>
                <a:lumOff val="10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bg1">
                <a:lumMod val="90000"/>
                <a:lumOff val="10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bg1">
                <a:lumMod val="90000"/>
                <a:lumOff val="10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bg1">
                <a:lumMod val="90000"/>
                <a:lumOff val="10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bg1">
                <a:lumMod val="90000"/>
                <a:lumOff val="10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bg1">
                <a:lumMod val="90000"/>
                <a:lumOff val="10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113416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3934649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27294081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7386789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0151022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Company Name">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44712624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394141000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11692172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863539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6999628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Page with Titl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18125338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3 images - team 2">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329813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0433F5AE-8140-447C-908B-DB6D20F63F68}"/>
              </a:ext>
            </a:extLst>
          </p:cNvPr>
          <p:cNvSpPr>
            <a:spLocks noGrp="1"/>
          </p:cNvSpPr>
          <p:nvPr>
            <p:ph type="pic" sz="quarter" idx="12" hasCustomPrompt="1"/>
          </p:nvPr>
        </p:nvSpPr>
        <p:spPr>
          <a:xfrm>
            <a:off x="4446931" y="1838526"/>
            <a:ext cx="329813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6A613706-4CD0-433D-B9F6-4ED579CEE05A}"/>
              </a:ext>
            </a:extLst>
          </p:cNvPr>
          <p:cNvSpPr>
            <a:spLocks noGrp="1"/>
          </p:cNvSpPr>
          <p:nvPr>
            <p:ph type="pic" sz="quarter" idx="13" hasCustomPrompt="1"/>
          </p:nvPr>
        </p:nvSpPr>
        <p:spPr>
          <a:xfrm>
            <a:off x="8414891" y="1838525"/>
            <a:ext cx="329813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907806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bg1">
                <a:lumMod val="90000"/>
                <a:lumOff val="10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296780427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4 images - team 2">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DC839861-2A80-4C60-9C9E-628DFCBC6FF4}"/>
              </a:ext>
            </a:extLst>
          </p:cNvPr>
          <p:cNvSpPr>
            <a:spLocks noGrp="1"/>
          </p:cNvSpPr>
          <p:nvPr>
            <p:ph type="pic" sz="quarter" idx="12" hasCustomPrompt="1"/>
          </p:nvPr>
        </p:nvSpPr>
        <p:spPr>
          <a:xfrm>
            <a:off x="3396227"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7660FD57-D9F6-4E45-9E15-7E59E3355F67}"/>
              </a:ext>
            </a:extLst>
          </p:cNvPr>
          <p:cNvSpPr>
            <a:spLocks noGrp="1"/>
          </p:cNvSpPr>
          <p:nvPr>
            <p:ph type="pic" sz="quarter" idx="13" hasCustomPrompt="1"/>
          </p:nvPr>
        </p:nvSpPr>
        <p:spPr>
          <a:xfrm>
            <a:off x="6313483"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5E18FE7-B5B5-44C4-91FF-C354D44A9BC3}"/>
              </a:ext>
            </a:extLst>
          </p:cNvPr>
          <p:cNvSpPr>
            <a:spLocks noGrp="1"/>
          </p:cNvSpPr>
          <p:nvPr>
            <p:ph type="pic" sz="quarter" idx="14" hasCustomPrompt="1"/>
          </p:nvPr>
        </p:nvSpPr>
        <p:spPr>
          <a:xfrm>
            <a:off x="9230739"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20920061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3 images - team 3">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3298138" cy="2530273"/>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0433F5AE-8140-447C-908B-DB6D20F63F68}"/>
              </a:ext>
            </a:extLst>
          </p:cNvPr>
          <p:cNvSpPr>
            <a:spLocks noGrp="1"/>
          </p:cNvSpPr>
          <p:nvPr>
            <p:ph type="pic" sz="quarter" idx="12" hasCustomPrompt="1"/>
          </p:nvPr>
        </p:nvSpPr>
        <p:spPr>
          <a:xfrm>
            <a:off x="4446931" y="1838526"/>
            <a:ext cx="3298138" cy="2530273"/>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6A613706-4CD0-433D-B9F6-4ED579CEE05A}"/>
              </a:ext>
            </a:extLst>
          </p:cNvPr>
          <p:cNvSpPr>
            <a:spLocks noGrp="1"/>
          </p:cNvSpPr>
          <p:nvPr>
            <p:ph type="pic" sz="quarter" idx="13" hasCustomPrompt="1"/>
          </p:nvPr>
        </p:nvSpPr>
        <p:spPr>
          <a:xfrm>
            <a:off x="8414891" y="1838526"/>
            <a:ext cx="3298138" cy="2530274"/>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12002028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4 images - team 3">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2494298" cy="2530273"/>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DC839861-2A80-4C60-9C9E-628DFCBC6FF4}"/>
              </a:ext>
            </a:extLst>
          </p:cNvPr>
          <p:cNvSpPr>
            <a:spLocks noGrp="1"/>
          </p:cNvSpPr>
          <p:nvPr>
            <p:ph type="pic" sz="quarter" idx="12" hasCustomPrompt="1"/>
          </p:nvPr>
        </p:nvSpPr>
        <p:spPr>
          <a:xfrm>
            <a:off x="3396227" y="1838527"/>
            <a:ext cx="2494298" cy="2530273"/>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7660FD57-D9F6-4E45-9E15-7E59E3355F67}"/>
              </a:ext>
            </a:extLst>
          </p:cNvPr>
          <p:cNvSpPr>
            <a:spLocks noGrp="1"/>
          </p:cNvSpPr>
          <p:nvPr>
            <p:ph type="pic" sz="quarter" idx="13" hasCustomPrompt="1"/>
          </p:nvPr>
        </p:nvSpPr>
        <p:spPr>
          <a:xfrm>
            <a:off x="6313483" y="1838527"/>
            <a:ext cx="2494298" cy="2530273"/>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5E18FE7-B5B5-44C4-91FF-C354D44A9BC3}"/>
              </a:ext>
            </a:extLst>
          </p:cNvPr>
          <p:cNvSpPr>
            <a:spLocks noGrp="1"/>
          </p:cNvSpPr>
          <p:nvPr>
            <p:ph type="pic" sz="quarter" idx="14" hasCustomPrompt="1"/>
          </p:nvPr>
        </p:nvSpPr>
        <p:spPr>
          <a:xfrm>
            <a:off x="9230739" y="1838527"/>
            <a:ext cx="2494298" cy="2530273"/>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4316443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Horizontal Timelin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47056311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58992507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Subtitle Page with Image 2">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8258628" y="0"/>
            <a:ext cx="3933371" cy="6858000"/>
          </a:xfrm>
          <a:prstGeom prst="rect">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07061063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Single Image 4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345233" y="541176"/>
            <a:ext cx="5029200" cy="5766318"/>
          </a:xfrm>
          <a:prstGeom prst="rect">
            <a:avLst/>
          </a:prstGeom>
          <a:pattFill prst="wdDnDiag">
            <a:fgClr>
              <a:schemeClr val="bg1"/>
            </a:fgClr>
            <a:bgClr>
              <a:schemeClr val="bg1">
                <a:lumMod val="90000"/>
                <a:lumOff val="10000"/>
              </a:schemeClr>
            </a:bgClr>
          </a:pattFill>
          <a:effectLst>
            <a:outerShdw blurRad="254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03010118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Quotes 9">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0" y="0"/>
            <a:ext cx="12192000" cy="6858000"/>
          </a:xfrm>
          <a:prstGeom prst="rect">
            <a:avLst/>
          </a:prstGeom>
          <a:pattFill prst="wdDnDiag">
            <a:fgClr>
              <a:schemeClr val="bg1"/>
            </a:fgClr>
            <a:bgClr>
              <a:schemeClr val="bg1">
                <a:lumMod val="90000"/>
                <a:lumOff val="10000"/>
              </a:schemeClr>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95485496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Quotes 1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556000" y="1469342"/>
            <a:ext cx="1080000" cy="1080000"/>
          </a:xfrm>
          <a:prstGeom prst="ellipse">
            <a:avLst/>
          </a:prstGeom>
          <a:pattFill prst="wdDnDiag">
            <a:fgClr>
              <a:schemeClr val="bg1"/>
            </a:fgClr>
            <a:bgClr>
              <a:schemeClr val="bg1">
                <a:lumMod val="90000"/>
                <a:lumOff val="10000"/>
              </a:schemeClr>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72740522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178002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8629297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Why Choose U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56091493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Why Choose U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66803" y="1748629"/>
            <a:ext cx="2252540" cy="2251366"/>
          </a:xfrm>
          <a:prstGeom prst="ellipse">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8" name="Picture Placeholder 5">
            <a:extLst>
              <a:ext uri="{FF2B5EF4-FFF2-40B4-BE49-F238E27FC236}">
                <a16:creationId xmlns:a16="http://schemas.microsoft.com/office/drawing/2014/main" id="{34243D4E-8E80-435B-B67E-84A6C05BEB84}"/>
              </a:ext>
            </a:extLst>
          </p:cNvPr>
          <p:cNvSpPr>
            <a:spLocks noGrp="1"/>
          </p:cNvSpPr>
          <p:nvPr>
            <p:ph type="pic" sz="quarter" idx="15" hasCustomPrompt="1"/>
          </p:nvPr>
        </p:nvSpPr>
        <p:spPr>
          <a:xfrm>
            <a:off x="3672988" y="1748629"/>
            <a:ext cx="2252540" cy="2251366"/>
          </a:xfrm>
          <a:prstGeom prst="ellipse">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9" name="Picture Placeholder 5">
            <a:extLst>
              <a:ext uri="{FF2B5EF4-FFF2-40B4-BE49-F238E27FC236}">
                <a16:creationId xmlns:a16="http://schemas.microsoft.com/office/drawing/2014/main" id="{4DA0B3D2-AE60-4A67-BF7D-772D5F8BF692}"/>
              </a:ext>
            </a:extLst>
          </p:cNvPr>
          <p:cNvSpPr>
            <a:spLocks noGrp="1"/>
          </p:cNvSpPr>
          <p:nvPr>
            <p:ph type="pic" sz="quarter" idx="16" hasCustomPrompt="1"/>
          </p:nvPr>
        </p:nvSpPr>
        <p:spPr>
          <a:xfrm>
            <a:off x="6279173" y="1748629"/>
            <a:ext cx="2252540" cy="2251366"/>
          </a:xfrm>
          <a:prstGeom prst="ellipse">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10" name="Picture Placeholder 5">
            <a:extLst>
              <a:ext uri="{FF2B5EF4-FFF2-40B4-BE49-F238E27FC236}">
                <a16:creationId xmlns:a16="http://schemas.microsoft.com/office/drawing/2014/main" id="{9CA6F911-2647-45E9-8D93-66F1FCDDE8C6}"/>
              </a:ext>
            </a:extLst>
          </p:cNvPr>
          <p:cNvSpPr>
            <a:spLocks noGrp="1"/>
          </p:cNvSpPr>
          <p:nvPr>
            <p:ph type="pic" sz="quarter" idx="17" hasCustomPrompt="1"/>
          </p:nvPr>
        </p:nvSpPr>
        <p:spPr>
          <a:xfrm>
            <a:off x="8885357" y="1748629"/>
            <a:ext cx="2252540" cy="2251366"/>
          </a:xfrm>
          <a:prstGeom prst="ellipse">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52719126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Why Choose U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488570" y="1691717"/>
            <a:ext cx="5605725" cy="1457883"/>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1" name="Picture Placeholder 5">
            <a:extLst>
              <a:ext uri="{FF2B5EF4-FFF2-40B4-BE49-F238E27FC236}">
                <a16:creationId xmlns:a16="http://schemas.microsoft.com/office/drawing/2014/main" id="{B0830AC5-52FE-4B2C-A306-B5A75036DAAB}"/>
              </a:ext>
            </a:extLst>
          </p:cNvPr>
          <p:cNvSpPr>
            <a:spLocks noGrp="1"/>
          </p:cNvSpPr>
          <p:nvPr>
            <p:ph type="pic" sz="quarter" idx="15" hasCustomPrompt="1"/>
          </p:nvPr>
        </p:nvSpPr>
        <p:spPr>
          <a:xfrm>
            <a:off x="488570" y="3289902"/>
            <a:ext cx="5605725" cy="1457883"/>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2" name="Picture Placeholder 5">
            <a:extLst>
              <a:ext uri="{FF2B5EF4-FFF2-40B4-BE49-F238E27FC236}">
                <a16:creationId xmlns:a16="http://schemas.microsoft.com/office/drawing/2014/main" id="{A42B2D84-0841-4F48-8E96-7075D06B199E}"/>
              </a:ext>
            </a:extLst>
          </p:cNvPr>
          <p:cNvSpPr>
            <a:spLocks noGrp="1"/>
          </p:cNvSpPr>
          <p:nvPr>
            <p:ph type="pic" sz="quarter" idx="16" hasCustomPrompt="1"/>
          </p:nvPr>
        </p:nvSpPr>
        <p:spPr>
          <a:xfrm>
            <a:off x="488570" y="4888087"/>
            <a:ext cx="5605725" cy="1457883"/>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71904143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Why Choose U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1060071" y="1691717"/>
            <a:ext cx="4680000" cy="3896283"/>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7" name="Picture Placeholder 5">
            <a:extLst>
              <a:ext uri="{FF2B5EF4-FFF2-40B4-BE49-F238E27FC236}">
                <a16:creationId xmlns:a16="http://schemas.microsoft.com/office/drawing/2014/main" id="{0423B759-C2A3-45DC-9F33-140A8D471AD7}"/>
              </a:ext>
            </a:extLst>
          </p:cNvPr>
          <p:cNvSpPr>
            <a:spLocks noGrp="1"/>
          </p:cNvSpPr>
          <p:nvPr>
            <p:ph type="pic" sz="quarter" idx="15" hasCustomPrompt="1"/>
          </p:nvPr>
        </p:nvSpPr>
        <p:spPr>
          <a:xfrm>
            <a:off x="6451929" y="1691716"/>
            <a:ext cx="4680000" cy="3896283"/>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2526646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Why Choose Us with Image 5">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16327820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Why Choose Us with Image 6">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90863310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Why Choose Us with Image 7">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12192000" cy="3429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46747417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Why Choose Us with Image 8">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6816B1-1EA0-4BA2-A979-9D83C6228DD8}"/>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7FC128A1-CE60-4A14-BDE6-45498FE6A8C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5">
            <a:extLst>
              <a:ext uri="{FF2B5EF4-FFF2-40B4-BE49-F238E27FC236}">
                <a16:creationId xmlns:a16="http://schemas.microsoft.com/office/drawing/2014/main" id="{5BC3E666-4DA4-428B-8186-15690AE136C7}"/>
              </a:ext>
            </a:extLst>
          </p:cNvPr>
          <p:cNvSpPr>
            <a:spLocks noGrp="1"/>
          </p:cNvSpPr>
          <p:nvPr>
            <p:ph type="pic" sz="quarter" idx="18" hasCustomPrompt="1"/>
          </p:nvPr>
        </p:nvSpPr>
        <p:spPr>
          <a:xfrm>
            <a:off x="876273" y="1813944"/>
            <a:ext cx="2340001" cy="2340000"/>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5" name="Picture Placeholder 5">
            <a:extLst>
              <a:ext uri="{FF2B5EF4-FFF2-40B4-BE49-F238E27FC236}">
                <a16:creationId xmlns:a16="http://schemas.microsoft.com/office/drawing/2014/main" id="{D7762249-D25C-4068-AC6D-A31E9D4B268D}"/>
              </a:ext>
            </a:extLst>
          </p:cNvPr>
          <p:cNvSpPr>
            <a:spLocks noGrp="1"/>
          </p:cNvSpPr>
          <p:nvPr>
            <p:ph type="pic" sz="quarter" idx="19" hasCustomPrompt="1"/>
          </p:nvPr>
        </p:nvSpPr>
        <p:spPr>
          <a:xfrm>
            <a:off x="3576091" y="1813944"/>
            <a:ext cx="2340001" cy="2340000"/>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6" name="Picture Placeholder 5">
            <a:extLst>
              <a:ext uri="{FF2B5EF4-FFF2-40B4-BE49-F238E27FC236}">
                <a16:creationId xmlns:a16="http://schemas.microsoft.com/office/drawing/2014/main" id="{9F9DDEBE-49C9-454D-8C9C-16C8DED2758A}"/>
              </a:ext>
            </a:extLst>
          </p:cNvPr>
          <p:cNvSpPr>
            <a:spLocks noGrp="1"/>
          </p:cNvSpPr>
          <p:nvPr>
            <p:ph type="pic" sz="quarter" idx="20" hasCustomPrompt="1"/>
          </p:nvPr>
        </p:nvSpPr>
        <p:spPr>
          <a:xfrm>
            <a:off x="6275909" y="1813944"/>
            <a:ext cx="2340001" cy="2340000"/>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7A277DDB-94C4-4A33-81A8-359829FAE278}"/>
              </a:ext>
            </a:extLst>
          </p:cNvPr>
          <p:cNvSpPr>
            <a:spLocks noGrp="1"/>
          </p:cNvSpPr>
          <p:nvPr>
            <p:ph type="pic" sz="quarter" idx="21" hasCustomPrompt="1"/>
          </p:nvPr>
        </p:nvSpPr>
        <p:spPr>
          <a:xfrm>
            <a:off x="8975727" y="1813944"/>
            <a:ext cx="2340001" cy="2340000"/>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468034687"/>
      </p:ext>
    </p:extLst>
  </p:cSld>
  <p:clrMapOvr>
    <a:masterClrMapping/>
  </p:clrMapOvr>
  <p:extLst>
    <p:ext uri="{DCECCB84-F9BA-43D5-87BE-67443E8EF086}">
      <p15:sldGuideLst xmlns:p15="http://schemas.microsoft.com/office/powerpoint/2012/main"/>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Image Timelin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671764041"/>
      </p:ext>
    </p:extLst>
  </p:cSld>
  <p:clrMapOvr>
    <a:masterClrMapping/>
  </p:clrMapOvr>
  <p:extLst>
    <p:ext uri="{DCECCB84-F9BA-43D5-87BE-67443E8EF086}">
      <p15:sldGuideLst xmlns:p15="http://schemas.microsoft.com/office/powerpoint/2012/main"/>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Image Timeline 4-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87095169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794922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Image Timelin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1819274"/>
            <a:ext cx="4322175" cy="1141521"/>
          </a:xfrm>
          <a:prstGeom prst="rect">
            <a:avLst/>
          </a:prstGeom>
          <a:pattFill prst="wdDnDiag">
            <a:fgClr>
              <a:schemeClr val="bg1"/>
            </a:fgClr>
            <a:bgClr>
              <a:schemeClr val="bg1">
                <a:lumMod val="90000"/>
                <a:lumOff val="10000"/>
              </a:schemeClr>
            </a:bgClr>
          </a:pattFill>
          <a:ln w="6350">
            <a:solidFill>
              <a:schemeClr val="accent1"/>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3486889"/>
            <a:ext cx="4322175" cy="1141521"/>
          </a:xfrm>
          <a:prstGeom prst="rect">
            <a:avLst/>
          </a:prstGeom>
          <a:pattFill prst="wdDnDiag">
            <a:fgClr>
              <a:schemeClr val="bg1"/>
            </a:fgClr>
            <a:bgClr>
              <a:schemeClr val="bg1">
                <a:lumMod val="90000"/>
                <a:lumOff val="10000"/>
              </a:schemeClr>
            </a:bgClr>
          </a:pattFill>
          <a:ln w="6350">
            <a:solidFill>
              <a:schemeClr val="accent2"/>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5154504"/>
            <a:ext cx="4322175" cy="1141521"/>
          </a:xfrm>
          <a:prstGeom prst="rect">
            <a:avLst/>
          </a:prstGeom>
          <a:pattFill prst="wdDnDiag">
            <a:fgClr>
              <a:schemeClr val="bg1"/>
            </a:fgClr>
            <a:bgClr>
              <a:schemeClr val="bg1">
                <a:lumMod val="90000"/>
                <a:lumOff val="10000"/>
              </a:schemeClr>
            </a:bgClr>
          </a:pattFill>
          <a:ln w="6350">
            <a:solidFill>
              <a:schemeClr val="accent3"/>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955010541"/>
      </p:ext>
    </p:extLst>
  </p:cSld>
  <p:clrMapOvr>
    <a:masterClrMapping/>
  </p:clrMapOvr>
  <p:extLst>
    <p:ext uri="{DCECCB84-F9BA-43D5-87BE-67443E8EF086}">
      <p15:sldGuideLst xmlns:p15="http://schemas.microsoft.com/office/powerpoint/2012/main"/>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Image Timeline 5-2">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555739"/>
            <a:ext cx="4322175" cy="1141521"/>
          </a:xfrm>
          <a:prstGeom prst="rect">
            <a:avLst/>
          </a:prstGeom>
          <a:pattFill prst="wdDnDiag">
            <a:fgClr>
              <a:schemeClr val="bg1"/>
            </a:fgClr>
            <a:bgClr>
              <a:schemeClr val="bg1">
                <a:lumMod val="90000"/>
                <a:lumOff val="10000"/>
              </a:schemeClr>
            </a:bgClr>
          </a:pattFill>
          <a:ln w="6350">
            <a:solidFill>
              <a:schemeClr val="accent4"/>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2223354"/>
            <a:ext cx="4322175" cy="1141521"/>
          </a:xfrm>
          <a:prstGeom prst="rect">
            <a:avLst/>
          </a:prstGeom>
          <a:pattFill prst="wdDnDiag">
            <a:fgClr>
              <a:schemeClr val="bg1"/>
            </a:fgClr>
            <a:bgClr>
              <a:schemeClr val="bg1">
                <a:lumMod val="90000"/>
                <a:lumOff val="10000"/>
              </a:schemeClr>
            </a:bgClr>
          </a:pattFill>
          <a:ln w="6350">
            <a:solidFill>
              <a:schemeClr val="accent5"/>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3890969"/>
            <a:ext cx="4322175" cy="1141521"/>
          </a:xfrm>
          <a:prstGeom prst="rect">
            <a:avLst/>
          </a:prstGeom>
          <a:pattFill prst="wdDnDiag">
            <a:fgClr>
              <a:schemeClr val="bg1"/>
            </a:fgClr>
            <a:bgClr>
              <a:schemeClr val="bg1">
                <a:lumMod val="90000"/>
                <a:lumOff val="10000"/>
              </a:schemeClr>
            </a:bgClr>
          </a:pattFill>
          <a:ln w="6350">
            <a:solidFill>
              <a:schemeClr val="accent6"/>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349616885"/>
      </p:ext>
    </p:extLst>
  </p:cSld>
  <p:clrMapOvr>
    <a:masterClrMapping/>
  </p:clrMapOvr>
  <p:extLst>
    <p:ext uri="{DCECCB84-F9BA-43D5-87BE-67443E8EF086}">
      <p15:sldGuideLst xmlns:p15="http://schemas.microsoft.com/office/powerpoint/2012/main"/>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Image Timelin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2617391"/>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2617391"/>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2617391"/>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5049567"/>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5049567"/>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5049567"/>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832549144"/>
      </p:ext>
    </p:extLst>
  </p:cSld>
  <p:clrMapOvr>
    <a:masterClrMapping/>
  </p:clrMapOvr>
  <p:extLst>
    <p:ext uri="{DCECCB84-F9BA-43D5-87BE-67443E8EF086}">
      <p15:sldGuideLst xmlns:p15="http://schemas.microsoft.com/office/powerpoint/2012/main"/>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Image Timeline 6-2">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1883966"/>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1883966"/>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1883966"/>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4316142"/>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4316142"/>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4316142"/>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283890122"/>
      </p:ext>
    </p:extLst>
  </p:cSld>
  <p:clrMapOvr>
    <a:masterClrMapping/>
  </p:clrMapOvr>
  <p:extLst>
    <p:ext uri="{DCECCB84-F9BA-43D5-87BE-67443E8EF086}">
      <p15:sldGuideLst xmlns:p15="http://schemas.microsoft.com/office/powerpoint/2012/main"/>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Image Timeline 7">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0" y="0"/>
            <a:ext cx="6096000" cy="6858000"/>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249367609"/>
      </p:ext>
    </p:extLst>
  </p:cSld>
  <p:clrMapOvr>
    <a:masterClrMapping/>
  </p:clrMapOvr>
  <p:extLst>
    <p:ext uri="{DCECCB84-F9BA-43D5-87BE-67443E8EF086}">
      <p15:sldGuideLst xmlns:p15="http://schemas.microsoft.com/office/powerpoint/2012/main"/>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Event with Image">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2160000" cy="2160000"/>
          </a:xfrm>
          <a:prstGeom prst="roundRect">
            <a:avLst>
              <a:gd name="adj" fmla="val 1821"/>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1" name="Picture Placeholder 4">
            <a:extLst>
              <a:ext uri="{FF2B5EF4-FFF2-40B4-BE49-F238E27FC236}">
                <a16:creationId xmlns:a16="http://schemas.microsoft.com/office/drawing/2014/main" id="{8832ADDA-6C01-4071-A73C-CABB0D21E9E2}"/>
              </a:ext>
            </a:extLst>
          </p:cNvPr>
          <p:cNvSpPr>
            <a:spLocks noGrp="1"/>
          </p:cNvSpPr>
          <p:nvPr>
            <p:ph type="pic" sz="quarter" idx="11" hasCustomPrompt="1"/>
          </p:nvPr>
        </p:nvSpPr>
        <p:spPr>
          <a:xfrm>
            <a:off x="3696789" y="1988923"/>
            <a:ext cx="2160000" cy="2160000"/>
          </a:xfrm>
          <a:prstGeom prst="roundRect">
            <a:avLst>
              <a:gd name="adj" fmla="val 1968"/>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66C5DFC5-A2AD-4AD7-A6A6-AD483A1E8514}"/>
              </a:ext>
            </a:extLst>
          </p:cNvPr>
          <p:cNvSpPr>
            <a:spLocks noGrp="1"/>
          </p:cNvSpPr>
          <p:nvPr>
            <p:ph type="pic" sz="quarter" idx="12" hasCustomPrompt="1"/>
          </p:nvPr>
        </p:nvSpPr>
        <p:spPr>
          <a:xfrm>
            <a:off x="6335212" y="1988923"/>
            <a:ext cx="2160000" cy="2160000"/>
          </a:xfrm>
          <a:prstGeom prst="roundRect">
            <a:avLst>
              <a:gd name="adj" fmla="val 2262"/>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4">
            <a:extLst>
              <a:ext uri="{FF2B5EF4-FFF2-40B4-BE49-F238E27FC236}">
                <a16:creationId xmlns:a16="http://schemas.microsoft.com/office/drawing/2014/main" id="{A6AF3F2D-258A-49DB-89C1-89BF53AC1FEE}"/>
              </a:ext>
            </a:extLst>
          </p:cNvPr>
          <p:cNvSpPr>
            <a:spLocks noGrp="1"/>
          </p:cNvSpPr>
          <p:nvPr>
            <p:ph type="pic" sz="quarter" idx="13" hasCustomPrompt="1"/>
          </p:nvPr>
        </p:nvSpPr>
        <p:spPr>
          <a:xfrm>
            <a:off x="8973634" y="1988923"/>
            <a:ext cx="2160000" cy="2160000"/>
          </a:xfrm>
          <a:prstGeom prst="roundRect">
            <a:avLst>
              <a:gd name="adj" fmla="val 2262"/>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583715180"/>
      </p:ext>
    </p:extLst>
  </p:cSld>
  <p:clrMapOvr>
    <a:masterClrMapping/>
  </p:clrMapOvr>
  <p:extLst>
    <p:ext uri="{DCECCB84-F9BA-43D5-87BE-67443E8EF086}">
      <p15:sldGuideLst xmlns:p15="http://schemas.microsoft.com/office/powerpoint/2012/main"/>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Event with Image 2">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1435452" cy="1440077"/>
          </a:xfrm>
          <a:prstGeom prst="roundRect">
            <a:avLst>
              <a:gd name="adj" fmla="val 1821"/>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A3023F38-C0B6-4B5B-8E8B-57DD9BEA10C9}"/>
              </a:ext>
            </a:extLst>
          </p:cNvPr>
          <p:cNvSpPr>
            <a:spLocks noGrp="1"/>
          </p:cNvSpPr>
          <p:nvPr>
            <p:ph type="pic" sz="quarter" idx="11" hasCustomPrompt="1"/>
          </p:nvPr>
        </p:nvSpPr>
        <p:spPr>
          <a:xfrm>
            <a:off x="1058366" y="4159463"/>
            <a:ext cx="1435452" cy="1440077"/>
          </a:xfrm>
          <a:prstGeom prst="roundRect">
            <a:avLst>
              <a:gd name="adj" fmla="val 1821"/>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33C3359B-0EFF-4356-B09D-EDFA3B336AF6}"/>
              </a:ext>
            </a:extLst>
          </p:cNvPr>
          <p:cNvSpPr>
            <a:spLocks noGrp="1"/>
          </p:cNvSpPr>
          <p:nvPr>
            <p:ph type="pic" sz="quarter" idx="12" hasCustomPrompt="1"/>
          </p:nvPr>
        </p:nvSpPr>
        <p:spPr>
          <a:xfrm>
            <a:off x="6096000" y="1988923"/>
            <a:ext cx="1435452" cy="1440077"/>
          </a:xfrm>
          <a:prstGeom prst="roundRect">
            <a:avLst>
              <a:gd name="adj" fmla="val 1821"/>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AC8C5DB7-177A-4629-834D-881E9F216852}"/>
              </a:ext>
            </a:extLst>
          </p:cNvPr>
          <p:cNvSpPr>
            <a:spLocks noGrp="1"/>
          </p:cNvSpPr>
          <p:nvPr>
            <p:ph type="pic" sz="quarter" idx="13" hasCustomPrompt="1"/>
          </p:nvPr>
        </p:nvSpPr>
        <p:spPr>
          <a:xfrm>
            <a:off x="6096000" y="4159463"/>
            <a:ext cx="1435452" cy="1440077"/>
          </a:xfrm>
          <a:prstGeom prst="roundRect">
            <a:avLst>
              <a:gd name="adj" fmla="val 1821"/>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412161559"/>
      </p:ext>
    </p:extLst>
  </p:cSld>
  <p:clrMapOvr>
    <a:masterClrMapping/>
  </p:clrMapOvr>
  <p:extLst>
    <p:ext uri="{DCECCB84-F9BA-43D5-87BE-67443E8EF086}">
      <p15:sldGuideLst xmlns:p15="http://schemas.microsoft.com/office/powerpoint/2012/main"/>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83303749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22395499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251747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9120296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Dashbaor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44137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BCA332-B197-4D4C-8D43-3AA80FD0993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391B1-4B72-460E-A90D-A9E8655FC56B}" type="slidenum">
              <a:rPr lang="en-US" smtClean="0"/>
              <a:t>‹#›</a:t>
            </a:fld>
            <a:endParaRPr lang="en-US"/>
          </a:p>
        </p:txBody>
      </p:sp>
    </p:spTree>
    <p:extLst>
      <p:ext uri="{BB962C8B-B14F-4D97-AF65-F5344CB8AC3E}">
        <p14:creationId xmlns:p14="http://schemas.microsoft.com/office/powerpoint/2010/main" val="188486682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CA332-B197-4D4C-8D43-3AA80FD0993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391B1-4B72-460E-A90D-A9E8655FC56B}" type="slidenum">
              <a:rPr lang="en-US" smtClean="0"/>
              <a:t>‹#›</a:t>
            </a:fld>
            <a:endParaRPr lang="en-US"/>
          </a:p>
        </p:txBody>
      </p:sp>
    </p:spTree>
    <p:extLst>
      <p:ext uri="{BB962C8B-B14F-4D97-AF65-F5344CB8AC3E}">
        <p14:creationId xmlns:p14="http://schemas.microsoft.com/office/powerpoint/2010/main" val="105535013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BCA332-B197-4D4C-8D43-3AA80FD0993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391B1-4B72-460E-A90D-A9E8655FC56B}" type="slidenum">
              <a:rPr lang="en-US" smtClean="0"/>
              <a:t>‹#›</a:t>
            </a:fld>
            <a:endParaRPr lang="en-US"/>
          </a:p>
        </p:txBody>
      </p:sp>
    </p:spTree>
    <p:extLst>
      <p:ext uri="{BB962C8B-B14F-4D97-AF65-F5344CB8AC3E}">
        <p14:creationId xmlns:p14="http://schemas.microsoft.com/office/powerpoint/2010/main" val="219789998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BCA332-B197-4D4C-8D43-3AA80FD09936}"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D391B1-4B72-460E-A90D-A9E8655FC56B}" type="slidenum">
              <a:rPr lang="en-US" smtClean="0"/>
              <a:t>‹#›</a:t>
            </a:fld>
            <a:endParaRPr lang="en-US"/>
          </a:p>
        </p:txBody>
      </p:sp>
    </p:spTree>
    <p:extLst>
      <p:ext uri="{BB962C8B-B14F-4D97-AF65-F5344CB8AC3E}">
        <p14:creationId xmlns:p14="http://schemas.microsoft.com/office/powerpoint/2010/main" val="136943806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BCA332-B197-4D4C-8D43-3AA80FD09936}"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D391B1-4B72-460E-A90D-A9E8655FC56B}" type="slidenum">
              <a:rPr lang="en-US" smtClean="0"/>
              <a:t>‹#›</a:t>
            </a:fld>
            <a:endParaRPr lang="en-US"/>
          </a:p>
        </p:txBody>
      </p:sp>
    </p:spTree>
    <p:extLst>
      <p:ext uri="{BB962C8B-B14F-4D97-AF65-F5344CB8AC3E}">
        <p14:creationId xmlns:p14="http://schemas.microsoft.com/office/powerpoint/2010/main" val="284969748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BCA332-B197-4D4C-8D43-3AA80FD09936}"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D391B1-4B72-460E-A90D-A9E8655FC56B}" type="slidenum">
              <a:rPr lang="en-US" smtClean="0"/>
              <a:t>‹#›</a:t>
            </a:fld>
            <a:endParaRPr lang="en-US"/>
          </a:p>
        </p:txBody>
      </p:sp>
    </p:spTree>
    <p:extLst>
      <p:ext uri="{BB962C8B-B14F-4D97-AF65-F5344CB8AC3E}">
        <p14:creationId xmlns:p14="http://schemas.microsoft.com/office/powerpoint/2010/main" val="416647309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BCA332-B197-4D4C-8D43-3AA80FD09936}"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D391B1-4B72-460E-A90D-A9E8655FC56B}" type="slidenum">
              <a:rPr lang="en-US" smtClean="0"/>
              <a:t>‹#›</a:t>
            </a:fld>
            <a:endParaRPr lang="en-US"/>
          </a:p>
        </p:txBody>
      </p:sp>
    </p:spTree>
    <p:extLst>
      <p:ext uri="{BB962C8B-B14F-4D97-AF65-F5344CB8AC3E}">
        <p14:creationId xmlns:p14="http://schemas.microsoft.com/office/powerpoint/2010/main" val="150678758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BCA332-B197-4D4C-8D43-3AA80FD09936}"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D391B1-4B72-460E-A90D-A9E8655FC56B}" type="slidenum">
              <a:rPr lang="en-US" smtClean="0"/>
              <a:t>‹#›</a:t>
            </a:fld>
            <a:endParaRPr lang="en-US"/>
          </a:p>
        </p:txBody>
      </p:sp>
    </p:spTree>
    <p:extLst>
      <p:ext uri="{BB962C8B-B14F-4D97-AF65-F5344CB8AC3E}">
        <p14:creationId xmlns:p14="http://schemas.microsoft.com/office/powerpoint/2010/main" val="56109597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BCA332-B197-4D4C-8D43-3AA80FD09936}"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D391B1-4B72-460E-A90D-A9E8655FC56B}" type="slidenum">
              <a:rPr lang="en-US" smtClean="0"/>
              <a:t>‹#›</a:t>
            </a:fld>
            <a:endParaRPr lang="en-US"/>
          </a:p>
        </p:txBody>
      </p:sp>
    </p:spTree>
    <p:extLst>
      <p:ext uri="{BB962C8B-B14F-4D97-AF65-F5344CB8AC3E}">
        <p14:creationId xmlns:p14="http://schemas.microsoft.com/office/powerpoint/2010/main" val="1839275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58619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CA332-B197-4D4C-8D43-3AA80FD0993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391B1-4B72-460E-A90D-A9E8655FC56B}" type="slidenum">
              <a:rPr lang="en-US" smtClean="0"/>
              <a:t>‹#›</a:t>
            </a:fld>
            <a:endParaRPr lang="en-US"/>
          </a:p>
        </p:txBody>
      </p:sp>
    </p:spTree>
    <p:extLst>
      <p:ext uri="{BB962C8B-B14F-4D97-AF65-F5344CB8AC3E}">
        <p14:creationId xmlns:p14="http://schemas.microsoft.com/office/powerpoint/2010/main" val="370049779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CA332-B197-4D4C-8D43-3AA80FD0993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391B1-4B72-460E-A90D-A9E8655FC56B}" type="slidenum">
              <a:rPr lang="en-US" smtClean="0"/>
              <a:t>‹#›</a:t>
            </a:fld>
            <a:endParaRPr lang="en-US"/>
          </a:p>
        </p:txBody>
      </p:sp>
    </p:spTree>
    <p:extLst>
      <p:ext uri="{BB962C8B-B14F-4D97-AF65-F5344CB8AC3E}">
        <p14:creationId xmlns:p14="http://schemas.microsoft.com/office/powerpoint/2010/main" val="110827843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6065"/>
      </p:ext>
    </p:extLst>
  </p:cSld>
  <p:clrMapOvr>
    <a:masterClrMapping/>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bg1">
                <a:lumMod val="90000"/>
                <a:lumOff val="10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841630323"/>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bg1">
                <a:lumMod val="90000"/>
                <a:lumOff val="10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bg1">
                <a:lumMod val="90000"/>
                <a:lumOff val="10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bg1">
                <a:lumMod val="90000"/>
                <a:lumOff val="10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bg1">
                <a:lumMod val="90000"/>
                <a:lumOff val="10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bg1">
                <a:lumMod val="90000"/>
                <a:lumOff val="10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274874440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89322664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56806231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04770740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82718165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608808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861023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41825660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33731884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32715139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74027399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41316685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00470726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87202873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77261760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6448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941601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27209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592611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841583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737931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272816504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45306237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239345753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87189252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90680180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66816257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19230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885968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5010058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50715930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304398711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194356165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281785015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39797110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3917639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40302887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5466751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09870811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89882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648768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2616195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45913370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63403922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325581889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79769752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bg1">
                <a:lumMod val="90000"/>
                <a:lumOff val="10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124955930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48490528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2406533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00463270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55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802708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4542962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22248009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567265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851738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4089995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12632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1_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073551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30072089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09960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786007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8260450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52989878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30672335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0667137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3364221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87280679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91733440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681516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227813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03062246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583051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075662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23791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053102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961257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045035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76511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761228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01403800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44899572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98921726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3220662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7885842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56069181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20707469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93557547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407467141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0487088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Device Mockup - Page Title 1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933236" cy="3872216"/>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22613204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69683466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4721086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3116306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0402255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2144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08721599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5030532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3695090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51440146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bg1">
                <a:lumMod val="90000"/>
                <a:lumOff val="10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bg1">
                <a:lumMod val="90000"/>
                <a:lumOff val="10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bg1">
                <a:lumMod val="90000"/>
                <a:lumOff val="10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bg1">
                <a:lumMod val="90000"/>
                <a:lumOff val="10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bg1">
                <a:lumMod val="90000"/>
                <a:lumOff val="10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bg1">
                <a:lumMod val="90000"/>
                <a:lumOff val="10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412115837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360856277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12872087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50805675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Company Name">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72930452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23508068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19922867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42206790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8481052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26177716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8498537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67127058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51685643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21131974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61824009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652057"/>
      </p:ext>
    </p:extLst>
  </p:cSld>
  <p:clrMapOvr>
    <a:masterClrMapping/>
  </p:clrMapOvr>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bg1">
                <a:lumMod val="90000"/>
                <a:lumOff val="10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190735554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5827698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032069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bg1">
                <a:lumMod val="90000"/>
                <a:lumOff val="10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bg1">
                <a:lumMod val="90000"/>
                <a:lumOff val="10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bg1">
                <a:lumMod val="90000"/>
                <a:lumOff val="10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bg1">
                <a:lumMod val="90000"/>
                <a:lumOff val="10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bg1">
                <a:lumMod val="90000"/>
                <a:lumOff val="10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367829560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57477457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58264511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05268271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81250072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96758926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67341907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55661791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26061750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603147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17343551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08875895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211003067"/>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28102525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993127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1798786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884638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4237335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664247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686491323"/>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41577609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72969951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426254433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7183004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282011442"/>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09577237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001473"/>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42469199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13981348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34402629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107157647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1889710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8024175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04721592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58372860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43913920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45311670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84974914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51812171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227152270"/>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75914065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4434242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13063095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73302875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7486491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bg1">
                <a:lumMod val="90000"/>
                <a:lumOff val="10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150806494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17599398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00966670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917643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6878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51006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8755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051824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644830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79230798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709244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957813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1_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732053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96617806"/>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93220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631984492"/>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09355790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07756593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147146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07362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876857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82007529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946365546"/>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92280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987079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267362709"/>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687128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030281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347829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833439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991410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899631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156762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369582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508307348"/>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22256021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153480949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569310004"/>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52628371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92035780"/>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39885238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2098196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38644633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32688324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Device Mockup - Page Title 1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933236" cy="3872216"/>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6748375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97964722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149278590"/>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59690430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94272584"/>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422959305"/>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33690429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228738765"/>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Basic Paragraph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4785530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172720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81578704"/>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bg1">
                <a:lumMod val="90000"/>
                <a:lumOff val="10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bg1">
                <a:lumMod val="90000"/>
                <a:lumOff val="10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bg1">
                <a:lumMod val="90000"/>
                <a:lumOff val="10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bg1">
                <a:lumMod val="90000"/>
                <a:lumOff val="10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bg1">
                <a:lumMod val="90000"/>
                <a:lumOff val="10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bg1">
                <a:lumMod val="90000"/>
                <a:lumOff val="10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333225129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1172074243"/>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01364159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436446534"/>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Company Name">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354026223"/>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1412196863"/>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5823734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8038523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25831558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3336056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238601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3 images - team 2">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329813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0433F5AE-8140-447C-908B-DB6D20F63F68}"/>
              </a:ext>
            </a:extLst>
          </p:cNvPr>
          <p:cNvSpPr>
            <a:spLocks noGrp="1"/>
          </p:cNvSpPr>
          <p:nvPr>
            <p:ph type="pic" sz="quarter" idx="12" hasCustomPrompt="1"/>
          </p:nvPr>
        </p:nvSpPr>
        <p:spPr>
          <a:xfrm>
            <a:off x="4446931" y="1838526"/>
            <a:ext cx="329813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6A613706-4CD0-433D-B9F6-4ED579CEE05A}"/>
              </a:ext>
            </a:extLst>
          </p:cNvPr>
          <p:cNvSpPr>
            <a:spLocks noGrp="1"/>
          </p:cNvSpPr>
          <p:nvPr>
            <p:ph type="pic" sz="quarter" idx="13" hasCustomPrompt="1"/>
          </p:nvPr>
        </p:nvSpPr>
        <p:spPr>
          <a:xfrm>
            <a:off x="8414891" y="1838525"/>
            <a:ext cx="329813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651292677"/>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4 images - team 2">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DC839861-2A80-4C60-9C9E-628DFCBC6FF4}"/>
              </a:ext>
            </a:extLst>
          </p:cNvPr>
          <p:cNvSpPr>
            <a:spLocks noGrp="1"/>
          </p:cNvSpPr>
          <p:nvPr>
            <p:ph type="pic" sz="quarter" idx="12" hasCustomPrompt="1"/>
          </p:nvPr>
        </p:nvSpPr>
        <p:spPr>
          <a:xfrm>
            <a:off x="3396227"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7660FD57-D9F6-4E45-9E15-7E59E3355F67}"/>
              </a:ext>
            </a:extLst>
          </p:cNvPr>
          <p:cNvSpPr>
            <a:spLocks noGrp="1"/>
          </p:cNvSpPr>
          <p:nvPr>
            <p:ph type="pic" sz="quarter" idx="13" hasCustomPrompt="1"/>
          </p:nvPr>
        </p:nvSpPr>
        <p:spPr>
          <a:xfrm>
            <a:off x="6313483"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5E18FE7-B5B5-44C4-91FF-C354D44A9BC3}"/>
              </a:ext>
            </a:extLst>
          </p:cNvPr>
          <p:cNvSpPr>
            <a:spLocks noGrp="1"/>
          </p:cNvSpPr>
          <p:nvPr>
            <p:ph type="pic" sz="quarter" idx="14" hasCustomPrompt="1"/>
          </p:nvPr>
        </p:nvSpPr>
        <p:spPr>
          <a:xfrm>
            <a:off x="9230739" y="1838527"/>
            <a:ext cx="2494298" cy="3463045"/>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5990569"/>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3 images - team 3">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3298138" cy="2530273"/>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0433F5AE-8140-447C-908B-DB6D20F63F68}"/>
              </a:ext>
            </a:extLst>
          </p:cNvPr>
          <p:cNvSpPr>
            <a:spLocks noGrp="1"/>
          </p:cNvSpPr>
          <p:nvPr>
            <p:ph type="pic" sz="quarter" idx="12" hasCustomPrompt="1"/>
          </p:nvPr>
        </p:nvSpPr>
        <p:spPr>
          <a:xfrm>
            <a:off x="4446931" y="1838526"/>
            <a:ext cx="3298138" cy="2530273"/>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6A613706-4CD0-433D-B9F6-4ED579CEE05A}"/>
              </a:ext>
            </a:extLst>
          </p:cNvPr>
          <p:cNvSpPr>
            <a:spLocks noGrp="1"/>
          </p:cNvSpPr>
          <p:nvPr>
            <p:ph type="pic" sz="quarter" idx="13" hasCustomPrompt="1"/>
          </p:nvPr>
        </p:nvSpPr>
        <p:spPr>
          <a:xfrm>
            <a:off x="8414891" y="1838526"/>
            <a:ext cx="3298138" cy="2530274"/>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4726325"/>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4 images - team 3">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478971" y="1838527"/>
            <a:ext cx="2494298" cy="2530273"/>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DC839861-2A80-4C60-9C9E-628DFCBC6FF4}"/>
              </a:ext>
            </a:extLst>
          </p:cNvPr>
          <p:cNvSpPr>
            <a:spLocks noGrp="1"/>
          </p:cNvSpPr>
          <p:nvPr>
            <p:ph type="pic" sz="quarter" idx="12" hasCustomPrompt="1"/>
          </p:nvPr>
        </p:nvSpPr>
        <p:spPr>
          <a:xfrm>
            <a:off x="3396227" y="1838527"/>
            <a:ext cx="2494298" cy="2530273"/>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7660FD57-D9F6-4E45-9E15-7E59E3355F67}"/>
              </a:ext>
            </a:extLst>
          </p:cNvPr>
          <p:cNvSpPr>
            <a:spLocks noGrp="1"/>
          </p:cNvSpPr>
          <p:nvPr>
            <p:ph type="pic" sz="quarter" idx="13" hasCustomPrompt="1"/>
          </p:nvPr>
        </p:nvSpPr>
        <p:spPr>
          <a:xfrm>
            <a:off x="6313483" y="1838527"/>
            <a:ext cx="2494298" cy="2530273"/>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5E18FE7-B5B5-44C4-91FF-C354D44A9BC3}"/>
              </a:ext>
            </a:extLst>
          </p:cNvPr>
          <p:cNvSpPr>
            <a:spLocks noGrp="1"/>
          </p:cNvSpPr>
          <p:nvPr>
            <p:ph type="pic" sz="quarter" idx="14" hasCustomPrompt="1"/>
          </p:nvPr>
        </p:nvSpPr>
        <p:spPr>
          <a:xfrm>
            <a:off x="9230739" y="1838527"/>
            <a:ext cx="2494298" cy="2530273"/>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717095189"/>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Horizontal Timelin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433593657"/>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754311893"/>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Subtitle Page with Image 2">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8258628" y="0"/>
            <a:ext cx="3933371" cy="6858000"/>
          </a:xfrm>
          <a:prstGeom prst="rect">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34804099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Single Image 4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345233" y="541176"/>
            <a:ext cx="5029200" cy="5766318"/>
          </a:xfrm>
          <a:prstGeom prst="rect">
            <a:avLst/>
          </a:prstGeom>
          <a:pattFill prst="wdDnDiag">
            <a:fgClr>
              <a:schemeClr val="bg1"/>
            </a:fgClr>
            <a:bgClr>
              <a:schemeClr val="bg1">
                <a:lumMod val="90000"/>
                <a:lumOff val="10000"/>
              </a:schemeClr>
            </a:bgClr>
          </a:pattFill>
          <a:effectLst>
            <a:outerShdw blurRad="254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56938783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Quotes 9">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0" y="0"/>
            <a:ext cx="12192000" cy="6858000"/>
          </a:xfrm>
          <a:prstGeom prst="rect">
            <a:avLst/>
          </a:prstGeom>
          <a:pattFill prst="wdDnDiag">
            <a:fgClr>
              <a:schemeClr val="bg1"/>
            </a:fgClr>
            <a:bgClr>
              <a:schemeClr val="bg1">
                <a:lumMod val="90000"/>
                <a:lumOff val="10000"/>
              </a:schemeClr>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89111044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Quotes 1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556000" y="1469342"/>
            <a:ext cx="1080000" cy="1080000"/>
          </a:xfrm>
          <a:prstGeom prst="ellipse">
            <a:avLst/>
          </a:prstGeom>
          <a:pattFill prst="wdDnDiag">
            <a:fgClr>
              <a:schemeClr val="bg1"/>
            </a:fgClr>
            <a:bgClr>
              <a:schemeClr val="bg1">
                <a:lumMod val="90000"/>
                <a:lumOff val="10000"/>
              </a:schemeClr>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9285771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129290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89138069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Why Choose U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27792674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Why Choose U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66803" y="1748629"/>
            <a:ext cx="2252540" cy="2251366"/>
          </a:xfrm>
          <a:prstGeom prst="ellipse">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8" name="Picture Placeholder 5">
            <a:extLst>
              <a:ext uri="{FF2B5EF4-FFF2-40B4-BE49-F238E27FC236}">
                <a16:creationId xmlns:a16="http://schemas.microsoft.com/office/drawing/2014/main" id="{34243D4E-8E80-435B-B67E-84A6C05BEB84}"/>
              </a:ext>
            </a:extLst>
          </p:cNvPr>
          <p:cNvSpPr>
            <a:spLocks noGrp="1"/>
          </p:cNvSpPr>
          <p:nvPr>
            <p:ph type="pic" sz="quarter" idx="15" hasCustomPrompt="1"/>
          </p:nvPr>
        </p:nvSpPr>
        <p:spPr>
          <a:xfrm>
            <a:off x="3672988" y="1748629"/>
            <a:ext cx="2252540" cy="2251366"/>
          </a:xfrm>
          <a:prstGeom prst="ellipse">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9" name="Picture Placeholder 5">
            <a:extLst>
              <a:ext uri="{FF2B5EF4-FFF2-40B4-BE49-F238E27FC236}">
                <a16:creationId xmlns:a16="http://schemas.microsoft.com/office/drawing/2014/main" id="{4DA0B3D2-AE60-4A67-BF7D-772D5F8BF692}"/>
              </a:ext>
            </a:extLst>
          </p:cNvPr>
          <p:cNvSpPr>
            <a:spLocks noGrp="1"/>
          </p:cNvSpPr>
          <p:nvPr>
            <p:ph type="pic" sz="quarter" idx="16" hasCustomPrompt="1"/>
          </p:nvPr>
        </p:nvSpPr>
        <p:spPr>
          <a:xfrm>
            <a:off x="6279173" y="1748629"/>
            <a:ext cx="2252540" cy="2251366"/>
          </a:xfrm>
          <a:prstGeom prst="ellipse">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10" name="Picture Placeholder 5">
            <a:extLst>
              <a:ext uri="{FF2B5EF4-FFF2-40B4-BE49-F238E27FC236}">
                <a16:creationId xmlns:a16="http://schemas.microsoft.com/office/drawing/2014/main" id="{9CA6F911-2647-45E9-8D93-66F1FCDDE8C6}"/>
              </a:ext>
            </a:extLst>
          </p:cNvPr>
          <p:cNvSpPr>
            <a:spLocks noGrp="1"/>
          </p:cNvSpPr>
          <p:nvPr>
            <p:ph type="pic" sz="quarter" idx="17" hasCustomPrompt="1"/>
          </p:nvPr>
        </p:nvSpPr>
        <p:spPr>
          <a:xfrm>
            <a:off x="8885357" y="1748629"/>
            <a:ext cx="2252540" cy="2251366"/>
          </a:xfrm>
          <a:prstGeom prst="ellipse">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622462567"/>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Why Choose U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488570" y="1691717"/>
            <a:ext cx="5605725" cy="1457883"/>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1" name="Picture Placeholder 5">
            <a:extLst>
              <a:ext uri="{FF2B5EF4-FFF2-40B4-BE49-F238E27FC236}">
                <a16:creationId xmlns:a16="http://schemas.microsoft.com/office/drawing/2014/main" id="{B0830AC5-52FE-4B2C-A306-B5A75036DAAB}"/>
              </a:ext>
            </a:extLst>
          </p:cNvPr>
          <p:cNvSpPr>
            <a:spLocks noGrp="1"/>
          </p:cNvSpPr>
          <p:nvPr>
            <p:ph type="pic" sz="quarter" idx="15" hasCustomPrompt="1"/>
          </p:nvPr>
        </p:nvSpPr>
        <p:spPr>
          <a:xfrm>
            <a:off x="488570" y="3289902"/>
            <a:ext cx="5605725" cy="1457883"/>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2" name="Picture Placeholder 5">
            <a:extLst>
              <a:ext uri="{FF2B5EF4-FFF2-40B4-BE49-F238E27FC236}">
                <a16:creationId xmlns:a16="http://schemas.microsoft.com/office/drawing/2014/main" id="{A42B2D84-0841-4F48-8E96-7075D06B199E}"/>
              </a:ext>
            </a:extLst>
          </p:cNvPr>
          <p:cNvSpPr>
            <a:spLocks noGrp="1"/>
          </p:cNvSpPr>
          <p:nvPr>
            <p:ph type="pic" sz="quarter" idx="16" hasCustomPrompt="1"/>
          </p:nvPr>
        </p:nvSpPr>
        <p:spPr>
          <a:xfrm>
            <a:off x="488570" y="4888087"/>
            <a:ext cx="5605725" cy="1457883"/>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19616522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Why Choose U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1060071" y="1691717"/>
            <a:ext cx="4680000" cy="3896283"/>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7" name="Picture Placeholder 5">
            <a:extLst>
              <a:ext uri="{FF2B5EF4-FFF2-40B4-BE49-F238E27FC236}">
                <a16:creationId xmlns:a16="http://schemas.microsoft.com/office/drawing/2014/main" id="{0423B759-C2A3-45DC-9F33-140A8D471AD7}"/>
              </a:ext>
            </a:extLst>
          </p:cNvPr>
          <p:cNvSpPr>
            <a:spLocks noGrp="1"/>
          </p:cNvSpPr>
          <p:nvPr>
            <p:ph type="pic" sz="quarter" idx="15" hasCustomPrompt="1"/>
          </p:nvPr>
        </p:nvSpPr>
        <p:spPr>
          <a:xfrm>
            <a:off x="6451929" y="1691716"/>
            <a:ext cx="4680000" cy="3896283"/>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278149526"/>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Why Choose Us with Image 5">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535464235"/>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Why Choose Us with Image 6">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97678477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Why Choose Us with Image 7">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12192000" cy="3429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382510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Why Choose Us with Image 8">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6816B1-1EA0-4BA2-A979-9D83C6228DD8}"/>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7FC128A1-CE60-4A14-BDE6-45498FE6A8C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5">
            <a:extLst>
              <a:ext uri="{FF2B5EF4-FFF2-40B4-BE49-F238E27FC236}">
                <a16:creationId xmlns:a16="http://schemas.microsoft.com/office/drawing/2014/main" id="{5BC3E666-4DA4-428B-8186-15690AE136C7}"/>
              </a:ext>
            </a:extLst>
          </p:cNvPr>
          <p:cNvSpPr>
            <a:spLocks noGrp="1"/>
          </p:cNvSpPr>
          <p:nvPr>
            <p:ph type="pic" sz="quarter" idx="18" hasCustomPrompt="1"/>
          </p:nvPr>
        </p:nvSpPr>
        <p:spPr>
          <a:xfrm>
            <a:off x="876273" y="1813944"/>
            <a:ext cx="2340001" cy="2340000"/>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5" name="Picture Placeholder 5">
            <a:extLst>
              <a:ext uri="{FF2B5EF4-FFF2-40B4-BE49-F238E27FC236}">
                <a16:creationId xmlns:a16="http://schemas.microsoft.com/office/drawing/2014/main" id="{D7762249-D25C-4068-AC6D-A31E9D4B268D}"/>
              </a:ext>
            </a:extLst>
          </p:cNvPr>
          <p:cNvSpPr>
            <a:spLocks noGrp="1"/>
          </p:cNvSpPr>
          <p:nvPr>
            <p:ph type="pic" sz="quarter" idx="19" hasCustomPrompt="1"/>
          </p:nvPr>
        </p:nvSpPr>
        <p:spPr>
          <a:xfrm>
            <a:off x="3576091" y="1813944"/>
            <a:ext cx="2340001" cy="2340000"/>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6" name="Picture Placeholder 5">
            <a:extLst>
              <a:ext uri="{FF2B5EF4-FFF2-40B4-BE49-F238E27FC236}">
                <a16:creationId xmlns:a16="http://schemas.microsoft.com/office/drawing/2014/main" id="{9F9DDEBE-49C9-454D-8C9C-16C8DED2758A}"/>
              </a:ext>
            </a:extLst>
          </p:cNvPr>
          <p:cNvSpPr>
            <a:spLocks noGrp="1"/>
          </p:cNvSpPr>
          <p:nvPr>
            <p:ph type="pic" sz="quarter" idx="20" hasCustomPrompt="1"/>
          </p:nvPr>
        </p:nvSpPr>
        <p:spPr>
          <a:xfrm>
            <a:off x="6275909" y="1813944"/>
            <a:ext cx="2340001" cy="2340000"/>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7A277DDB-94C4-4A33-81A8-359829FAE278}"/>
              </a:ext>
            </a:extLst>
          </p:cNvPr>
          <p:cNvSpPr>
            <a:spLocks noGrp="1"/>
          </p:cNvSpPr>
          <p:nvPr>
            <p:ph type="pic" sz="quarter" idx="21" hasCustomPrompt="1"/>
          </p:nvPr>
        </p:nvSpPr>
        <p:spPr>
          <a:xfrm>
            <a:off x="8975727" y="1813944"/>
            <a:ext cx="2340001" cy="2340000"/>
          </a:xfrm>
          <a:prstGeom prst="roundRect">
            <a:avLst>
              <a:gd name="adj" fmla="val 2892"/>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47385716"/>
      </p:ext>
    </p:extLst>
  </p:cSld>
  <p:clrMapOvr>
    <a:masterClrMapping/>
  </p:clrMapOvr>
  <p:extLst>
    <p:ext uri="{DCECCB84-F9BA-43D5-87BE-67443E8EF086}">
      <p15:sldGuideLst xmlns:p15="http://schemas.microsoft.com/office/powerpoint/2012/main"/>
    </p:ext>
  </p:extLst>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Image Timelin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600776932"/>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148026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Image Timeline 4-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891779162"/>
      </p:ext>
    </p:extLst>
  </p:cSld>
  <p:clrMapOvr>
    <a:masterClrMapping/>
  </p:clrMapOvr>
  <p:extLst>
    <p:ext uri="{DCECCB84-F9BA-43D5-87BE-67443E8EF086}">
      <p15:sldGuideLst xmlns:p15="http://schemas.microsoft.com/office/powerpoint/2012/main"/>
    </p:ext>
  </p:extLst>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Image Timelin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1819274"/>
            <a:ext cx="4322175" cy="1141521"/>
          </a:xfrm>
          <a:prstGeom prst="rect">
            <a:avLst/>
          </a:prstGeom>
          <a:pattFill prst="wdDnDiag">
            <a:fgClr>
              <a:schemeClr val="bg1"/>
            </a:fgClr>
            <a:bgClr>
              <a:schemeClr val="bg1">
                <a:lumMod val="90000"/>
                <a:lumOff val="10000"/>
              </a:schemeClr>
            </a:bgClr>
          </a:pattFill>
          <a:ln w="6350">
            <a:solidFill>
              <a:schemeClr val="accent1"/>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3486889"/>
            <a:ext cx="4322175" cy="1141521"/>
          </a:xfrm>
          <a:prstGeom prst="rect">
            <a:avLst/>
          </a:prstGeom>
          <a:pattFill prst="wdDnDiag">
            <a:fgClr>
              <a:schemeClr val="bg1"/>
            </a:fgClr>
            <a:bgClr>
              <a:schemeClr val="bg1">
                <a:lumMod val="90000"/>
                <a:lumOff val="10000"/>
              </a:schemeClr>
            </a:bgClr>
          </a:pattFill>
          <a:ln w="6350">
            <a:solidFill>
              <a:schemeClr val="accent2"/>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5154504"/>
            <a:ext cx="4322175" cy="1141521"/>
          </a:xfrm>
          <a:prstGeom prst="rect">
            <a:avLst/>
          </a:prstGeom>
          <a:pattFill prst="wdDnDiag">
            <a:fgClr>
              <a:schemeClr val="bg1"/>
            </a:fgClr>
            <a:bgClr>
              <a:schemeClr val="bg1">
                <a:lumMod val="90000"/>
                <a:lumOff val="10000"/>
              </a:schemeClr>
            </a:bgClr>
          </a:pattFill>
          <a:ln w="6350">
            <a:solidFill>
              <a:schemeClr val="accent3"/>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004559306"/>
      </p:ext>
    </p:extLst>
  </p:cSld>
  <p:clrMapOvr>
    <a:masterClrMapping/>
  </p:clrMapOvr>
  <p:extLst>
    <p:ext uri="{DCECCB84-F9BA-43D5-87BE-67443E8EF086}">
      <p15:sldGuideLst xmlns:p15="http://schemas.microsoft.com/office/powerpoint/2012/main"/>
    </p:ext>
  </p:extLst>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Image Timeline 5-2">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555739"/>
            <a:ext cx="4322175" cy="1141521"/>
          </a:xfrm>
          <a:prstGeom prst="rect">
            <a:avLst/>
          </a:prstGeom>
          <a:pattFill prst="wdDnDiag">
            <a:fgClr>
              <a:schemeClr val="bg1"/>
            </a:fgClr>
            <a:bgClr>
              <a:schemeClr val="bg1">
                <a:lumMod val="90000"/>
                <a:lumOff val="10000"/>
              </a:schemeClr>
            </a:bgClr>
          </a:pattFill>
          <a:ln w="6350">
            <a:solidFill>
              <a:schemeClr val="accent4"/>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2223354"/>
            <a:ext cx="4322175" cy="1141521"/>
          </a:xfrm>
          <a:prstGeom prst="rect">
            <a:avLst/>
          </a:prstGeom>
          <a:pattFill prst="wdDnDiag">
            <a:fgClr>
              <a:schemeClr val="bg1"/>
            </a:fgClr>
            <a:bgClr>
              <a:schemeClr val="bg1">
                <a:lumMod val="90000"/>
                <a:lumOff val="10000"/>
              </a:schemeClr>
            </a:bgClr>
          </a:pattFill>
          <a:ln w="6350">
            <a:solidFill>
              <a:schemeClr val="accent5"/>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3890969"/>
            <a:ext cx="4322175" cy="1141521"/>
          </a:xfrm>
          <a:prstGeom prst="rect">
            <a:avLst/>
          </a:prstGeom>
          <a:pattFill prst="wdDnDiag">
            <a:fgClr>
              <a:schemeClr val="bg1"/>
            </a:fgClr>
            <a:bgClr>
              <a:schemeClr val="bg1">
                <a:lumMod val="90000"/>
                <a:lumOff val="10000"/>
              </a:schemeClr>
            </a:bgClr>
          </a:pattFill>
          <a:ln w="6350">
            <a:solidFill>
              <a:schemeClr val="accent6"/>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735863071"/>
      </p:ext>
    </p:extLst>
  </p:cSld>
  <p:clrMapOvr>
    <a:masterClrMapping/>
  </p:clrMapOvr>
  <p:extLst>
    <p:ext uri="{DCECCB84-F9BA-43D5-87BE-67443E8EF086}">
      <p15:sldGuideLst xmlns:p15="http://schemas.microsoft.com/office/powerpoint/2012/main"/>
    </p:ext>
  </p:extLst>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Image Timelin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2617391"/>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2617391"/>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2617391"/>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5049567"/>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5049567"/>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5049567"/>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850730138"/>
      </p:ext>
    </p:extLst>
  </p:cSld>
  <p:clrMapOvr>
    <a:masterClrMapping/>
  </p:clrMapOvr>
  <p:extLst>
    <p:ext uri="{DCECCB84-F9BA-43D5-87BE-67443E8EF086}">
      <p15:sldGuideLst xmlns:p15="http://schemas.microsoft.com/office/powerpoint/2012/main"/>
    </p:ext>
  </p:extLst>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Image Timeline 6-2">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1883966"/>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1883966"/>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1883966"/>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4316142"/>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4316142"/>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4316142"/>
            <a:ext cx="1913216" cy="1266825"/>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633754807"/>
      </p:ext>
    </p:extLst>
  </p:cSld>
  <p:clrMapOvr>
    <a:masterClrMapping/>
  </p:clrMapOvr>
  <p:extLst>
    <p:ext uri="{DCECCB84-F9BA-43D5-87BE-67443E8EF086}">
      <p15:sldGuideLst xmlns:p15="http://schemas.microsoft.com/office/powerpoint/2012/main"/>
    </p:ext>
  </p:extLst>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Image Timeline 7">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0" y="0"/>
            <a:ext cx="6096000" cy="6858000"/>
          </a:xfrm>
          <a:prstGeom prst="rect">
            <a:avLst/>
          </a:prstGeom>
          <a:pattFill prst="wdDnDiag">
            <a:fgClr>
              <a:schemeClr val="bg1"/>
            </a:fgClr>
            <a:bgClr>
              <a:schemeClr val="bg1">
                <a:lumMod val="90000"/>
                <a:lumOff val="10000"/>
              </a:schemeClr>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163071125"/>
      </p:ext>
    </p:extLst>
  </p:cSld>
  <p:clrMapOvr>
    <a:masterClrMapping/>
  </p:clrMapOvr>
  <p:extLst>
    <p:ext uri="{DCECCB84-F9BA-43D5-87BE-67443E8EF086}">
      <p15:sldGuideLst xmlns:p15="http://schemas.microsoft.com/office/powerpoint/2012/main"/>
    </p:ext>
  </p:extLst>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Event with Image">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2160000" cy="2160000"/>
          </a:xfrm>
          <a:prstGeom prst="roundRect">
            <a:avLst>
              <a:gd name="adj" fmla="val 1821"/>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1" name="Picture Placeholder 4">
            <a:extLst>
              <a:ext uri="{FF2B5EF4-FFF2-40B4-BE49-F238E27FC236}">
                <a16:creationId xmlns:a16="http://schemas.microsoft.com/office/drawing/2014/main" id="{8832ADDA-6C01-4071-A73C-CABB0D21E9E2}"/>
              </a:ext>
            </a:extLst>
          </p:cNvPr>
          <p:cNvSpPr>
            <a:spLocks noGrp="1"/>
          </p:cNvSpPr>
          <p:nvPr>
            <p:ph type="pic" sz="quarter" idx="11" hasCustomPrompt="1"/>
          </p:nvPr>
        </p:nvSpPr>
        <p:spPr>
          <a:xfrm>
            <a:off x="3696789" y="1988923"/>
            <a:ext cx="2160000" cy="2160000"/>
          </a:xfrm>
          <a:prstGeom prst="roundRect">
            <a:avLst>
              <a:gd name="adj" fmla="val 1968"/>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66C5DFC5-A2AD-4AD7-A6A6-AD483A1E8514}"/>
              </a:ext>
            </a:extLst>
          </p:cNvPr>
          <p:cNvSpPr>
            <a:spLocks noGrp="1"/>
          </p:cNvSpPr>
          <p:nvPr>
            <p:ph type="pic" sz="quarter" idx="12" hasCustomPrompt="1"/>
          </p:nvPr>
        </p:nvSpPr>
        <p:spPr>
          <a:xfrm>
            <a:off x="6335212" y="1988923"/>
            <a:ext cx="2160000" cy="2160000"/>
          </a:xfrm>
          <a:prstGeom prst="roundRect">
            <a:avLst>
              <a:gd name="adj" fmla="val 2262"/>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4">
            <a:extLst>
              <a:ext uri="{FF2B5EF4-FFF2-40B4-BE49-F238E27FC236}">
                <a16:creationId xmlns:a16="http://schemas.microsoft.com/office/drawing/2014/main" id="{A6AF3F2D-258A-49DB-89C1-89BF53AC1FEE}"/>
              </a:ext>
            </a:extLst>
          </p:cNvPr>
          <p:cNvSpPr>
            <a:spLocks noGrp="1"/>
          </p:cNvSpPr>
          <p:nvPr>
            <p:ph type="pic" sz="quarter" idx="13" hasCustomPrompt="1"/>
          </p:nvPr>
        </p:nvSpPr>
        <p:spPr>
          <a:xfrm>
            <a:off x="8973634" y="1988923"/>
            <a:ext cx="2160000" cy="2160000"/>
          </a:xfrm>
          <a:prstGeom prst="roundRect">
            <a:avLst>
              <a:gd name="adj" fmla="val 2262"/>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325441578"/>
      </p:ext>
    </p:extLst>
  </p:cSld>
  <p:clrMapOvr>
    <a:masterClrMapping/>
  </p:clrMapOvr>
  <p:extLst>
    <p:ext uri="{DCECCB84-F9BA-43D5-87BE-67443E8EF086}">
      <p15:sldGuideLst xmlns:p15="http://schemas.microsoft.com/office/powerpoint/2012/main"/>
    </p:ext>
  </p:extLst>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Event with Image 2">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1435452" cy="1440077"/>
          </a:xfrm>
          <a:prstGeom prst="roundRect">
            <a:avLst>
              <a:gd name="adj" fmla="val 1821"/>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A3023F38-C0B6-4B5B-8E8B-57DD9BEA10C9}"/>
              </a:ext>
            </a:extLst>
          </p:cNvPr>
          <p:cNvSpPr>
            <a:spLocks noGrp="1"/>
          </p:cNvSpPr>
          <p:nvPr>
            <p:ph type="pic" sz="quarter" idx="11" hasCustomPrompt="1"/>
          </p:nvPr>
        </p:nvSpPr>
        <p:spPr>
          <a:xfrm>
            <a:off x="1058366" y="4159463"/>
            <a:ext cx="1435452" cy="1440077"/>
          </a:xfrm>
          <a:prstGeom prst="roundRect">
            <a:avLst>
              <a:gd name="adj" fmla="val 1821"/>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33C3359B-0EFF-4356-B09D-EDFA3B336AF6}"/>
              </a:ext>
            </a:extLst>
          </p:cNvPr>
          <p:cNvSpPr>
            <a:spLocks noGrp="1"/>
          </p:cNvSpPr>
          <p:nvPr>
            <p:ph type="pic" sz="quarter" idx="12" hasCustomPrompt="1"/>
          </p:nvPr>
        </p:nvSpPr>
        <p:spPr>
          <a:xfrm>
            <a:off x="6096000" y="1988923"/>
            <a:ext cx="1435452" cy="1440077"/>
          </a:xfrm>
          <a:prstGeom prst="roundRect">
            <a:avLst>
              <a:gd name="adj" fmla="val 1821"/>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AC8C5DB7-177A-4629-834D-881E9F216852}"/>
              </a:ext>
            </a:extLst>
          </p:cNvPr>
          <p:cNvSpPr>
            <a:spLocks noGrp="1"/>
          </p:cNvSpPr>
          <p:nvPr>
            <p:ph type="pic" sz="quarter" idx="13" hasCustomPrompt="1"/>
          </p:nvPr>
        </p:nvSpPr>
        <p:spPr>
          <a:xfrm>
            <a:off x="6096000" y="4159463"/>
            <a:ext cx="1435452" cy="1440077"/>
          </a:xfrm>
          <a:prstGeom prst="roundRect">
            <a:avLst>
              <a:gd name="adj" fmla="val 1821"/>
            </a:avLst>
          </a:prstGeom>
          <a:pattFill prst="wdDnDiag">
            <a:fgClr>
              <a:schemeClr val="bg1"/>
            </a:fgClr>
            <a:bgClr>
              <a:schemeClr val="bg1">
                <a:lumMod val="90000"/>
                <a:lumOff val="10000"/>
              </a:schemeClr>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513804008"/>
      </p:ext>
    </p:extLst>
  </p:cSld>
  <p:clrMapOvr>
    <a:masterClrMapping/>
  </p:clrMapOvr>
  <p:extLst>
    <p:ext uri="{DCECCB84-F9BA-43D5-87BE-67443E8EF086}">
      <p15:sldGuideLst xmlns:p15="http://schemas.microsoft.com/office/powerpoint/2012/main"/>
    </p:ext>
  </p:extLst>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83665503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0999557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99065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831881940"/>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Dashbaor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0208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327683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931318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0666611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661736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32589114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001748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4691484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584237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4377373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2046898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2618499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325866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ice Mockup - Page Title 1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933236" cy="3872216"/>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77198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3988029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554685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970166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062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1552228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5471322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348956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850780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170850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bg1">
                <a:lumMod val="90000"/>
                <a:lumOff val="10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bg1">
                <a:lumMod val="90000"/>
                <a:lumOff val="10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bg1">
                <a:lumMod val="90000"/>
                <a:lumOff val="10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bg1">
                <a:lumMod val="90000"/>
                <a:lumOff val="10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bg1">
                <a:lumMod val="90000"/>
                <a:lumOff val="10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bg1">
                <a:lumMod val="90000"/>
                <a:lumOff val="10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11166922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11283706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386284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267510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ny Name">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475033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332810733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33.xml"/><Relationship Id="rId21" Type="http://schemas.openxmlformats.org/officeDocument/2006/relationships/slideLayout" Target="../slideLayouts/slideLayout128.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63" Type="http://schemas.openxmlformats.org/officeDocument/2006/relationships/slideLayout" Target="../slideLayouts/slideLayout170.xml"/><Relationship Id="rId68" Type="http://schemas.openxmlformats.org/officeDocument/2006/relationships/slideLayout" Target="../slideLayouts/slideLayout175.xml"/><Relationship Id="rId84" Type="http://schemas.openxmlformats.org/officeDocument/2006/relationships/slideLayout" Target="../slideLayouts/slideLayout191.xml"/><Relationship Id="rId89" Type="http://schemas.openxmlformats.org/officeDocument/2006/relationships/slideLayout" Target="../slideLayouts/slideLayout196.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9" Type="http://schemas.openxmlformats.org/officeDocument/2006/relationships/slideLayout" Target="../slideLayouts/slideLayout136.xml"/><Relationship Id="rId107" Type="http://schemas.openxmlformats.org/officeDocument/2006/relationships/slideLayout" Target="../slideLayouts/slideLayout214.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53" Type="http://schemas.openxmlformats.org/officeDocument/2006/relationships/slideLayout" Target="../slideLayouts/slideLayout160.xml"/><Relationship Id="rId58" Type="http://schemas.openxmlformats.org/officeDocument/2006/relationships/slideLayout" Target="../slideLayouts/slideLayout165.xml"/><Relationship Id="rId66" Type="http://schemas.openxmlformats.org/officeDocument/2006/relationships/slideLayout" Target="../slideLayouts/slideLayout173.xml"/><Relationship Id="rId74" Type="http://schemas.openxmlformats.org/officeDocument/2006/relationships/slideLayout" Target="../slideLayouts/slideLayout181.xml"/><Relationship Id="rId79" Type="http://schemas.openxmlformats.org/officeDocument/2006/relationships/slideLayout" Target="../slideLayouts/slideLayout186.xml"/><Relationship Id="rId87" Type="http://schemas.openxmlformats.org/officeDocument/2006/relationships/slideLayout" Target="../slideLayouts/slideLayout194.xml"/><Relationship Id="rId102" Type="http://schemas.openxmlformats.org/officeDocument/2006/relationships/slideLayout" Target="../slideLayouts/slideLayout209.xml"/><Relationship Id="rId110" Type="http://schemas.openxmlformats.org/officeDocument/2006/relationships/theme" Target="../theme/theme2.xml"/><Relationship Id="rId5" Type="http://schemas.openxmlformats.org/officeDocument/2006/relationships/slideLayout" Target="../slideLayouts/slideLayout112.xml"/><Relationship Id="rId61" Type="http://schemas.openxmlformats.org/officeDocument/2006/relationships/slideLayout" Target="../slideLayouts/slideLayout168.xml"/><Relationship Id="rId82" Type="http://schemas.openxmlformats.org/officeDocument/2006/relationships/slideLayout" Target="../slideLayouts/slideLayout189.xml"/><Relationship Id="rId90" Type="http://schemas.openxmlformats.org/officeDocument/2006/relationships/slideLayout" Target="../slideLayouts/slideLayout197.xml"/><Relationship Id="rId95" Type="http://schemas.openxmlformats.org/officeDocument/2006/relationships/slideLayout" Target="../slideLayouts/slideLayout202.xml"/><Relationship Id="rId19" Type="http://schemas.openxmlformats.org/officeDocument/2006/relationships/slideLayout" Target="../slideLayouts/slideLayout12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56" Type="http://schemas.openxmlformats.org/officeDocument/2006/relationships/slideLayout" Target="../slideLayouts/slideLayout163.xml"/><Relationship Id="rId64" Type="http://schemas.openxmlformats.org/officeDocument/2006/relationships/slideLayout" Target="../slideLayouts/slideLayout171.xml"/><Relationship Id="rId69" Type="http://schemas.openxmlformats.org/officeDocument/2006/relationships/slideLayout" Target="../slideLayouts/slideLayout176.xml"/><Relationship Id="rId77" Type="http://schemas.openxmlformats.org/officeDocument/2006/relationships/slideLayout" Target="../slideLayouts/slideLayout184.xml"/><Relationship Id="rId100" Type="http://schemas.openxmlformats.org/officeDocument/2006/relationships/slideLayout" Target="../slideLayouts/slideLayout207.xml"/><Relationship Id="rId105" Type="http://schemas.openxmlformats.org/officeDocument/2006/relationships/slideLayout" Target="../slideLayouts/slideLayout212.xml"/><Relationship Id="rId8" Type="http://schemas.openxmlformats.org/officeDocument/2006/relationships/slideLayout" Target="../slideLayouts/slideLayout115.xml"/><Relationship Id="rId51" Type="http://schemas.openxmlformats.org/officeDocument/2006/relationships/slideLayout" Target="../slideLayouts/slideLayout158.xml"/><Relationship Id="rId72" Type="http://schemas.openxmlformats.org/officeDocument/2006/relationships/slideLayout" Target="../slideLayouts/slideLayout179.xml"/><Relationship Id="rId80" Type="http://schemas.openxmlformats.org/officeDocument/2006/relationships/slideLayout" Target="../slideLayouts/slideLayout187.xml"/><Relationship Id="rId85" Type="http://schemas.openxmlformats.org/officeDocument/2006/relationships/slideLayout" Target="../slideLayouts/slideLayout192.xml"/><Relationship Id="rId93" Type="http://schemas.openxmlformats.org/officeDocument/2006/relationships/slideLayout" Target="../slideLayouts/slideLayout200.xml"/><Relationship Id="rId98" Type="http://schemas.openxmlformats.org/officeDocument/2006/relationships/slideLayout" Target="../slideLayouts/slideLayout205.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59" Type="http://schemas.openxmlformats.org/officeDocument/2006/relationships/slideLayout" Target="../slideLayouts/slideLayout166.xml"/><Relationship Id="rId67" Type="http://schemas.openxmlformats.org/officeDocument/2006/relationships/slideLayout" Target="../slideLayouts/slideLayout174.xml"/><Relationship Id="rId103" Type="http://schemas.openxmlformats.org/officeDocument/2006/relationships/slideLayout" Target="../slideLayouts/slideLayout210.xml"/><Relationship Id="rId108" Type="http://schemas.openxmlformats.org/officeDocument/2006/relationships/slideLayout" Target="../slideLayouts/slideLayout215.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54" Type="http://schemas.openxmlformats.org/officeDocument/2006/relationships/slideLayout" Target="../slideLayouts/slideLayout161.xml"/><Relationship Id="rId62" Type="http://schemas.openxmlformats.org/officeDocument/2006/relationships/slideLayout" Target="../slideLayouts/slideLayout169.xml"/><Relationship Id="rId70" Type="http://schemas.openxmlformats.org/officeDocument/2006/relationships/slideLayout" Target="../slideLayouts/slideLayout177.xml"/><Relationship Id="rId75" Type="http://schemas.openxmlformats.org/officeDocument/2006/relationships/slideLayout" Target="../slideLayouts/slideLayout182.xml"/><Relationship Id="rId83" Type="http://schemas.openxmlformats.org/officeDocument/2006/relationships/slideLayout" Target="../slideLayouts/slideLayout190.xml"/><Relationship Id="rId88" Type="http://schemas.openxmlformats.org/officeDocument/2006/relationships/slideLayout" Target="../slideLayouts/slideLayout195.xml"/><Relationship Id="rId91" Type="http://schemas.openxmlformats.org/officeDocument/2006/relationships/slideLayout" Target="../slideLayouts/slideLayout198.xml"/><Relationship Id="rId96" Type="http://schemas.openxmlformats.org/officeDocument/2006/relationships/slideLayout" Target="../slideLayouts/slideLayout20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slideLayout" Target="../slideLayouts/slideLayout156.xml"/><Relationship Id="rId57" Type="http://schemas.openxmlformats.org/officeDocument/2006/relationships/slideLayout" Target="../slideLayouts/slideLayout164.xml"/><Relationship Id="rId106" Type="http://schemas.openxmlformats.org/officeDocument/2006/relationships/slideLayout" Target="../slideLayouts/slideLayout213.xml"/><Relationship Id="rId10" Type="http://schemas.openxmlformats.org/officeDocument/2006/relationships/slideLayout" Target="../slideLayouts/slideLayout117.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52" Type="http://schemas.openxmlformats.org/officeDocument/2006/relationships/slideLayout" Target="../slideLayouts/slideLayout159.xml"/><Relationship Id="rId60" Type="http://schemas.openxmlformats.org/officeDocument/2006/relationships/slideLayout" Target="../slideLayouts/slideLayout167.xml"/><Relationship Id="rId65" Type="http://schemas.openxmlformats.org/officeDocument/2006/relationships/slideLayout" Target="../slideLayouts/slideLayout172.xml"/><Relationship Id="rId73" Type="http://schemas.openxmlformats.org/officeDocument/2006/relationships/slideLayout" Target="../slideLayouts/slideLayout180.xml"/><Relationship Id="rId78" Type="http://schemas.openxmlformats.org/officeDocument/2006/relationships/slideLayout" Target="../slideLayouts/slideLayout185.xml"/><Relationship Id="rId81" Type="http://schemas.openxmlformats.org/officeDocument/2006/relationships/slideLayout" Target="../slideLayouts/slideLayout188.xml"/><Relationship Id="rId86" Type="http://schemas.openxmlformats.org/officeDocument/2006/relationships/slideLayout" Target="../slideLayouts/slideLayout193.xml"/><Relationship Id="rId94" Type="http://schemas.openxmlformats.org/officeDocument/2006/relationships/slideLayout" Target="../slideLayouts/slideLayout201.xml"/><Relationship Id="rId99" Type="http://schemas.openxmlformats.org/officeDocument/2006/relationships/slideLayout" Target="../slideLayouts/slideLayout206.xml"/><Relationship Id="rId101" Type="http://schemas.openxmlformats.org/officeDocument/2006/relationships/slideLayout" Target="../slideLayouts/slideLayout20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9" Type="http://schemas.openxmlformats.org/officeDocument/2006/relationships/slideLayout" Target="../slideLayouts/slideLayout146.xml"/><Relationship Id="rId109" Type="http://schemas.openxmlformats.org/officeDocument/2006/relationships/slideLayout" Target="../slideLayouts/slideLayout216.xml"/><Relationship Id="rId34" Type="http://schemas.openxmlformats.org/officeDocument/2006/relationships/slideLayout" Target="../slideLayouts/slideLayout141.xml"/><Relationship Id="rId50" Type="http://schemas.openxmlformats.org/officeDocument/2006/relationships/slideLayout" Target="../slideLayouts/slideLayout157.xml"/><Relationship Id="rId55" Type="http://schemas.openxmlformats.org/officeDocument/2006/relationships/slideLayout" Target="../slideLayouts/slideLayout162.xml"/><Relationship Id="rId76" Type="http://schemas.openxmlformats.org/officeDocument/2006/relationships/slideLayout" Target="../slideLayouts/slideLayout183.xml"/><Relationship Id="rId97" Type="http://schemas.openxmlformats.org/officeDocument/2006/relationships/slideLayout" Target="../slideLayouts/slideLayout204.xml"/><Relationship Id="rId104" Type="http://schemas.openxmlformats.org/officeDocument/2006/relationships/slideLayout" Target="../slideLayouts/slideLayout211.xml"/><Relationship Id="rId7" Type="http://schemas.openxmlformats.org/officeDocument/2006/relationships/slideLayout" Target="../slideLayouts/slideLayout114.xml"/><Relationship Id="rId71" Type="http://schemas.openxmlformats.org/officeDocument/2006/relationships/slideLayout" Target="../slideLayouts/slideLayout178.xml"/><Relationship Id="rId92" Type="http://schemas.openxmlformats.org/officeDocument/2006/relationships/slideLayout" Target="../slideLayouts/slideLayout19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theme" Target="../theme/theme3.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59.xml"/><Relationship Id="rId21" Type="http://schemas.openxmlformats.org/officeDocument/2006/relationships/slideLayout" Target="../slideLayouts/slideLayout254.xml"/><Relationship Id="rId42" Type="http://schemas.openxmlformats.org/officeDocument/2006/relationships/slideLayout" Target="../slideLayouts/slideLayout275.xml"/><Relationship Id="rId47" Type="http://schemas.openxmlformats.org/officeDocument/2006/relationships/slideLayout" Target="../slideLayouts/slideLayout280.xml"/><Relationship Id="rId63" Type="http://schemas.openxmlformats.org/officeDocument/2006/relationships/slideLayout" Target="../slideLayouts/slideLayout296.xml"/><Relationship Id="rId68" Type="http://schemas.openxmlformats.org/officeDocument/2006/relationships/slideLayout" Target="../slideLayouts/slideLayout301.xml"/><Relationship Id="rId84" Type="http://schemas.openxmlformats.org/officeDocument/2006/relationships/slideLayout" Target="../slideLayouts/slideLayout317.xml"/><Relationship Id="rId89" Type="http://schemas.openxmlformats.org/officeDocument/2006/relationships/slideLayout" Target="../slideLayouts/slideLayout322.xml"/><Relationship Id="rId112" Type="http://schemas.openxmlformats.org/officeDocument/2006/relationships/slideLayout" Target="../slideLayouts/slideLayout345.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9" Type="http://schemas.openxmlformats.org/officeDocument/2006/relationships/slideLayout" Target="../slideLayouts/slideLayout262.xml"/><Relationship Id="rId107" Type="http://schemas.openxmlformats.org/officeDocument/2006/relationships/slideLayout" Target="../slideLayouts/slideLayout340.xml"/><Relationship Id="rId11" Type="http://schemas.openxmlformats.org/officeDocument/2006/relationships/slideLayout" Target="../slideLayouts/slideLayout244.xml"/><Relationship Id="rId24" Type="http://schemas.openxmlformats.org/officeDocument/2006/relationships/slideLayout" Target="../slideLayouts/slideLayout257.xml"/><Relationship Id="rId32" Type="http://schemas.openxmlformats.org/officeDocument/2006/relationships/slideLayout" Target="../slideLayouts/slideLayout265.xml"/><Relationship Id="rId37" Type="http://schemas.openxmlformats.org/officeDocument/2006/relationships/slideLayout" Target="../slideLayouts/slideLayout270.xml"/><Relationship Id="rId40" Type="http://schemas.openxmlformats.org/officeDocument/2006/relationships/slideLayout" Target="../slideLayouts/slideLayout273.xml"/><Relationship Id="rId45" Type="http://schemas.openxmlformats.org/officeDocument/2006/relationships/slideLayout" Target="../slideLayouts/slideLayout278.xml"/><Relationship Id="rId53" Type="http://schemas.openxmlformats.org/officeDocument/2006/relationships/slideLayout" Target="../slideLayouts/slideLayout286.xml"/><Relationship Id="rId58" Type="http://schemas.openxmlformats.org/officeDocument/2006/relationships/slideLayout" Target="../slideLayouts/slideLayout291.xml"/><Relationship Id="rId66" Type="http://schemas.openxmlformats.org/officeDocument/2006/relationships/slideLayout" Target="../slideLayouts/slideLayout299.xml"/><Relationship Id="rId74" Type="http://schemas.openxmlformats.org/officeDocument/2006/relationships/slideLayout" Target="../slideLayouts/slideLayout307.xml"/><Relationship Id="rId79" Type="http://schemas.openxmlformats.org/officeDocument/2006/relationships/slideLayout" Target="../slideLayouts/slideLayout312.xml"/><Relationship Id="rId87" Type="http://schemas.openxmlformats.org/officeDocument/2006/relationships/slideLayout" Target="../slideLayouts/slideLayout320.xml"/><Relationship Id="rId102" Type="http://schemas.openxmlformats.org/officeDocument/2006/relationships/slideLayout" Target="../slideLayouts/slideLayout335.xml"/><Relationship Id="rId110" Type="http://schemas.openxmlformats.org/officeDocument/2006/relationships/slideLayout" Target="../slideLayouts/slideLayout343.xml"/><Relationship Id="rId5" Type="http://schemas.openxmlformats.org/officeDocument/2006/relationships/slideLayout" Target="../slideLayouts/slideLayout238.xml"/><Relationship Id="rId61" Type="http://schemas.openxmlformats.org/officeDocument/2006/relationships/slideLayout" Target="../slideLayouts/slideLayout294.xml"/><Relationship Id="rId82" Type="http://schemas.openxmlformats.org/officeDocument/2006/relationships/slideLayout" Target="../slideLayouts/slideLayout315.xml"/><Relationship Id="rId90" Type="http://schemas.openxmlformats.org/officeDocument/2006/relationships/slideLayout" Target="../slideLayouts/slideLayout323.xml"/><Relationship Id="rId95" Type="http://schemas.openxmlformats.org/officeDocument/2006/relationships/slideLayout" Target="../slideLayouts/slideLayout328.xml"/><Relationship Id="rId19" Type="http://schemas.openxmlformats.org/officeDocument/2006/relationships/slideLayout" Target="../slideLayouts/slideLayout252.xml"/><Relationship Id="rId14" Type="http://schemas.openxmlformats.org/officeDocument/2006/relationships/slideLayout" Target="../slideLayouts/slideLayout247.xml"/><Relationship Id="rId22" Type="http://schemas.openxmlformats.org/officeDocument/2006/relationships/slideLayout" Target="../slideLayouts/slideLayout255.xml"/><Relationship Id="rId27" Type="http://schemas.openxmlformats.org/officeDocument/2006/relationships/slideLayout" Target="../slideLayouts/slideLayout260.xml"/><Relationship Id="rId30" Type="http://schemas.openxmlformats.org/officeDocument/2006/relationships/slideLayout" Target="../slideLayouts/slideLayout263.xml"/><Relationship Id="rId35" Type="http://schemas.openxmlformats.org/officeDocument/2006/relationships/slideLayout" Target="../slideLayouts/slideLayout268.xml"/><Relationship Id="rId43" Type="http://schemas.openxmlformats.org/officeDocument/2006/relationships/slideLayout" Target="../slideLayouts/slideLayout276.xml"/><Relationship Id="rId48" Type="http://schemas.openxmlformats.org/officeDocument/2006/relationships/slideLayout" Target="../slideLayouts/slideLayout281.xml"/><Relationship Id="rId56" Type="http://schemas.openxmlformats.org/officeDocument/2006/relationships/slideLayout" Target="../slideLayouts/slideLayout289.xml"/><Relationship Id="rId64" Type="http://schemas.openxmlformats.org/officeDocument/2006/relationships/slideLayout" Target="../slideLayouts/slideLayout297.xml"/><Relationship Id="rId69" Type="http://schemas.openxmlformats.org/officeDocument/2006/relationships/slideLayout" Target="../slideLayouts/slideLayout302.xml"/><Relationship Id="rId77" Type="http://schemas.openxmlformats.org/officeDocument/2006/relationships/slideLayout" Target="../slideLayouts/slideLayout310.xml"/><Relationship Id="rId100" Type="http://schemas.openxmlformats.org/officeDocument/2006/relationships/slideLayout" Target="../slideLayouts/slideLayout333.xml"/><Relationship Id="rId105" Type="http://schemas.openxmlformats.org/officeDocument/2006/relationships/slideLayout" Target="../slideLayouts/slideLayout338.xml"/><Relationship Id="rId113" Type="http://schemas.openxmlformats.org/officeDocument/2006/relationships/theme" Target="../theme/theme4.xml"/><Relationship Id="rId8" Type="http://schemas.openxmlformats.org/officeDocument/2006/relationships/slideLayout" Target="../slideLayouts/slideLayout241.xml"/><Relationship Id="rId51" Type="http://schemas.openxmlformats.org/officeDocument/2006/relationships/slideLayout" Target="../slideLayouts/slideLayout284.xml"/><Relationship Id="rId72" Type="http://schemas.openxmlformats.org/officeDocument/2006/relationships/slideLayout" Target="../slideLayouts/slideLayout305.xml"/><Relationship Id="rId80" Type="http://schemas.openxmlformats.org/officeDocument/2006/relationships/slideLayout" Target="../slideLayouts/slideLayout313.xml"/><Relationship Id="rId85" Type="http://schemas.openxmlformats.org/officeDocument/2006/relationships/slideLayout" Target="../slideLayouts/slideLayout318.xml"/><Relationship Id="rId93" Type="http://schemas.openxmlformats.org/officeDocument/2006/relationships/slideLayout" Target="../slideLayouts/slideLayout326.xml"/><Relationship Id="rId98" Type="http://schemas.openxmlformats.org/officeDocument/2006/relationships/slideLayout" Target="../slideLayouts/slideLayout331.xml"/><Relationship Id="rId3" Type="http://schemas.openxmlformats.org/officeDocument/2006/relationships/slideLayout" Target="../slideLayouts/slideLayout236.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5" Type="http://schemas.openxmlformats.org/officeDocument/2006/relationships/slideLayout" Target="../slideLayouts/slideLayout258.xml"/><Relationship Id="rId33" Type="http://schemas.openxmlformats.org/officeDocument/2006/relationships/slideLayout" Target="../slideLayouts/slideLayout266.xml"/><Relationship Id="rId38" Type="http://schemas.openxmlformats.org/officeDocument/2006/relationships/slideLayout" Target="../slideLayouts/slideLayout271.xml"/><Relationship Id="rId46" Type="http://schemas.openxmlformats.org/officeDocument/2006/relationships/slideLayout" Target="../slideLayouts/slideLayout279.xml"/><Relationship Id="rId59" Type="http://schemas.openxmlformats.org/officeDocument/2006/relationships/slideLayout" Target="../slideLayouts/slideLayout292.xml"/><Relationship Id="rId67" Type="http://schemas.openxmlformats.org/officeDocument/2006/relationships/slideLayout" Target="../slideLayouts/slideLayout300.xml"/><Relationship Id="rId103" Type="http://schemas.openxmlformats.org/officeDocument/2006/relationships/slideLayout" Target="../slideLayouts/slideLayout336.xml"/><Relationship Id="rId108" Type="http://schemas.openxmlformats.org/officeDocument/2006/relationships/slideLayout" Target="../slideLayouts/slideLayout341.xml"/><Relationship Id="rId20" Type="http://schemas.openxmlformats.org/officeDocument/2006/relationships/slideLayout" Target="../slideLayouts/slideLayout253.xml"/><Relationship Id="rId41" Type="http://schemas.openxmlformats.org/officeDocument/2006/relationships/slideLayout" Target="../slideLayouts/slideLayout274.xml"/><Relationship Id="rId54" Type="http://schemas.openxmlformats.org/officeDocument/2006/relationships/slideLayout" Target="../slideLayouts/slideLayout287.xml"/><Relationship Id="rId62" Type="http://schemas.openxmlformats.org/officeDocument/2006/relationships/slideLayout" Target="../slideLayouts/slideLayout295.xml"/><Relationship Id="rId70" Type="http://schemas.openxmlformats.org/officeDocument/2006/relationships/slideLayout" Target="../slideLayouts/slideLayout303.xml"/><Relationship Id="rId75" Type="http://schemas.openxmlformats.org/officeDocument/2006/relationships/slideLayout" Target="../slideLayouts/slideLayout308.xml"/><Relationship Id="rId83" Type="http://schemas.openxmlformats.org/officeDocument/2006/relationships/slideLayout" Target="../slideLayouts/slideLayout316.xml"/><Relationship Id="rId88" Type="http://schemas.openxmlformats.org/officeDocument/2006/relationships/slideLayout" Target="../slideLayouts/slideLayout321.xml"/><Relationship Id="rId91" Type="http://schemas.openxmlformats.org/officeDocument/2006/relationships/slideLayout" Target="../slideLayouts/slideLayout324.xml"/><Relationship Id="rId96" Type="http://schemas.openxmlformats.org/officeDocument/2006/relationships/slideLayout" Target="../slideLayouts/slideLayout329.xml"/><Relationship Id="rId111" Type="http://schemas.openxmlformats.org/officeDocument/2006/relationships/slideLayout" Target="../slideLayouts/slideLayout344.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5" Type="http://schemas.openxmlformats.org/officeDocument/2006/relationships/slideLayout" Target="../slideLayouts/slideLayout248.xml"/><Relationship Id="rId23" Type="http://schemas.openxmlformats.org/officeDocument/2006/relationships/slideLayout" Target="../slideLayouts/slideLayout256.xml"/><Relationship Id="rId28" Type="http://schemas.openxmlformats.org/officeDocument/2006/relationships/slideLayout" Target="../slideLayouts/slideLayout261.xml"/><Relationship Id="rId36" Type="http://schemas.openxmlformats.org/officeDocument/2006/relationships/slideLayout" Target="../slideLayouts/slideLayout269.xml"/><Relationship Id="rId49" Type="http://schemas.openxmlformats.org/officeDocument/2006/relationships/slideLayout" Target="../slideLayouts/slideLayout282.xml"/><Relationship Id="rId57" Type="http://schemas.openxmlformats.org/officeDocument/2006/relationships/slideLayout" Target="../slideLayouts/slideLayout290.xml"/><Relationship Id="rId106" Type="http://schemas.openxmlformats.org/officeDocument/2006/relationships/slideLayout" Target="../slideLayouts/slideLayout339.xml"/><Relationship Id="rId10" Type="http://schemas.openxmlformats.org/officeDocument/2006/relationships/slideLayout" Target="../slideLayouts/slideLayout243.xml"/><Relationship Id="rId31" Type="http://schemas.openxmlformats.org/officeDocument/2006/relationships/slideLayout" Target="../slideLayouts/slideLayout264.xml"/><Relationship Id="rId44" Type="http://schemas.openxmlformats.org/officeDocument/2006/relationships/slideLayout" Target="../slideLayouts/slideLayout277.xml"/><Relationship Id="rId52" Type="http://schemas.openxmlformats.org/officeDocument/2006/relationships/slideLayout" Target="../slideLayouts/slideLayout285.xml"/><Relationship Id="rId60" Type="http://schemas.openxmlformats.org/officeDocument/2006/relationships/slideLayout" Target="../slideLayouts/slideLayout293.xml"/><Relationship Id="rId65" Type="http://schemas.openxmlformats.org/officeDocument/2006/relationships/slideLayout" Target="../slideLayouts/slideLayout298.xml"/><Relationship Id="rId73" Type="http://schemas.openxmlformats.org/officeDocument/2006/relationships/slideLayout" Target="../slideLayouts/slideLayout306.xml"/><Relationship Id="rId78" Type="http://schemas.openxmlformats.org/officeDocument/2006/relationships/slideLayout" Target="../slideLayouts/slideLayout311.xml"/><Relationship Id="rId81" Type="http://schemas.openxmlformats.org/officeDocument/2006/relationships/slideLayout" Target="../slideLayouts/slideLayout314.xml"/><Relationship Id="rId86" Type="http://schemas.openxmlformats.org/officeDocument/2006/relationships/slideLayout" Target="../slideLayouts/slideLayout319.xml"/><Relationship Id="rId94" Type="http://schemas.openxmlformats.org/officeDocument/2006/relationships/slideLayout" Target="../slideLayouts/slideLayout327.xml"/><Relationship Id="rId99" Type="http://schemas.openxmlformats.org/officeDocument/2006/relationships/slideLayout" Target="../slideLayouts/slideLayout332.xml"/><Relationship Id="rId101" Type="http://schemas.openxmlformats.org/officeDocument/2006/relationships/slideLayout" Target="../slideLayouts/slideLayout334.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39" Type="http://schemas.openxmlformats.org/officeDocument/2006/relationships/slideLayout" Target="../slideLayouts/slideLayout272.xml"/><Relationship Id="rId109" Type="http://schemas.openxmlformats.org/officeDocument/2006/relationships/slideLayout" Target="../slideLayouts/slideLayout342.xml"/><Relationship Id="rId34" Type="http://schemas.openxmlformats.org/officeDocument/2006/relationships/slideLayout" Target="../slideLayouts/slideLayout267.xml"/><Relationship Id="rId50" Type="http://schemas.openxmlformats.org/officeDocument/2006/relationships/slideLayout" Target="../slideLayouts/slideLayout283.xml"/><Relationship Id="rId55" Type="http://schemas.openxmlformats.org/officeDocument/2006/relationships/slideLayout" Target="../slideLayouts/slideLayout288.xml"/><Relationship Id="rId76" Type="http://schemas.openxmlformats.org/officeDocument/2006/relationships/slideLayout" Target="../slideLayouts/slideLayout309.xml"/><Relationship Id="rId97" Type="http://schemas.openxmlformats.org/officeDocument/2006/relationships/slideLayout" Target="../slideLayouts/slideLayout330.xml"/><Relationship Id="rId104" Type="http://schemas.openxmlformats.org/officeDocument/2006/relationships/slideLayout" Target="../slideLayouts/slideLayout337.xml"/><Relationship Id="rId7" Type="http://schemas.openxmlformats.org/officeDocument/2006/relationships/slideLayout" Target="../slideLayouts/slideLayout240.xml"/><Relationship Id="rId71" Type="http://schemas.openxmlformats.org/officeDocument/2006/relationships/slideLayout" Target="../slideLayouts/slideLayout304.xml"/><Relationship Id="rId92" Type="http://schemas.openxmlformats.org/officeDocument/2006/relationships/slideLayout" Target="../slideLayouts/slideLayout325.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71.xml"/><Relationship Id="rId117" Type="http://schemas.openxmlformats.org/officeDocument/2006/relationships/slideLayout" Target="../slideLayouts/slideLayout462.xml"/><Relationship Id="rId21" Type="http://schemas.openxmlformats.org/officeDocument/2006/relationships/slideLayout" Target="../slideLayouts/slideLayout366.xml"/><Relationship Id="rId42" Type="http://schemas.openxmlformats.org/officeDocument/2006/relationships/slideLayout" Target="../slideLayouts/slideLayout387.xml"/><Relationship Id="rId47" Type="http://schemas.openxmlformats.org/officeDocument/2006/relationships/slideLayout" Target="../slideLayouts/slideLayout392.xml"/><Relationship Id="rId63" Type="http://schemas.openxmlformats.org/officeDocument/2006/relationships/slideLayout" Target="../slideLayouts/slideLayout408.xml"/><Relationship Id="rId68" Type="http://schemas.openxmlformats.org/officeDocument/2006/relationships/slideLayout" Target="../slideLayouts/slideLayout413.xml"/><Relationship Id="rId84" Type="http://schemas.openxmlformats.org/officeDocument/2006/relationships/slideLayout" Target="../slideLayouts/slideLayout429.xml"/><Relationship Id="rId89" Type="http://schemas.openxmlformats.org/officeDocument/2006/relationships/slideLayout" Target="../slideLayouts/slideLayout434.xml"/><Relationship Id="rId112" Type="http://schemas.openxmlformats.org/officeDocument/2006/relationships/slideLayout" Target="../slideLayouts/slideLayout457.xml"/><Relationship Id="rId133" Type="http://schemas.openxmlformats.org/officeDocument/2006/relationships/slideLayout" Target="../slideLayouts/slideLayout478.xml"/><Relationship Id="rId16" Type="http://schemas.openxmlformats.org/officeDocument/2006/relationships/slideLayout" Target="../slideLayouts/slideLayout361.xml"/><Relationship Id="rId107" Type="http://schemas.openxmlformats.org/officeDocument/2006/relationships/slideLayout" Target="../slideLayouts/slideLayout452.xml"/><Relationship Id="rId11" Type="http://schemas.openxmlformats.org/officeDocument/2006/relationships/slideLayout" Target="../slideLayouts/slideLayout356.xml"/><Relationship Id="rId32" Type="http://schemas.openxmlformats.org/officeDocument/2006/relationships/slideLayout" Target="../slideLayouts/slideLayout377.xml"/><Relationship Id="rId37" Type="http://schemas.openxmlformats.org/officeDocument/2006/relationships/slideLayout" Target="../slideLayouts/slideLayout382.xml"/><Relationship Id="rId53" Type="http://schemas.openxmlformats.org/officeDocument/2006/relationships/slideLayout" Target="../slideLayouts/slideLayout398.xml"/><Relationship Id="rId58" Type="http://schemas.openxmlformats.org/officeDocument/2006/relationships/slideLayout" Target="../slideLayouts/slideLayout403.xml"/><Relationship Id="rId74" Type="http://schemas.openxmlformats.org/officeDocument/2006/relationships/slideLayout" Target="../slideLayouts/slideLayout419.xml"/><Relationship Id="rId79" Type="http://schemas.openxmlformats.org/officeDocument/2006/relationships/slideLayout" Target="../slideLayouts/slideLayout424.xml"/><Relationship Id="rId102" Type="http://schemas.openxmlformats.org/officeDocument/2006/relationships/slideLayout" Target="../slideLayouts/slideLayout447.xml"/><Relationship Id="rId123" Type="http://schemas.openxmlformats.org/officeDocument/2006/relationships/slideLayout" Target="../slideLayouts/slideLayout468.xml"/><Relationship Id="rId128" Type="http://schemas.openxmlformats.org/officeDocument/2006/relationships/slideLayout" Target="../slideLayouts/slideLayout473.xml"/><Relationship Id="rId5" Type="http://schemas.openxmlformats.org/officeDocument/2006/relationships/slideLayout" Target="../slideLayouts/slideLayout350.xml"/><Relationship Id="rId90" Type="http://schemas.openxmlformats.org/officeDocument/2006/relationships/slideLayout" Target="../slideLayouts/slideLayout435.xml"/><Relationship Id="rId95" Type="http://schemas.openxmlformats.org/officeDocument/2006/relationships/slideLayout" Target="../slideLayouts/slideLayout440.xml"/><Relationship Id="rId14" Type="http://schemas.openxmlformats.org/officeDocument/2006/relationships/slideLayout" Target="../slideLayouts/slideLayout359.xml"/><Relationship Id="rId22" Type="http://schemas.openxmlformats.org/officeDocument/2006/relationships/slideLayout" Target="../slideLayouts/slideLayout367.xml"/><Relationship Id="rId27" Type="http://schemas.openxmlformats.org/officeDocument/2006/relationships/slideLayout" Target="../slideLayouts/slideLayout372.xml"/><Relationship Id="rId30" Type="http://schemas.openxmlformats.org/officeDocument/2006/relationships/slideLayout" Target="../slideLayouts/slideLayout375.xml"/><Relationship Id="rId35" Type="http://schemas.openxmlformats.org/officeDocument/2006/relationships/slideLayout" Target="../slideLayouts/slideLayout380.xml"/><Relationship Id="rId43" Type="http://schemas.openxmlformats.org/officeDocument/2006/relationships/slideLayout" Target="../slideLayouts/slideLayout388.xml"/><Relationship Id="rId48" Type="http://schemas.openxmlformats.org/officeDocument/2006/relationships/slideLayout" Target="../slideLayouts/slideLayout393.xml"/><Relationship Id="rId56" Type="http://schemas.openxmlformats.org/officeDocument/2006/relationships/slideLayout" Target="../slideLayouts/slideLayout401.xml"/><Relationship Id="rId64" Type="http://schemas.openxmlformats.org/officeDocument/2006/relationships/slideLayout" Target="../slideLayouts/slideLayout409.xml"/><Relationship Id="rId69" Type="http://schemas.openxmlformats.org/officeDocument/2006/relationships/slideLayout" Target="../slideLayouts/slideLayout414.xml"/><Relationship Id="rId77" Type="http://schemas.openxmlformats.org/officeDocument/2006/relationships/slideLayout" Target="../slideLayouts/slideLayout422.xml"/><Relationship Id="rId100" Type="http://schemas.openxmlformats.org/officeDocument/2006/relationships/slideLayout" Target="../slideLayouts/slideLayout445.xml"/><Relationship Id="rId105" Type="http://schemas.openxmlformats.org/officeDocument/2006/relationships/slideLayout" Target="../slideLayouts/slideLayout450.xml"/><Relationship Id="rId113" Type="http://schemas.openxmlformats.org/officeDocument/2006/relationships/slideLayout" Target="../slideLayouts/slideLayout458.xml"/><Relationship Id="rId118" Type="http://schemas.openxmlformats.org/officeDocument/2006/relationships/slideLayout" Target="../slideLayouts/slideLayout463.xml"/><Relationship Id="rId126" Type="http://schemas.openxmlformats.org/officeDocument/2006/relationships/slideLayout" Target="../slideLayouts/slideLayout471.xml"/><Relationship Id="rId134" Type="http://schemas.openxmlformats.org/officeDocument/2006/relationships/slideLayout" Target="../slideLayouts/slideLayout479.xml"/><Relationship Id="rId8" Type="http://schemas.openxmlformats.org/officeDocument/2006/relationships/slideLayout" Target="../slideLayouts/slideLayout353.xml"/><Relationship Id="rId51" Type="http://schemas.openxmlformats.org/officeDocument/2006/relationships/slideLayout" Target="../slideLayouts/slideLayout396.xml"/><Relationship Id="rId72" Type="http://schemas.openxmlformats.org/officeDocument/2006/relationships/slideLayout" Target="../slideLayouts/slideLayout417.xml"/><Relationship Id="rId80" Type="http://schemas.openxmlformats.org/officeDocument/2006/relationships/slideLayout" Target="../slideLayouts/slideLayout425.xml"/><Relationship Id="rId85" Type="http://schemas.openxmlformats.org/officeDocument/2006/relationships/slideLayout" Target="../slideLayouts/slideLayout430.xml"/><Relationship Id="rId93" Type="http://schemas.openxmlformats.org/officeDocument/2006/relationships/slideLayout" Target="../slideLayouts/slideLayout438.xml"/><Relationship Id="rId98" Type="http://schemas.openxmlformats.org/officeDocument/2006/relationships/slideLayout" Target="../slideLayouts/slideLayout443.xml"/><Relationship Id="rId121" Type="http://schemas.openxmlformats.org/officeDocument/2006/relationships/slideLayout" Target="../slideLayouts/slideLayout466.xml"/><Relationship Id="rId3" Type="http://schemas.openxmlformats.org/officeDocument/2006/relationships/slideLayout" Target="../slideLayouts/slideLayout348.xml"/><Relationship Id="rId12" Type="http://schemas.openxmlformats.org/officeDocument/2006/relationships/slideLayout" Target="../slideLayouts/slideLayout357.xml"/><Relationship Id="rId17" Type="http://schemas.openxmlformats.org/officeDocument/2006/relationships/slideLayout" Target="../slideLayouts/slideLayout362.xml"/><Relationship Id="rId25" Type="http://schemas.openxmlformats.org/officeDocument/2006/relationships/slideLayout" Target="../slideLayouts/slideLayout370.xml"/><Relationship Id="rId33" Type="http://schemas.openxmlformats.org/officeDocument/2006/relationships/slideLayout" Target="../slideLayouts/slideLayout378.xml"/><Relationship Id="rId38" Type="http://schemas.openxmlformats.org/officeDocument/2006/relationships/slideLayout" Target="../slideLayouts/slideLayout383.xml"/><Relationship Id="rId46" Type="http://schemas.openxmlformats.org/officeDocument/2006/relationships/slideLayout" Target="../slideLayouts/slideLayout391.xml"/><Relationship Id="rId59" Type="http://schemas.openxmlformats.org/officeDocument/2006/relationships/slideLayout" Target="../slideLayouts/slideLayout404.xml"/><Relationship Id="rId67" Type="http://schemas.openxmlformats.org/officeDocument/2006/relationships/slideLayout" Target="../slideLayouts/slideLayout412.xml"/><Relationship Id="rId103" Type="http://schemas.openxmlformats.org/officeDocument/2006/relationships/slideLayout" Target="../slideLayouts/slideLayout448.xml"/><Relationship Id="rId108" Type="http://schemas.openxmlformats.org/officeDocument/2006/relationships/slideLayout" Target="../slideLayouts/slideLayout453.xml"/><Relationship Id="rId116" Type="http://schemas.openxmlformats.org/officeDocument/2006/relationships/slideLayout" Target="../slideLayouts/slideLayout461.xml"/><Relationship Id="rId124" Type="http://schemas.openxmlformats.org/officeDocument/2006/relationships/slideLayout" Target="../slideLayouts/slideLayout469.xml"/><Relationship Id="rId129" Type="http://schemas.openxmlformats.org/officeDocument/2006/relationships/slideLayout" Target="../slideLayouts/slideLayout474.xml"/><Relationship Id="rId20" Type="http://schemas.openxmlformats.org/officeDocument/2006/relationships/slideLayout" Target="../slideLayouts/slideLayout365.xml"/><Relationship Id="rId41" Type="http://schemas.openxmlformats.org/officeDocument/2006/relationships/slideLayout" Target="../slideLayouts/slideLayout386.xml"/><Relationship Id="rId54" Type="http://schemas.openxmlformats.org/officeDocument/2006/relationships/slideLayout" Target="../slideLayouts/slideLayout399.xml"/><Relationship Id="rId62" Type="http://schemas.openxmlformats.org/officeDocument/2006/relationships/slideLayout" Target="../slideLayouts/slideLayout407.xml"/><Relationship Id="rId70" Type="http://schemas.openxmlformats.org/officeDocument/2006/relationships/slideLayout" Target="../slideLayouts/slideLayout415.xml"/><Relationship Id="rId75" Type="http://schemas.openxmlformats.org/officeDocument/2006/relationships/slideLayout" Target="../slideLayouts/slideLayout420.xml"/><Relationship Id="rId83" Type="http://schemas.openxmlformats.org/officeDocument/2006/relationships/slideLayout" Target="../slideLayouts/slideLayout428.xml"/><Relationship Id="rId88" Type="http://schemas.openxmlformats.org/officeDocument/2006/relationships/slideLayout" Target="../slideLayouts/slideLayout433.xml"/><Relationship Id="rId91" Type="http://schemas.openxmlformats.org/officeDocument/2006/relationships/slideLayout" Target="../slideLayouts/slideLayout436.xml"/><Relationship Id="rId96" Type="http://schemas.openxmlformats.org/officeDocument/2006/relationships/slideLayout" Target="../slideLayouts/slideLayout441.xml"/><Relationship Id="rId111" Type="http://schemas.openxmlformats.org/officeDocument/2006/relationships/slideLayout" Target="../slideLayouts/slideLayout456.xml"/><Relationship Id="rId132" Type="http://schemas.openxmlformats.org/officeDocument/2006/relationships/slideLayout" Target="../slideLayouts/slideLayout47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5" Type="http://schemas.openxmlformats.org/officeDocument/2006/relationships/slideLayout" Target="../slideLayouts/slideLayout360.xml"/><Relationship Id="rId23" Type="http://schemas.openxmlformats.org/officeDocument/2006/relationships/slideLayout" Target="../slideLayouts/slideLayout368.xml"/><Relationship Id="rId28" Type="http://schemas.openxmlformats.org/officeDocument/2006/relationships/slideLayout" Target="../slideLayouts/slideLayout373.xml"/><Relationship Id="rId36" Type="http://schemas.openxmlformats.org/officeDocument/2006/relationships/slideLayout" Target="../slideLayouts/slideLayout381.xml"/><Relationship Id="rId49" Type="http://schemas.openxmlformats.org/officeDocument/2006/relationships/slideLayout" Target="../slideLayouts/slideLayout394.xml"/><Relationship Id="rId57" Type="http://schemas.openxmlformats.org/officeDocument/2006/relationships/slideLayout" Target="../slideLayouts/slideLayout402.xml"/><Relationship Id="rId106" Type="http://schemas.openxmlformats.org/officeDocument/2006/relationships/slideLayout" Target="../slideLayouts/slideLayout451.xml"/><Relationship Id="rId114" Type="http://schemas.openxmlformats.org/officeDocument/2006/relationships/slideLayout" Target="../slideLayouts/slideLayout459.xml"/><Relationship Id="rId119" Type="http://schemas.openxmlformats.org/officeDocument/2006/relationships/slideLayout" Target="../slideLayouts/slideLayout464.xml"/><Relationship Id="rId127" Type="http://schemas.openxmlformats.org/officeDocument/2006/relationships/slideLayout" Target="../slideLayouts/slideLayout472.xml"/><Relationship Id="rId10" Type="http://schemas.openxmlformats.org/officeDocument/2006/relationships/slideLayout" Target="../slideLayouts/slideLayout355.xml"/><Relationship Id="rId31" Type="http://schemas.openxmlformats.org/officeDocument/2006/relationships/slideLayout" Target="../slideLayouts/slideLayout376.xml"/><Relationship Id="rId44" Type="http://schemas.openxmlformats.org/officeDocument/2006/relationships/slideLayout" Target="../slideLayouts/slideLayout389.xml"/><Relationship Id="rId52" Type="http://schemas.openxmlformats.org/officeDocument/2006/relationships/slideLayout" Target="../slideLayouts/slideLayout397.xml"/><Relationship Id="rId60" Type="http://schemas.openxmlformats.org/officeDocument/2006/relationships/slideLayout" Target="../slideLayouts/slideLayout405.xml"/><Relationship Id="rId65" Type="http://schemas.openxmlformats.org/officeDocument/2006/relationships/slideLayout" Target="../slideLayouts/slideLayout410.xml"/><Relationship Id="rId73" Type="http://schemas.openxmlformats.org/officeDocument/2006/relationships/slideLayout" Target="../slideLayouts/slideLayout418.xml"/><Relationship Id="rId78" Type="http://schemas.openxmlformats.org/officeDocument/2006/relationships/slideLayout" Target="../slideLayouts/slideLayout423.xml"/><Relationship Id="rId81" Type="http://schemas.openxmlformats.org/officeDocument/2006/relationships/slideLayout" Target="../slideLayouts/slideLayout426.xml"/><Relationship Id="rId86" Type="http://schemas.openxmlformats.org/officeDocument/2006/relationships/slideLayout" Target="../slideLayouts/slideLayout431.xml"/><Relationship Id="rId94" Type="http://schemas.openxmlformats.org/officeDocument/2006/relationships/slideLayout" Target="../slideLayouts/slideLayout439.xml"/><Relationship Id="rId99" Type="http://schemas.openxmlformats.org/officeDocument/2006/relationships/slideLayout" Target="../slideLayouts/slideLayout444.xml"/><Relationship Id="rId101" Type="http://schemas.openxmlformats.org/officeDocument/2006/relationships/slideLayout" Target="../slideLayouts/slideLayout446.xml"/><Relationship Id="rId122" Type="http://schemas.openxmlformats.org/officeDocument/2006/relationships/slideLayout" Target="../slideLayouts/slideLayout467.xml"/><Relationship Id="rId130" Type="http://schemas.openxmlformats.org/officeDocument/2006/relationships/slideLayout" Target="../slideLayouts/slideLayout475.xml"/><Relationship Id="rId135" Type="http://schemas.openxmlformats.org/officeDocument/2006/relationships/slideLayout" Target="../slideLayouts/slideLayout480.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3" Type="http://schemas.openxmlformats.org/officeDocument/2006/relationships/slideLayout" Target="../slideLayouts/slideLayout358.xml"/><Relationship Id="rId18" Type="http://schemas.openxmlformats.org/officeDocument/2006/relationships/slideLayout" Target="../slideLayouts/slideLayout363.xml"/><Relationship Id="rId39" Type="http://schemas.openxmlformats.org/officeDocument/2006/relationships/slideLayout" Target="../slideLayouts/slideLayout384.xml"/><Relationship Id="rId109" Type="http://schemas.openxmlformats.org/officeDocument/2006/relationships/slideLayout" Target="../slideLayouts/slideLayout454.xml"/><Relationship Id="rId34" Type="http://schemas.openxmlformats.org/officeDocument/2006/relationships/slideLayout" Target="../slideLayouts/slideLayout379.xml"/><Relationship Id="rId50" Type="http://schemas.openxmlformats.org/officeDocument/2006/relationships/slideLayout" Target="../slideLayouts/slideLayout395.xml"/><Relationship Id="rId55" Type="http://schemas.openxmlformats.org/officeDocument/2006/relationships/slideLayout" Target="../slideLayouts/slideLayout400.xml"/><Relationship Id="rId76" Type="http://schemas.openxmlformats.org/officeDocument/2006/relationships/slideLayout" Target="../slideLayouts/slideLayout421.xml"/><Relationship Id="rId97" Type="http://schemas.openxmlformats.org/officeDocument/2006/relationships/slideLayout" Target="../slideLayouts/slideLayout442.xml"/><Relationship Id="rId104" Type="http://schemas.openxmlformats.org/officeDocument/2006/relationships/slideLayout" Target="../slideLayouts/slideLayout449.xml"/><Relationship Id="rId120" Type="http://schemas.openxmlformats.org/officeDocument/2006/relationships/slideLayout" Target="../slideLayouts/slideLayout465.xml"/><Relationship Id="rId125" Type="http://schemas.openxmlformats.org/officeDocument/2006/relationships/slideLayout" Target="../slideLayouts/slideLayout470.xml"/><Relationship Id="rId7" Type="http://schemas.openxmlformats.org/officeDocument/2006/relationships/slideLayout" Target="../slideLayouts/slideLayout352.xml"/><Relationship Id="rId71" Type="http://schemas.openxmlformats.org/officeDocument/2006/relationships/slideLayout" Target="../slideLayouts/slideLayout416.xml"/><Relationship Id="rId92" Type="http://schemas.openxmlformats.org/officeDocument/2006/relationships/slideLayout" Target="../slideLayouts/slideLayout437.xml"/><Relationship Id="rId2" Type="http://schemas.openxmlformats.org/officeDocument/2006/relationships/slideLayout" Target="../slideLayouts/slideLayout347.xml"/><Relationship Id="rId29" Type="http://schemas.openxmlformats.org/officeDocument/2006/relationships/slideLayout" Target="../slideLayouts/slideLayout374.xml"/><Relationship Id="rId24" Type="http://schemas.openxmlformats.org/officeDocument/2006/relationships/slideLayout" Target="../slideLayouts/slideLayout369.xml"/><Relationship Id="rId40" Type="http://schemas.openxmlformats.org/officeDocument/2006/relationships/slideLayout" Target="../slideLayouts/slideLayout385.xml"/><Relationship Id="rId45" Type="http://schemas.openxmlformats.org/officeDocument/2006/relationships/slideLayout" Target="../slideLayouts/slideLayout390.xml"/><Relationship Id="rId66" Type="http://schemas.openxmlformats.org/officeDocument/2006/relationships/slideLayout" Target="../slideLayouts/slideLayout411.xml"/><Relationship Id="rId87" Type="http://schemas.openxmlformats.org/officeDocument/2006/relationships/slideLayout" Target="../slideLayouts/slideLayout432.xml"/><Relationship Id="rId110" Type="http://schemas.openxmlformats.org/officeDocument/2006/relationships/slideLayout" Target="../slideLayouts/slideLayout455.xml"/><Relationship Id="rId115" Type="http://schemas.openxmlformats.org/officeDocument/2006/relationships/slideLayout" Target="../slideLayouts/slideLayout460.xml"/><Relationship Id="rId131" Type="http://schemas.openxmlformats.org/officeDocument/2006/relationships/slideLayout" Target="../slideLayouts/slideLayout476.xml"/><Relationship Id="rId136" Type="http://schemas.openxmlformats.org/officeDocument/2006/relationships/theme" Target="../theme/theme5.xml"/><Relationship Id="rId61" Type="http://schemas.openxmlformats.org/officeDocument/2006/relationships/slideLayout" Target="../slideLayouts/slideLayout406.xml"/><Relationship Id="rId82" Type="http://schemas.openxmlformats.org/officeDocument/2006/relationships/slideLayout" Target="../slideLayouts/slideLayout427.xml"/><Relationship Id="rId19" Type="http://schemas.openxmlformats.org/officeDocument/2006/relationships/slideLayout" Target="../slideLayouts/slideLayout3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6.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517.xml"/><Relationship Id="rId21" Type="http://schemas.openxmlformats.org/officeDocument/2006/relationships/slideLayout" Target="../slideLayouts/slideLayout512.xml"/><Relationship Id="rId42" Type="http://schemas.openxmlformats.org/officeDocument/2006/relationships/slideLayout" Target="../slideLayouts/slideLayout533.xml"/><Relationship Id="rId47" Type="http://schemas.openxmlformats.org/officeDocument/2006/relationships/slideLayout" Target="../slideLayouts/slideLayout538.xml"/><Relationship Id="rId63" Type="http://schemas.openxmlformats.org/officeDocument/2006/relationships/slideLayout" Target="../slideLayouts/slideLayout554.xml"/><Relationship Id="rId68" Type="http://schemas.openxmlformats.org/officeDocument/2006/relationships/slideLayout" Target="../slideLayouts/slideLayout559.xml"/><Relationship Id="rId84" Type="http://schemas.openxmlformats.org/officeDocument/2006/relationships/slideLayout" Target="../slideLayouts/slideLayout575.xml"/><Relationship Id="rId89" Type="http://schemas.openxmlformats.org/officeDocument/2006/relationships/slideLayout" Target="../slideLayouts/slideLayout580.xml"/><Relationship Id="rId7" Type="http://schemas.openxmlformats.org/officeDocument/2006/relationships/slideLayout" Target="../slideLayouts/slideLayout498.xml"/><Relationship Id="rId71" Type="http://schemas.openxmlformats.org/officeDocument/2006/relationships/slideLayout" Target="../slideLayouts/slideLayout562.xml"/><Relationship Id="rId92" Type="http://schemas.openxmlformats.org/officeDocument/2006/relationships/slideLayout" Target="../slideLayouts/slideLayout583.xml"/><Relationship Id="rId2" Type="http://schemas.openxmlformats.org/officeDocument/2006/relationships/slideLayout" Target="../slideLayouts/slideLayout493.xml"/><Relationship Id="rId16" Type="http://schemas.openxmlformats.org/officeDocument/2006/relationships/slideLayout" Target="../slideLayouts/slideLayout507.xml"/><Relationship Id="rId29" Type="http://schemas.openxmlformats.org/officeDocument/2006/relationships/slideLayout" Target="../slideLayouts/slideLayout520.xml"/><Relationship Id="rId107" Type="http://schemas.openxmlformats.org/officeDocument/2006/relationships/theme" Target="../theme/theme7.xml"/><Relationship Id="rId11" Type="http://schemas.openxmlformats.org/officeDocument/2006/relationships/slideLayout" Target="../slideLayouts/slideLayout502.xml"/><Relationship Id="rId24" Type="http://schemas.openxmlformats.org/officeDocument/2006/relationships/slideLayout" Target="../slideLayouts/slideLayout515.xml"/><Relationship Id="rId32" Type="http://schemas.openxmlformats.org/officeDocument/2006/relationships/slideLayout" Target="../slideLayouts/slideLayout523.xml"/><Relationship Id="rId37" Type="http://schemas.openxmlformats.org/officeDocument/2006/relationships/slideLayout" Target="../slideLayouts/slideLayout528.xml"/><Relationship Id="rId40" Type="http://schemas.openxmlformats.org/officeDocument/2006/relationships/slideLayout" Target="../slideLayouts/slideLayout531.xml"/><Relationship Id="rId45" Type="http://schemas.openxmlformats.org/officeDocument/2006/relationships/slideLayout" Target="../slideLayouts/slideLayout536.xml"/><Relationship Id="rId53" Type="http://schemas.openxmlformats.org/officeDocument/2006/relationships/slideLayout" Target="../slideLayouts/slideLayout544.xml"/><Relationship Id="rId58" Type="http://schemas.openxmlformats.org/officeDocument/2006/relationships/slideLayout" Target="../slideLayouts/slideLayout549.xml"/><Relationship Id="rId66" Type="http://schemas.openxmlformats.org/officeDocument/2006/relationships/slideLayout" Target="../slideLayouts/slideLayout557.xml"/><Relationship Id="rId74" Type="http://schemas.openxmlformats.org/officeDocument/2006/relationships/slideLayout" Target="../slideLayouts/slideLayout565.xml"/><Relationship Id="rId79" Type="http://schemas.openxmlformats.org/officeDocument/2006/relationships/slideLayout" Target="../slideLayouts/slideLayout570.xml"/><Relationship Id="rId87" Type="http://schemas.openxmlformats.org/officeDocument/2006/relationships/slideLayout" Target="../slideLayouts/slideLayout578.xml"/><Relationship Id="rId102" Type="http://schemas.openxmlformats.org/officeDocument/2006/relationships/slideLayout" Target="../slideLayouts/slideLayout593.xml"/><Relationship Id="rId5" Type="http://schemas.openxmlformats.org/officeDocument/2006/relationships/slideLayout" Target="../slideLayouts/slideLayout496.xml"/><Relationship Id="rId61" Type="http://schemas.openxmlformats.org/officeDocument/2006/relationships/slideLayout" Target="../slideLayouts/slideLayout552.xml"/><Relationship Id="rId82" Type="http://schemas.openxmlformats.org/officeDocument/2006/relationships/slideLayout" Target="../slideLayouts/slideLayout573.xml"/><Relationship Id="rId90" Type="http://schemas.openxmlformats.org/officeDocument/2006/relationships/slideLayout" Target="../slideLayouts/slideLayout581.xml"/><Relationship Id="rId95" Type="http://schemas.openxmlformats.org/officeDocument/2006/relationships/slideLayout" Target="../slideLayouts/slideLayout586.xml"/><Relationship Id="rId19" Type="http://schemas.openxmlformats.org/officeDocument/2006/relationships/slideLayout" Target="../slideLayouts/slideLayout510.xml"/><Relationship Id="rId14" Type="http://schemas.openxmlformats.org/officeDocument/2006/relationships/slideLayout" Target="../slideLayouts/slideLayout505.xml"/><Relationship Id="rId22" Type="http://schemas.openxmlformats.org/officeDocument/2006/relationships/slideLayout" Target="../slideLayouts/slideLayout513.xml"/><Relationship Id="rId27" Type="http://schemas.openxmlformats.org/officeDocument/2006/relationships/slideLayout" Target="../slideLayouts/slideLayout518.xml"/><Relationship Id="rId30" Type="http://schemas.openxmlformats.org/officeDocument/2006/relationships/slideLayout" Target="../slideLayouts/slideLayout521.xml"/><Relationship Id="rId35" Type="http://schemas.openxmlformats.org/officeDocument/2006/relationships/slideLayout" Target="../slideLayouts/slideLayout526.xml"/><Relationship Id="rId43" Type="http://schemas.openxmlformats.org/officeDocument/2006/relationships/slideLayout" Target="../slideLayouts/slideLayout534.xml"/><Relationship Id="rId48" Type="http://schemas.openxmlformats.org/officeDocument/2006/relationships/slideLayout" Target="../slideLayouts/slideLayout539.xml"/><Relationship Id="rId56" Type="http://schemas.openxmlformats.org/officeDocument/2006/relationships/slideLayout" Target="../slideLayouts/slideLayout547.xml"/><Relationship Id="rId64" Type="http://schemas.openxmlformats.org/officeDocument/2006/relationships/slideLayout" Target="../slideLayouts/slideLayout555.xml"/><Relationship Id="rId69" Type="http://schemas.openxmlformats.org/officeDocument/2006/relationships/slideLayout" Target="../slideLayouts/slideLayout560.xml"/><Relationship Id="rId77" Type="http://schemas.openxmlformats.org/officeDocument/2006/relationships/slideLayout" Target="../slideLayouts/slideLayout568.xml"/><Relationship Id="rId100" Type="http://schemas.openxmlformats.org/officeDocument/2006/relationships/slideLayout" Target="../slideLayouts/slideLayout591.xml"/><Relationship Id="rId105" Type="http://schemas.openxmlformats.org/officeDocument/2006/relationships/slideLayout" Target="../slideLayouts/slideLayout596.xml"/><Relationship Id="rId8" Type="http://schemas.openxmlformats.org/officeDocument/2006/relationships/slideLayout" Target="../slideLayouts/slideLayout499.xml"/><Relationship Id="rId51" Type="http://schemas.openxmlformats.org/officeDocument/2006/relationships/slideLayout" Target="../slideLayouts/slideLayout542.xml"/><Relationship Id="rId72" Type="http://schemas.openxmlformats.org/officeDocument/2006/relationships/slideLayout" Target="../slideLayouts/slideLayout563.xml"/><Relationship Id="rId80" Type="http://schemas.openxmlformats.org/officeDocument/2006/relationships/slideLayout" Target="../slideLayouts/slideLayout571.xml"/><Relationship Id="rId85" Type="http://schemas.openxmlformats.org/officeDocument/2006/relationships/slideLayout" Target="../slideLayouts/slideLayout576.xml"/><Relationship Id="rId93" Type="http://schemas.openxmlformats.org/officeDocument/2006/relationships/slideLayout" Target="../slideLayouts/slideLayout584.xml"/><Relationship Id="rId98" Type="http://schemas.openxmlformats.org/officeDocument/2006/relationships/slideLayout" Target="../slideLayouts/slideLayout589.xml"/><Relationship Id="rId3" Type="http://schemas.openxmlformats.org/officeDocument/2006/relationships/slideLayout" Target="../slideLayouts/slideLayout494.xml"/><Relationship Id="rId12" Type="http://schemas.openxmlformats.org/officeDocument/2006/relationships/slideLayout" Target="../slideLayouts/slideLayout503.xml"/><Relationship Id="rId17" Type="http://schemas.openxmlformats.org/officeDocument/2006/relationships/slideLayout" Target="../slideLayouts/slideLayout508.xml"/><Relationship Id="rId25" Type="http://schemas.openxmlformats.org/officeDocument/2006/relationships/slideLayout" Target="../slideLayouts/slideLayout516.xml"/><Relationship Id="rId33" Type="http://schemas.openxmlformats.org/officeDocument/2006/relationships/slideLayout" Target="../slideLayouts/slideLayout524.xml"/><Relationship Id="rId38" Type="http://schemas.openxmlformats.org/officeDocument/2006/relationships/slideLayout" Target="../slideLayouts/slideLayout529.xml"/><Relationship Id="rId46" Type="http://schemas.openxmlformats.org/officeDocument/2006/relationships/slideLayout" Target="../slideLayouts/slideLayout537.xml"/><Relationship Id="rId59" Type="http://schemas.openxmlformats.org/officeDocument/2006/relationships/slideLayout" Target="../slideLayouts/slideLayout550.xml"/><Relationship Id="rId67" Type="http://schemas.openxmlformats.org/officeDocument/2006/relationships/slideLayout" Target="../slideLayouts/slideLayout558.xml"/><Relationship Id="rId103" Type="http://schemas.openxmlformats.org/officeDocument/2006/relationships/slideLayout" Target="../slideLayouts/slideLayout594.xml"/><Relationship Id="rId20" Type="http://schemas.openxmlformats.org/officeDocument/2006/relationships/slideLayout" Target="../slideLayouts/slideLayout511.xml"/><Relationship Id="rId41" Type="http://schemas.openxmlformats.org/officeDocument/2006/relationships/slideLayout" Target="../slideLayouts/slideLayout532.xml"/><Relationship Id="rId54" Type="http://schemas.openxmlformats.org/officeDocument/2006/relationships/slideLayout" Target="../slideLayouts/slideLayout545.xml"/><Relationship Id="rId62" Type="http://schemas.openxmlformats.org/officeDocument/2006/relationships/slideLayout" Target="../slideLayouts/slideLayout553.xml"/><Relationship Id="rId70" Type="http://schemas.openxmlformats.org/officeDocument/2006/relationships/slideLayout" Target="../slideLayouts/slideLayout561.xml"/><Relationship Id="rId75" Type="http://schemas.openxmlformats.org/officeDocument/2006/relationships/slideLayout" Target="../slideLayouts/slideLayout566.xml"/><Relationship Id="rId83" Type="http://schemas.openxmlformats.org/officeDocument/2006/relationships/slideLayout" Target="../slideLayouts/slideLayout574.xml"/><Relationship Id="rId88" Type="http://schemas.openxmlformats.org/officeDocument/2006/relationships/slideLayout" Target="../slideLayouts/slideLayout579.xml"/><Relationship Id="rId91" Type="http://schemas.openxmlformats.org/officeDocument/2006/relationships/slideLayout" Target="../slideLayouts/slideLayout582.xml"/><Relationship Id="rId96" Type="http://schemas.openxmlformats.org/officeDocument/2006/relationships/slideLayout" Target="../slideLayouts/slideLayout587.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5" Type="http://schemas.openxmlformats.org/officeDocument/2006/relationships/slideLayout" Target="../slideLayouts/slideLayout506.xml"/><Relationship Id="rId23" Type="http://schemas.openxmlformats.org/officeDocument/2006/relationships/slideLayout" Target="../slideLayouts/slideLayout514.xml"/><Relationship Id="rId28" Type="http://schemas.openxmlformats.org/officeDocument/2006/relationships/slideLayout" Target="../slideLayouts/slideLayout519.xml"/><Relationship Id="rId36" Type="http://schemas.openxmlformats.org/officeDocument/2006/relationships/slideLayout" Target="../slideLayouts/slideLayout527.xml"/><Relationship Id="rId49" Type="http://schemas.openxmlformats.org/officeDocument/2006/relationships/slideLayout" Target="../slideLayouts/slideLayout540.xml"/><Relationship Id="rId57" Type="http://schemas.openxmlformats.org/officeDocument/2006/relationships/slideLayout" Target="../slideLayouts/slideLayout548.xml"/><Relationship Id="rId106" Type="http://schemas.openxmlformats.org/officeDocument/2006/relationships/slideLayout" Target="../slideLayouts/slideLayout597.xml"/><Relationship Id="rId10" Type="http://schemas.openxmlformats.org/officeDocument/2006/relationships/slideLayout" Target="../slideLayouts/slideLayout501.xml"/><Relationship Id="rId31" Type="http://schemas.openxmlformats.org/officeDocument/2006/relationships/slideLayout" Target="../slideLayouts/slideLayout522.xml"/><Relationship Id="rId44" Type="http://schemas.openxmlformats.org/officeDocument/2006/relationships/slideLayout" Target="../slideLayouts/slideLayout535.xml"/><Relationship Id="rId52" Type="http://schemas.openxmlformats.org/officeDocument/2006/relationships/slideLayout" Target="../slideLayouts/slideLayout543.xml"/><Relationship Id="rId60" Type="http://schemas.openxmlformats.org/officeDocument/2006/relationships/slideLayout" Target="../slideLayouts/slideLayout551.xml"/><Relationship Id="rId65" Type="http://schemas.openxmlformats.org/officeDocument/2006/relationships/slideLayout" Target="../slideLayouts/slideLayout556.xml"/><Relationship Id="rId73" Type="http://schemas.openxmlformats.org/officeDocument/2006/relationships/slideLayout" Target="../slideLayouts/slideLayout564.xml"/><Relationship Id="rId78" Type="http://schemas.openxmlformats.org/officeDocument/2006/relationships/slideLayout" Target="../slideLayouts/slideLayout569.xml"/><Relationship Id="rId81" Type="http://schemas.openxmlformats.org/officeDocument/2006/relationships/slideLayout" Target="../slideLayouts/slideLayout572.xml"/><Relationship Id="rId86" Type="http://schemas.openxmlformats.org/officeDocument/2006/relationships/slideLayout" Target="../slideLayouts/slideLayout577.xml"/><Relationship Id="rId94" Type="http://schemas.openxmlformats.org/officeDocument/2006/relationships/slideLayout" Target="../slideLayouts/slideLayout585.xml"/><Relationship Id="rId99" Type="http://schemas.openxmlformats.org/officeDocument/2006/relationships/slideLayout" Target="../slideLayouts/slideLayout590.xml"/><Relationship Id="rId101" Type="http://schemas.openxmlformats.org/officeDocument/2006/relationships/slideLayout" Target="../slideLayouts/slideLayout592.xml"/><Relationship Id="rId4" Type="http://schemas.openxmlformats.org/officeDocument/2006/relationships/slideLayout" Target="../slideLayouts/slideLayout495.xml"/><Relationship Id="rId9" Type="http://schemas.openxmlformats.org/officeDocument/2006/relationships/slideLayout" Target="../slideLayouts/slideLayout500.xml"/><Relationship Id="rId13" Type="http://schemas.openxmlformats.org/officeDocument/2006/relationships/slideLayout" Target="../slideLayouts/slideLayout504.xml"/><Relationship Id="rId18" Type="http://schemas.openxmlformats.org/officeDocument/2006/relationships/slideLayout" Target="../slideLayouts/slideLayout509.xml"/><Relationship Id="rId39" Type="http://schemas.openxmlformats.org/officeDocument/2006/relationships/slideLayout" Target="../slideLayouts/slideLayout530.xml"/><Relationship Id="rId34" Type="http://schemas.openxmlformats.org/officeDocument/2006/relationships/slideLayout" Target="../slideLayouts/slideLayout525.xml"/><Relationship Id="rId50" Type="http://schemas.openxmlformats.org/officeDocument/2006/relationships/slideLayout" Target="../slideLayouts/slideLayout541.xml"/><Relationship Id="rId55" Type="http://schemas.openxmlformats.org/officeDocument/2006/relationships/slideLayout" Target="../slideLayouts/slideLayout546.xml"/><Relationship Id="rId76" Type="http://schemas.openxmlformats.org/officeDocument/2006/relationships/slideLayout" Target="../slideLayouts/slideLayout567.xml"/><Relationship Id="rId97" Type="http://schemas.openxmlformats.org/officeDocument/2006/relationships/slideLayout" Target="../slideLayouts/slideLayout588.xml"/><Relationship Id="rId104" Type="http://schemas.openxmlformats.org/officeDocument/2006/relationships/slideLayout" Target="../slideLayouts/slideLayout595.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623.xml"/><Relationship Id="rId117" Type="http://schemas.openxmlformats.org/officeDocument/2006/relationships/slideLayout" Target="../slideLayouts/slideLayout714.xml"/><Relationship Id="rId21" Type="http://schemas.openxmlformats.org/officeDocument/2006/relationships/slideLayout" Target="../slideLayouts/slideLayout618.xml"/><Relationship Id="rId42" Type="http://schemas.openxmlformats.org/officeDocument/2006/relationships/slideLayout" Target="../slideLayouts/slideLayout639.xml"/><Relationship Id="rId47" Type="http://schemas.openxmlformats.org/officeDocument/2006/relationships/slideLayout" Target="../slideLayouts/slideLayout644.xml"/><Relationship Id="rId63" Type="http://schemas.openxmlformats.org/officeDocument/2006/relationships/slideLayout" Target="../slideLayouts/slideLayout660.xml"/><Relationship Id="rId68" Type="http://schemas.openxmlformats.org/officeDocument/2006/relationships/slideLayout" Target="../slideLayouts/slideLayout665.xml"/><Relationship Id="rId84" Type="http://schemas.openxmlformats.org/officeDocument/2006/relationships/slideLayout" Target="../slideLayouts/slideLayout681.xml"/><Relationship Id="rId89" Type="http://schemas.openxmlformats.org/officeDocument/2006/relationships/slideLayout" Target="../slideLayouts/slideLayout686.xml"/><Relationship Id="rId112" Type="http://schemas.openxmlformats.org/officeDocument/2006/relationships/slideLayout" Target="../slideLayouts/slideLayout709.xml"/><Relationship Id="rId133" Type="http://schemas.openxmlformats.org/officeDocument/2006/relationships/slideLayout" Target="../slideLayouts/slideLayout730.xml"/><Relationship Id="rId16" Type="http://schemas.openxmlformats.org/officeDocument/2006/relationships/slideLayout" Target="../slideLayouts/slideLayout613.xml"/><Relationship Id="rId107" Type="http://schemas.openxmlformats.org/officeDocument/2006/relationships/slideLayout" Target="../slideLayouts/slideLayout704.xml"/><Relationship Id="rId11" Type="http://schemas.openxmlformats.org/officeDocument/2006/relationships/slideLayout" Target="../slideLayouts/slideLayout608.xml"/><Relationship Id="rId32" Type="http://schemas.openxmlformats.org/officeDocument/2006/relationships/slideLayout" Target="../slideLayouts/slideLayout629.xml"/><Relationship Id="rId37" Type="http://schemas.openxmlformats.org/officeDocument/2006/relationships/slideLayout" Target="../slideLayouts/slideLayout634.xml"/><Relationship Id="rId53" Type="http://schemas.openxmlformats.org/officeDocument/2006/relationships/slideLayout" Target="../slideLayouts/slideLayout650.xml"/><Relationship Id="rId58" Type="http://schemas.openxmlformats.org/officeDocument/2006/relationships/slideLayout" Target="../slideLayouts/slideLayout655.xml"/><Relationship Id="rId74" Type="http://schemas.openxmlformats.org/officeDocument/2006/relationships/slideLayout" Target="../slideLayouts/slideLayout671.xml"/><Relationship Id="rId79" Type="http://schemas.openxmlformats.org/officeDocument/2006/relationships/slideLayout" Target="../slideLayouts/slideLayout676.xml"/><Relationship Id="rId102" Type="http://schemas.openxmlformats.org/officeDocument/2006/relationships/slideLayout" Target="../slideLayouts/slideLayout699.xml"/><Relationship Id="rId123" Type="http://schemas.openxmlformats.org/officeDocument/2006/relationships/slideLayout" Target="../slideLayouts/slideLayout720.xml"/><Relationship Id="rId128" Type="http://schemas.openxmlformats.org/officeDocument/2006/relationships/slideLayout" Target="../slideLayouts/slideLayout725.xml"/><Relationship Id="rId5" Type="http://schemas.openxmlformats.org/officeDocument/2006/relationships/slideLayout" Target="../slideLayouts/slideLayout602.xml"/><Relationship Id="rId90" Type="http://schemas.openxmlformats.org/officeDocument/2006/relationships/slideLayout" Target="../slideLayouts/slideLayout687.xml"/><Relationship Id="rId95" Type="http://schemas.openxmlformats.org/officeDocument/2006/relationships/slideLayout" Target="../slideLayouts/slideLayout692.xml"/><Relationship Id="rId14" Type="http://schemas.openxmlformats.org/officeDocument/2006/relationships/slideLayout" Target="../slideLayouts/slideLayout611.xml"/><Relationship Id="rId22" Type="http://schemas.openxmlformats.org/officeDocument/2006/relationships/slideLayout" Target="../slideLayouts/slideLayout619.xml"/><Relationship Id="rId27" Type="http://schemas.openxmlformats.org/officeDocument/2006/relationships/slideLayout" Target="../slideLayouts/slideLayout624.xml"/><Relationship Id="rId30" Type="http://schemas.openxmlformats.org/officeDocument/2006/relationships/slideLayout" Target="../slideLayouts/slideLayout627.xml"/><Relationship Id="rId35" Type="http://schemas.openxmlformats.org/officeDocument/2006/relationships/slideLayout" Target="../slideLayouts/slideLayout632.xml"/><Relationship Id="rId43" Type="http://schemas.openxmlformats.org/officeDocument/2006/relationships/slideLayout" Target="../slideLayouts/slideLayout640.xml"/><Relationship Id="rId48" Type="http://schemas.openxmlformats.org/officeDocument/2006/relationships/slideLayout" Target="../slideLayouts/slideLayout645.xml"/><Relationship Id="rId56" Type="http://schemas.openxmlformats.org/officeDocument/2006/relationships/slideLayout" Target="../slideLayouts/slideLayout653.xml"/><Relationship Id="rId64" Type="http://schemas.openxmlformats.org/officeDocument/2006/relationships/slideLayout" Target="../slideLayouts/slideLayout661.xml"/><Relationship Id="rId69" Type="http://schemas.openxmlformats.org/officeDocument/2006/relationships/slideLayout" Target="../slideLayouts/slideLayout666.xml"/><Relationship Id="rId77" Type="http://schemas.openxmlformats.org/officeDocument/2006/relationships/slideLayout" Target="../slideLayouts/slideLayout674.xml"/><Relationship Id="rId100" Type="http://schemas.openxmlformats.org/officeDocument/2006/relationships/slideLayout" Target="../slideLayouts/slideLayout697.xml"/><Relationship Id="rId105" Type="http://schemas.openxmlformats.org/officeDocument/2006/relationships/slideLayout" Target="../slideLayouts/slideLayout702.xml"/><Relationship Id="rId113" Type="http://schemas.openxmlformats.org/officeDocument/2006/relationships/slideLayout" Target="../slideLayouts/slideLayout710.xml"/><Relationship Id="rId118" Type="http://schemas.openxmlformats.org/officeDocument/2006/relationships/slideLayout" Target="../slideLayouts/slideLayout715.xml"/><Relationship Id="rId126" Type="http://schemas.openxmlformats.org/officeDocument/2006/relationships/slideLayout" Target="../slideLayouts/slideLayout723.xml"/><Relationship Id="rId134" Type="http://schemas.openxmlformats.org/officeDocument/2006/relationships/slideLayout" Target="../slideLayouts/slideLayout731.xml"/><Relationship Id="rId8" Type="http://schemas.openxmlformats.org/officeDocument/2006/relationships/slideLayout" Target="../slideLayouts/slideLayout605.xml"/><Relationship Id="rId51" Type="http://schemas.openxmlformats.org/officeDocument/2006/relationships/slideLayout" Target="../slideLayouts/slideLayout648.xml"/><Relationship Id="rId72" Type="http://schemas.openxmlformats.org/officeDocument/2006/relationships/slideLayout" Target="../slideLayouts/slideLayout669.xml"/><Relationship Id="rId80" Type="http://schemas.openxmlformats.org/officeDocument/2006/relationships/slideLayout" Target="../slideLayouts/slideLayout677.xml"/><Relationship Id="rId85" Type="http://schemas.openxmlformats.org/officeDocument/2006/relationships/slideLayout" Target="../slideLayouts/slideLayout682.xml"/><Relationship Id="rId93" Type="http://schemas.openxmlformats.org/officeDocument/2006/relationships/slideLayout" Target="../slideLayouts/slideLayout690.xml"/><Relationship Id="rId98" Type="http://schemas.openxmlformats.org/officeDocument/2006/relationships/slideLayout" Target="../slideLayouts/slideLayout695.xml"/><Relationship Id="rId121" Type="http://schemas.openxmlformats.org/officeDocument/2006/relationships/slideLayout" Target="../slideLayouts/slideLayout718.xml"/><Relationship Id="rId3" Type="http://schemas.openxmlformats.org/officeDocument/2006/relationships/slideLayout" Target="../slideLayouts/slideLayout600.xml"/><Relationship Id="rId12" Type="http://schemas.openxmlformats.org/officeDocument/2006/relationships/slideLayout" Target="../slideLayouts/slideLayout609.xml"/><Relationship Id="rId17" Type="http://schemas.openxmlformats.org/officeDocument/2006/relationships/slideLayout" Target="../slideLayouts/slideLayout614.xml"/><Relationship Id="rId25" Type="http://schemas.openxmlformats.org/officeDocument/2006/relationships/slideLayout" Target="../slideLayouts/slideLayout622.xml"/><Relationship Id="rId33" Type="http://schemas.openxmlformats.org/officeDocument/2006/relationships/slideLayout" Target="../slideLayouts/slideLayout630.xml"/><Relationship Id="rId38" Type="http://schemas.openxmlformats.org/officeDocument/2006/relationships/slideLayout" Target="../slideLayouts/slideLayout635.xml"/><Relationship Id="rId46" Type="http://schemas.openxmlformats.org/officeDocument/2006/relationships/slideLayout" Target="../slideLayouts/slideLayout643.xml"/><Relationship Id="rId59" Type="http://schemas.openxmlformats.org/officeDocument/2006/relationships/slideLayout" Target="../slideLayouts/slideLayout656.xml"/><Relationship Id="rId67" Type="http://schemas.openxmlformats.org/officeDocument/2006/relationships/slideLayout" Target="../slideLayouts/slideLayout664.xml"/><Relationship Id="rId103" Type="http://schemas.openxmlformats.org/officeDocument/2006/relationships/slideLayout" Target="../slideLayouts/slideLayout700.xml"/><Relationship Id="rId108" Type="http://schemas.openxmlformats.org/officeDocument/2006/relationships/slideLayout" Target="../slideLayouts/slideLayout705.xml"/><Relationship Id="rId116" Type="http://schemas.openxmlformats.org/officeDocument/2006/relationships/slideLayout" Target="../slideLayouts/slideLayout713.xml"/><Relationship Id="rId124" Type="http://schemas.openxmlformats.org/officeDocument/2006/relationships/slideLayout" Target="../slideLayouts/slideLayout721.xml"/><Relationship Id="rId129" Type="http://schemas.openxmlformats.org/officeDocument/2006/relationships/slideLayout" Target="../slideLayouts/slideLayout726.xml"/><Relationship Id="rId20" Type="http://schemas.openxmlformats.org/officeDocument/2006/relationships/slideLayout" Target="../slideLayouts/slideLayout617.xml"/><Relationship Id="rId41" Type="http://schemas.openxmlformats.org/officeDocument/2006/relationships/slideLayout" Target="../slideLayouts/slideLayout638.xml"/><Relationship Id="rId54" Type="http://schemas.openxmlformats.org/officeDocument/2006/relationships/slideLayout" Target="../slideLayouts/slideLayout651.xml"/><Relationship Id="rId62" Type="http://schemas.openxmlformats.org/officeDocument/2006/relationships/slideLayout" Target="../slideLayouts/slideLayout659.xml"/><Relationship Id="rId70" Type="http://schemas.openxmlformats.org/officeDocument/2006/relationships/slideLayout" Target="../slideLayouts/slideLayout667.xml"/><Relationship Id="rId75" Type="http://schemas.openxmlformats.org/officeDocument/2006/relationships/slideLayout" Target="../slideLayouts/slideLayout672.xml"/><Relationship Id="rId83" Type="http://schemas.openxmlformats.org/officeDocument/2006/relationships/slideLayout" Target="../slideLayouts/slideLayout680.xml"/><Relationship Id="rId88" Type="http://schemas.openxmlformats.org/officeDocument/2006/relationships/slideLayout" Target="../slideLayouts/slideLayout685.xml"/><Relationship Id="rId91" Type="http://schemas.openxmlformats.org/officeDocument/2006/relationships/slideLayout" Target="../slideLayouts/slideLayout688.xml"/><Relationship Id="rId96" Type="http://schemas.openxmlformats.org/officeDocument/2006/relationships/slideLayout" Target="../slideLayouts/slideLayout693.xml"/><Relationship Id="rId111" Type="http://schemas.openxmlformats.org/officeDocument/2006/relationships/slideLayout" Target="../slideLayouts/slideLayout708.xml"/><Relationship Id="rId132" Type="http://schemas.openxmlformats.org/officeDocument/2006/relationships/slideLayout" Target="../slideLayouts/slideLayout72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5" Type="http://schemas.openxmlformats.org/officeDocument/2006/relationships/slideLayout" Target="../slideLayouts/slideLayout612.xml"/><Relationship Id="rId23" Type="http://schemas.openxmlformats.org/officeDocument/2006/relationships/slideLayout" Target="../slideLayouts/slideLayout620.xml"/><Relationship Id="rId28" Type="http://schemas.openxmlformats.org/officeDocument/2006/relationships/slideLayout" Target="../slideLayouts/slideLayout625.xml"/><Relationship Id="rId36" Type="http://schemas.openxmlformats.org/officeDocument/2006/relationships/slideLayout" Target="../slideLayouts/slideLayout633.xml"/><Relationship Id="rId49" Type="http://schemas.openxmlformats.org/officeDocument/2006/relationships/slideLayout" Target="../slideLayouts/slideLayout646.xml"/><Relationship Id="rId57" Type="http://schemas.openxmlformats.org/officeDocument/2006/relationships/slideLayout" Target="../slideLayouts/slideLayout654.xml"/><Relationship Id="rId106" Type="http://schemas.openxmlformats.org/officeDocument/2006/relationships/slideLayout" Target="../slideLayouts/slideLayout703.xml"/><Relationship Id="rId114" Type="http://schemas.openxmlformats.org/officeDocument/2006/relationships/slideLayout" Target="../slideLayouts/slideLayout711.xml"/><Relationship Id="rId119" Type="http://schemas.openxmlformats.org/officeDocument/2006/relationships/slideLayout" Target="../slideLayouts/slideLayout716.xml"/><Relationship Id="rId127" Type="http://schemas.openxmlformats.org/officeDocument/2006/relationships/slideLayout" Target="../slideLayouts/slideLayout724.xml"/><Relationship Id="rId10" Type="http://schemas.openxmlformats.org/officeDocument/2006/relationships/slideLayout" Target="../slideLayouts/slideLayout607.xml"/><Relationship Id="rId31" Type="http://schemas.openxmlformats.org/officeDocument/2006/relationships/slideLayout" Target="../slideLayouts/slideLayout628.xml"/><Relationship Id="rId44" Type="http://schemas.openxmlformats.org/officeDocument/2006/relationships/slideLayout" Target="../slideLayouts/slideLayout641.xml"/><Relationship Id="rId52" Type="http://schemas.openxmlformats.org/officeDocument/2006/relationships/slideLayout" Target="../slideLayouts/slideLayout649.xml"/><Relationship Id="rId60" Type="http://schemas.openxmlformats.org/officeDocument/2006/relationships/slideLayout" Target="../slideLayouts/slideLayout657.xml"/><Relationship Id="rId65" Type="http://schemas.openxmlformats.org/officeDocument/2006/relationships/slideLayout" Target="../slideLayouts/slideLayout662.xml"/><Relationship Id="rId73" Type="http://schemas.openxmlformats.org/officeDocument/2006/relationships/slideLayout" Target="../slideLayouts/slideLayout670.xml"/><Relationship Id="rId78" Type="http://schemas.openxmlformats.org/officeDocument/2006/relationships/slideLayout" Target="../slideLayouts/slideLayout675.xml"/><Relationship Id="rId81" Type="http://schemas.openxmlformats.org/officeDocument/2006/relationships/slideLayout" Target="../slideLayouts/slideLayout678.xml"/><Relationship Id="rId86" Type="http://schemas.openxmlformats.org/officeDocument/2006/relationships/slideLayout" Target="../slideLayouts/slideLayout683.xml"/><Relationship Id="rId94" Type="http://schemas.openxmlformats.org/officeDocument/2006/relationships/slideLayout" Target="../slideLayouts/slideLayout691.xml"/><Relationship Id="rId99" Type="http://schemas.openxmlformats.org/officeDocument/2006/relationships/slideLayout" Target="../slideLayouts/slideLayout696.xml"/><Relationship Id="rId101" Type="http://schemas.openxmlformats.org/officeDocument/2006/relationships/slideLayout" Target="../slideLayouts/slideLayout698.xml"/><Relationship Id="rId122" Type="http://schemas.openxmlformats.org/officeDocument/2006/relationships/slideLayout" Target="../slideLayouts/slideLayout719.xml"/><Relationship Id="rId130" Type="http://schemas.openxmlformats.org/officeDocument/2006/relationships/slideLayout" Target="../slideLayouts/slideLayout727.xml"/><Relationship Id="rId135" Type="http://schemas.openxmlformats.org/officeDocument/2006/relationships/theme" Target="../theme/theme8.xml"/><Relationship Id="rId4" Type="http://schemas.openxmlformats.org/officeDocument/2006/relationships/slideLayout" Target="../slideLayouts/slideLayout601.xml"/><Relationship Id="rId9" Type="http://schemas.openxmlformats.org/officeDocument/2006/relationships/slideLayout" Target="../slideLayouts/slideLayout606.xml"/><Relationship Id="rId13" Type="http://schemas.openxmlformats.org/officeDocument/2006/relationships/slideLayout" Target="../slideLayouts/slideLayout610.xml"/><Relationship Id="rId18" Type="http://schemas.openxmlformats.org/officeDocument/2006/relationships/slideLayout" Target="../slideLayouts/slideLayout615.xml"/><Relationship Id="rId39" Type="http://schemas.openxmlformats.org/officeDocument/2006/relationships/slideLayout" Target="../slideLayouts/slideLayout636.xml"/><Relationship Id="rId109" Type="http://schemas.openxmlformats.org/officeDocument/2006/relationships/slideLayout" Target="../slideLayouts/slideLayout706.xml"/><Relationship Id="rId34" Type="http://schemas.openxmlformats.org/officeDocument/2006/relationships/slideLayout" Target="../slideLayouts/slideLayout631.xml"/><Relationship Id="rId50" Type="http://schemas.openxmlformats.org/officeDocument/2006/relationships/slideLayout" Target="../slideLayouts/slideLayout647.xml"/><Relationship Id="rId55" Type="http://schemas.openxmlformats.org/officeDocument/2006/relationships/slideLayout" Target="../slideLayouts/slideLayout652.xml"/><Relationship Id="rId76" Type="http://schemas.openxmlformats.org/officeDocument/2006/relationships/slideLayout" Target="../slideLayouts/slideLayout673.xml"/><Relationship Id="rId97" Type="http://schemas.openxmlformats.org/officeDocument/2006/relationships/slideLayout" Target="../slideLayouts/slideLayout694.xml"/><Relationship Id="rId104" Type="http://schemas.openxmlformats.org/officeDocument/2006/relationships/slideLayout" Target="../slideLayouts/slideLayout701.xml"/><Relationship Id="rId120" Type="http://schemas.openxmlformats.org/officeDocument/2006/relationships/slideLayout" Target="../slideLayouts/slideLayout717.xml"/><Relationship Id="rId125" Type="http://schemas.openxmlformats.org/officeDocument/2006/relationships/slideLayout" Target="../slideLayouts/slideLayout722.xml"/><Relationship Id="rId7" Type="http://schemas.openxmlformats.org/officeDocument/2006/relationships/slideLayout" Target="../slideLayouts/slideLayout604.xml"/><Relationship Id="rId71" Type="http://schemas.openxmlformats.org/officeDocument/2006/relationships/slideLayout" Target="../slideLayouts/slideLayout668.xml"/><Relationship Id="rId92" Type="http://schemas.openxmlformats.org/officeDocument/2006/relationships/slideLayout" Target="../slideLayouts/slideLayout689.xml"/><Relationship Id="rId2" Type="http://schemas.openxmlformats.org/officeDocument/2006/relationships/slideLayout" Target="../slideLayouts/slideLayout599.xml"/><Relationship Id="rId29" Type="http://schemas.openxmlformats.org/officeDocument/2006/relationships/slideLayout" Target="../slideLayouts/slideLayout626.xml"/><Relationship Id="rId24" Type="http://schemas.openxmlformats.org/officeDocument/2006/relationships/slideLayout" Target="../slideLayouts/slideLayout621.xml"/><Relationship Id="rId40" Type="http://schemas.openxmlformats.org/officeDocument/2006/relationships/slideLayout" Target="../slideLayouts/slideLayout637.xml"/><Relationship Id="rId45" Type="http://schemas.openxmlformats.org/officeDocument/2006/relationships/slideLayout" Target="../slideLayouts/slideLayout642.xml"/><Relationship Id="rId66" Type="http://schemas.openxmlformats.org/officeDocument/2006/relationships/slideLayout" Target="../slideLayouts/slideLayout663.xml"/><Relationship Id="rId87" Type="http://schemas.openxmlformats.org/officeDocument/2006/relationships/slideLayout" Target="../slideLayouts/slideLayout684.xml"/><Relationship Id="rId110" Type="http://schemas.openxmlformats.org/officeDocument/2006/relationships/slideLayout" Target="../slideLayouts/slideLayout707.xml"/><Relationship Id="rId115" Type="http://schemas.openxmlformats.org/officeDocument/2006/relationships/slideLayout" Target="../slideLayouts/slideLayout712.xml"/><Relationship Id="rId131" Type="http://schemas.openxmlformats.org/officeDocument/2006/relationships/slideLayout" Target="../slideLayouts/slideLayout728.xml"/><Relationship Id="rId61" Type="http://schemas.openxmlformats.org/officeDocument/2006/relationships/slideLayout" Target="../slideLayouts/slideLayout658.xml"/><Relationship Id="rId82" Type="http://schemas.openxmlformats.org/officeDocument/2006/relationships/slideLayout" Target="../slideLayouts/slideLayout679.xml"/><Relationship Id="rId19" Type="http://schemas.openxmlformats.org/officeDocument/2006/relationships/slideLayout" Target="../slideLayouts/slideLayout6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73204"/>
      </p:ext>
    </p:extLst>
  </p:cSld>
  <p:clrMap bg1="lt1" tx1="dk1" bg2="lt2" tx2="dk2" accent1="accent1" accent2="accent2" accent3="accent3" accent4="accent4" accent5="accent5" accent6="accent6" hlink="hlink" folHlink="folHlink"/>
  <p:sldLayoutIdLst>
    <p:sldLayoutId id="2147483661" r:id="rId1"/>
    <p:sldLayoutId id="2147484327" r:id="rId2"/>
    <p:sldLayoutId id="2147483764" r:id="rId3"/>
    <p:sldLayoutId id="2147483763" r:id="rId4"/>
    <p:sldLayoutId id="2147483660" r:id="rId5"/>
    <p:sldLayoutId id="2147483662" r:id="rId6"/>
    <p:sldLayoutId id="2147483668" r:id="rId7"/>
    <p:sldLayoutId id="2147483672" r:id="rId8"/>
    <p:sldLayoutId id="2147483669" r:id="rId9"/>
    <p:sldLayoutId id="2147483670" r:id="rId10"/>
    <p:sldLayoutId id="2147483675" r:id="rId11"/>
    <p:sldLayoutId id="2147483676" r:id="rId12"/>
    <p:sldLayoutId id="2147483780" r:id="rId13"/>
    <p:sldLayoutId id="2147483781" r:id="rId14"/>
    <p:sldLayoutId id="2147483677" r:id="rId15"/>
    <p:sldLayoutId id="2147483750" r:id="rId16"/>
    <p:sldLayoutId id="2147483751" r:id="rId17"/>
    <p:sldLayoutId id="2147483752" r:id="rId18"/>
    <p:sldLayoutId id="2147483753" r:id="rId19"/>
    <p:sldLayoutId id="2147483754" r:id="rId20"/>
    <p:sldLayoutId id="2147483755" r:id="rId21"/>
    <p:sldLayoutId id="2147483773" r:id="rId22"/>
    <p:sldLayoutId id="2147483774" r:id="rId23"/>
    <p:sldLayoutId id="2147483775" r:id="rId24"/>
    <p:sldLayoutId id="2147483776" r:id="rId25"/>
    <p:sldLayoutId id="2147483777" r:id="rId26"/>
    <p:sldLayoutId id="2147483778" r:id="rId27"/>
    <p:sldLayoutId id="2147483779" r:id="rId28"/>
    <p:sldLayoutId id="2147483815" r:id="rId29"/>
    <p:sldLayoutId id="2147483816" r:id="rId30"/>
    <p:sldLayoutId id="2147483782" r:id="rId31"/>
    <p:sldLayoutId id="2147483783" r:id="rId32"/>
    <p:sldLayoutId id="2147483784" r:id="rId33"/>
    <p:sldLayoutId id="2147483785" r:id="rId34"/>
    <p:sldLayoutId id="2147483786" r:id="rId35"/>
    <p:sldLayoutId id="2147483787" r:id="rId36"/>
    <p:sldLayoutId id="2147483789" r:id="rId37"/>
    <p:sldLayoutId id="2147483791" r:id="rId38"/>
    <p:sldLayoutId id="2147483792" r:id="rId39"/>
    <p:sldLayoutId id="2147483793" r:id="rId40"/>
    <p:sldLayoutId id="2147483794" r:id="rId41"/>
    <p:sldLayoutId id="2147483788" r:id="rId42"/>
    <p:sldLayoutId id="2147483796" r:id="rId43"/>
    <p:sldLayoutId id="2147483797" r:id="rId44"/>
    <p:sldLayoutId id="2147483798" r:id="rId45"/>
    <p:sldLayoutId id="2147483799" r:id="rId46"/>
    <p:sldLayoutId id="2147483800" r:id="rId47"/>
    <p:sldLayoutId id="2147483710" r:id="rId48"/>
    <p:sldLayoutId id="2147483711" r:id="rId49"/>
    <p:sldLayoutId id="2147483712" r:id="rId50"/>
    <p:sldLayoutId id="2147483713" r:id="rId51"/>
    <p:sldLayoutId id="2147483714" r:id="rId52"/>
    <p:sldLayoutId id="2147483765" r:id="rId53"/>
    <p:sldLayoutId id="2147483766" r:id="rId54"/>
    <p:sldLayoutId id="2147483767" r:id="rId55"/>
    <p:sldLayoutId id="2147483768" r:id="rId56"/>
    <p:sldLayoutId id="2147483715" r:id="rId57"/>
    <p:sldLayoutId id="2147483716" r:id="rId58"/>
    <p:sldLayoutId id="2147483817" r:id="rId59"/>
    <p:sldLayoutId id="2147483818" r:id="rId60"/>
    <p:sldLayoutId id="2147483819" r:id="rId61"/>
    <p:sldLayoutId id="2147483820" r:id="rId62"/>
    <p:sldLayoutId id="2147483821" r:id="rId63"/>
    <p:sldLayoutId id="2147483822" r:id="rId64"/>
    <p:sldLayoutId id="2147483823" r:id="rId65"/>
    <p:sldLayoutId id="2147483725" r:id="rId66"/>
    <p:sldLayoutId id="2147483726" r:id="rId67"/>
    <p:sldLayoutId id="2147483727" r:id="rId68"/>
    <p:sldLayoutId id="2147483728" r:id="rId69"/>
    <p:sldLayoutId id="2147483729" r:id="rId70"/>
    <p:sldLayoutId id="2147483730" r:id="rId71"/>
    <p:sldLayoutId id="2147483731" r:id="rId72"/>
    <p:sldLayoutId id="2147483744" r:id="rId73"/>
    <p:sldLayoutId id="2147483745" r:id="rId74"/>
    <p:sldLayoutId id="2147483746" r:id="rId75"/>
    <p:sldLayoutId id="2147483735" r:id="rId76"/>
    <p:sldLayoutId id="2147483736" r:id="rId77"/>
    <p:sldLayoutId id="2147483737" r:id="rId78"/>
    <p:sldLayoutId id="2147483738" r:id="rId79"/>
    <p:sldLayoutId id="2147483739" r:id="rId80"/>
    <p:sldLayoutId id="2147483740" r:id="rId81"/>
    <p:sldLayoutId id="2147483741" r:id="rId82"/>
    <p:sldLayoutId id="2147483724" r:id="rId83"/>
    <p:sldLayoutId id="2147483743" r:id="rId84"/>
    <p:sldLayoutId id="2147483825" r:id="rId85"/>
    <p:sldLayoutId id="2147483824" r:id="rId86"/>
    <p:sldLayoutId id="2147483723" r:id="rId87"/>
    <p:sldLayoutId id="2147483770" r:id="rId88"/>
    <p:sldLayoutId id="2147483771" r:id="rId89"/>
    <p:sldLayoutId id="2147483747" r:id="rId90"/>
    <p:sldLayoutId id="2147483748" r:id="rId91"/>
    <p:sldLayoutId id="2147483749" r:id="rId92"/>
    <p:sldLayoutId id="2147483769" r:id="rId93"/>
    <p:sldLayoutId id="2147483802" r:id="rId94"/>
    <p:sldLayoutId id="2147483811" r:id="rId95"/>
    <p:sldLayoutId id="2147483805" r:id="rId96"/>
    <p:sldLayoutId id="2147483827" r:id="rId97"/>
    <p:sldLayoutId id="2147483790" r:id="rId98"/>
    <p:sldLayoutId id="2147483806" r:id="rId99"/>
    <p:sldLayoutId id="2147483808" r:id="rId100"/>
    <p:sldLayoutId id="2147483809" r:id="rId101"/>
    <p:sldLayoutId id="2147483810" r:id="rId102"/>
    <p:sldLayoutId id="2147483968" r:id="rId103"/>
    <p:sldLayoutId id="2147484018" r:id="rId104"/>
    <p:sldLayoutId id="2147484055" r:id="rId105"/>
    <p:sldLayoutId id="2147484056" r:id="rId106"/>
    <p:sldLayoutId id="2147484057" r:id="rId10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272421"/>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 id="2147484343" r:id="rId15"/>
    <p:sldLayoutId id="2147484344" r:id="rId16"/>
    <p:sldLayoutId id="2147484345" r:id="rId17"/>
    <p:sldLayoutId id="2147484346" r:id="rId18"/>
    <p:sldLayoutId id="2147484347" r:id="rId19"/>
    <p:sldLayoutId id="2147484348" r:id="rId20"/>
    <p:sldLayoutId id="2147484349" r:id="rId21"/>
    <p:sldLayoutId id="2147484350" r:id="rId22"/>
    <p:sldLayoutId id="2147484351" r:id="rId23"/>
    <p:sldLayoutId id="2147484352" r:id="rId24"/>
    <p:sldLayoutId id="2147484353" r:id="rId25"/>
    <p:sldLayoutId id="2147484354" r:id="rId26"/>
    <p:sldLayoutId id="2147484355" r:id="rId27"/>
    <p:sldLayoutId id="2147484356" r:id="rId28"/>
    <p:sldLayoutId id="2147484357" r:id="rId29"/>
    <p:sldLayoutId id="2147484358" r:id="rId30"/>
    <p:sldLayoutId id="2147484359" r:id="rId31"/>
    <p:sldLayoutId id="2147484360" r:id="rId32"/>
    <p:sldLayoutId id="2147484361" r:id="rId33"/>
    <p:sldLayoutId id="2147484362" r:id="rId34"/>
    <p:sldLayoutId id="2147484363" r:id="rId35"/>
    <p:sldLayoutId id="2147484364" r:id="rId36"/>
    <p:sldLayoutId id="2147484365" r:id="rId37"/>
    <p:sldLayoutId id="2147484366" r:id="rId38"/>
    <p:sldLayoutId id="2147484367" r:id="rId39"/>
    <p:sldLayoutId id="2147484368" r:id="rId40"/>
    <p:sldLayoutId id="2147484369" r:id="rId41"/>
    <p:sldLayoutId id="2147484370" r:id="rId42"/>
    <p:sldLayoutId id="2147484371" r:id="rId43"/>
    <p:sldLayoutId id="2147484372" r:id="rId44"/>
    <p:sldLayoutId id="2147484373" r:id="rId45"/>
    <p:sldLayoutId id="2147484374" r:id="rId46"/>
    <p:sldLayoutId id="2147484375" r:id="rId47"/>
    <p:sldLayoutId id="2147484376" r:id="rId48"/>
    <p:sldLayoutId id="2147484377" r:id="rId49"/>
    <p:sldLayoutId id="2147484378" r:id="rId50"/>
    <p:sldLayoutId id="2147484379" r:id="rId51"/>
    <p:sldLayoutId id="2147484380" r:id="rId52"/>
    <p:sldLayoutId id="2147484381" r:id="rId53"/>
    <p:sldLayoutId id="2147484382" r:id="rId54"/>
    <p:sldLayoutId id="2147484383" r:id="rId55"/>
    <p:sldLayoutId id="2147484384" r:id="rId56"/>
    <p:sldLayoutId id="2147484385" r:id="rId57"/>
    <p:sldLayoutId id="2147484386" r:id="rId58"/>
    <p:sldLayoutId id="2147484387" r:id="rId59"/>
    <p:sldLayoutId id="2147484388" r:id="rId60"/>
    <p:sldLayoutId id="2147484389" r:id="rId61"/>
    <p:sldLayoutId id="2147484390" r:id="rId62"/>
    <p:sldLayoutId id="2147484391" r:id="rId63"/>
    <p:sldLayoutId id="2147484392" r:id="rId64"/>
    <p:sldLayoutId id="2147484393" r:id="rId65"/>
    <p:sldLayoutId id="2147484394" r:id="rId66"/>
    <p:sldLayoutId id="2147484395" r:id="rId67"/>
    <p:sldLayoutId id="2147484396" r:id="rId68"/>
    <p:sldLayoutId id="2147484397" r:id="rId69"/>
    <p:sldLayoutId id="2147484398" r:id="rId70"/>
    <p:sldLayoutId id="2147484399" r:id="rId71"/>
    <p:sldLayoutId id="2147484400" r:id="rId72"/>
    <p:sldLayoutId id="2147484401" r:id="rId73"/>
    <p:sldLayoutId id="2147484402" r:id="rId74"/>
    <p:sldLayoutId id="2147484403" r:id="rId75"/>
    <p:sldLayoutId id="2147484404" r:id="rId76"/>
    <p:sldLayoutId id="2147484405" r:id="rId77"/>
    <p:sldLayoutId id="2147484406" r:id="rId78"/>
    <p:sldLayoutId id="2147484407" r:id="rId79"/>
    <p:sldLayoutId id="2147484408" r:id="rId80"/>
    <p:sldLayoutId id="2147484409" r:id="rId81"/>
    <p:sldLayoutId id="2147484410" r:id="rId82"/>
    <p:sldLayoutId id="2147484411" r:id="rId83"/>
    <p:sldLayoutId id="2147484412" r:id="rId84"/>
    <p:sldLayoutId id="2147484413" r:id="rId85"/>
    <p:sldLayoutId id="2147484414" r:id="rId86"/>
    <p:sldLayoutId id="2147484415" r:id="rId87"/>
    <p:sldLayoutId id="2147484416" r:id="rId88"/>
    <p:sldLayoutId id="2147484417" r:id="rId89"/>
    <p:sldLayoutId id="2147484418" r:id="rId90"/>
    <p:sldLayoutId id="2147484419" r:id="rId91"/>
    <p:sldLayoutId id="2147484420" r:id="rId92"/>
    <p:sldLayoutId id="2147484421" r:id="rId93"/>
    <p:sldLayoutId id="2147484422" r:id="rId94"/>
    <p:sldLayoutId id="2147484423" r:id="rId95"/>
    <p:sldLayoutId id="2147484424" r:id="rId96"/>
    <p:sldLayoutId id="2147484425" r:id="rId97"/>
    <p:sldLayoutId id="2147484426" r:id="rId98"/>
    <p:sldLayoutId id="2147484427" r:id="rId99"/>
    <p:sldLayoutId id="2147484428" r:id="rId100"/>
    <p:sldLayoutId id="2147484429" r:id="rId101"/>
    <p:sldLayoutId id="2147484430" r:id="rId102"/>
    <p:sldLayoutId id="2147484431" r:id="rId103"/>
    <p:sldLayoutId id="2147484432" r:id="rId104"/>
    <p:sldLayoutId id="2147484433" r:id="rId105"/>
    <p:sldLayoutId id="2147484434" r:id="rId106"/>
    <p:sldLayoutId id="2147484435" r:id="rId107"/>
    <p:sldLayoutId id="2147484436" r:id="rId108"/>
    <p:sldLayoutId id="2147484437" r:id="rId10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BC1C18-307B-4F68-A007-B5B542270E8D}"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11/16/2023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t>
              </a:t>
            </a: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08370538"/>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 id="2147484450" r:id="rId12"/>
    <p:sldLayoutId id="2147484451" r:id="rId13"/>
    <p:sldLayoutId id="2147484452" r:id="rId14"/>
    <p:sldLayoutId id="2147484453" r:id="rId15"/>
    <p:sldLayoutId id="2147484454" r:id="rId16"/>
    <p:sldLayoutId id="2147484455" r:id="rId17"/>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868112"/>
      </p:ext>
    </p:extLst>
  </p:cSld>
  <p:clrMap bg1="lt1" tx1="dk1" bg2="lt2" tx2="dk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 id="2147484469" r:id="rId13"/>
    <p:sldLayoutId id="2147484470" r:id="rId14"/>
    <p:sldLayoutId id="2147484471" r:id="rId15"/>
    <p:sldLayoutId id="2147484472" r:id="rId16"/>
    <p:sldLayoutId id="2147484473" r:id="rId17"/>
    <p:sldLayoutId id="2147484474" r:id="rId18"/>
    <p:sldLayoutId id="2147484475" r:id="rId19"/>
    <p:sldLayoutId id="2147484476" r:id="rId20"/>
    <p:sldLayoutId id="2147484477" r:id="rId21"/>
    <p:sldLayoutId id="2147484478" r:id="rId22"/>
    <p:sldLayoutId id="2147484479" r:id="rId23"/>
    <p:sldLayoutId id="2147484480" r:id="rId24"/>
    <p:sldLayoutId id="2147484481" r:id="rId25"/>
    <p:sldLayoutId id="2147484482" r:id="rId26"/>
    <p:sldLayoutId id="2147484483" r:id="rId27"/>
    <p:sldLayoutId id="2147484484" r:id="rId28"/>
    <p:sldLayoutId id="2147484485" r:id="rId29"/>
    <p:sldLayoutId id="2147484486" r:id="rId30"/>
    <p:sldLayoutId id="2147484487" r:id="rId31"/>
    <p:sldLayoutId id="2147484488" r:id="rId32"/>
    <p:sldLayoutId id="2147484489" r:id="rId33"/>
    <p:sldLayoutId id="2147484490" r:id="rId34"/>
    <p:sldLayoutId id="2147484491" r:id="rId35"/>
    <p:sldLayoutId id="2147484492" r:id="rId36"/>
    <p:sldLayoutId id="2147484493" r:id="rId37"/>
    <p:sldLayoutId id="2147484494" r:id="rId38"/>
    <p:sldLayoutId id="2147484495" r:id="rId39"/>
    <p:sldLayoutId id="2147484496" r:id="rId40"/>
    <p:sldLayoutId id="2147484497" r:id="rId41"/>
    <p:sldLayoutId id="2147484498" r:id="rId42"/>
    <p:sldLayoutId id="2147484499" r:id="rId43"/>
    <p:sldLayoutId id="2147484500" r:id="rId44"/>
    <p:sldLayoutId id="2147484501" r:id="rId45"/>
    <p:sldLayoutId id="2147484502" r:id="rId46"/>
    <p:sldLayoutId id="2147484503" r:id="rId47"/>
    <p:sldLayoutId id="2147484504" r:id="rId48"/>
    <p:sldLayoutId id="2147484505" r:id="rId49"/>
    <p:sldLayoutId id="2147484506" r:id="rId50"/>
    <p:sldLayoutId id="2147484507" r:id="rId51"/>
    <p:sldLayoutId id="2147484508" r:id="rId52"/>
    <p:sldLayoutId id="2147484509" r:id="rId53"/>
    <p:sldLayoutId id="2147484510" r:id="rId54"/>
    <p:sldLayoutId id="2147484511" r:id="rId55"/>
    <p:sldLayoutId id="2147484512" r:id="rId56"/>
    <p:sldLayoutId id="2147484513" r:id="rId57"/>
    <p:sldLayoutId id="2147484514" r:id="rId58"/>
    <p:sldLayoutId id="2147484515" r:id="rId59"/>
    <p:sldLayoutId id="2147484516" r:id="rId60"/>
    <p:sldLayoutId id="2147484517" r:id="rId61"/>
    <p:sldLayoutId id="2147484518" r:id="rId62"/>
    <p:sldLayoutId id="2147484519" r:id="rId63"/>
    <p:sldLayoutId id="2147484520" r:id="rId64"/>
    <p:sldLayoutId id="2147484521" r:id="rId65"/>
    <p:sldLayoutId id="2147484522" r:id="rId66"/>
    <p:sldLayoutId id="2147484523" r:id="rId67"/>
    <p:sldLayoutId id="2147484524" r:id="rId68"/>
    <p:sldLayoutId id="2147484525" r:id="rId69"/>
    <p:sldLayoutId id="2147484526" r:id="rId70"/>
    <p:sldLayoutId id="2147484527" r:id="rId71"/>
    <p:sldLayoutId id="2147484528" r:id="rId72"/>
    <p:sldLayoutId id="2147484529" r:id="rId73"/>
    <p:sldLayoutId id="2147484530" r:id="rId74"/>
    <p:sldLayoutId id="2147484531" r:id="rId75"/>
    <p:sldLayoutId id="2147484532" r:id="rId76"/>
    <p:sldLayoutId id="2147484533" r:id="rId77"/>
    <p:sldLayoutId id="2147484534" r:id="rId78"/>
    <p:sldLayoutId id="2147484535" r:id="rId79"/>
    <p:sldLayoutId id="2147484536" r:id="rId80"/>
    <p:sldLayoutId id="2147484537" r:id="rId81"/>
    <p:sldLayoutId id="2147484538" r:id="rId82"/>
    <p:sldLayoutId id="2147484539" r:id="rId83"/>
    <p:sldLayoutId id="2147484540" r:id="rId84"/>
    <p:sldLayoutId id="2147484541" r:id="rId85"/>
    <p:sldLayoutId id="2147484542" r:id="rId86"/>
    <p:sldLayoutId id="2147484543" r:id="rId87"/>
    <p:sldLayoutId id="2147484544" r:id="rId88"/>
    <p:sldLayoutId id="2147484545" r:id="rId89"/>
    <p:sldLayoutId id="2147484546" r:id="rId90"/>
    <p:sldLayoutId id="2147484547" r:id="rId91"/>
    <p:sldLayoutId id="2147484548" r:id="rId92"/>
    <p:sldLayoutId id="2147484549" r:id="rId93"/>
    <p:sldLayoutId id="2147484550" r:id="rId94"/>
    <p:sldLayoutId id="2147484551" r:id="rId95"/>
    <p:sldLayoutId id="2147484552" r:id="rId96"/>
    <p:sldLayoutId id="2147484553" r:id="rId97"/>
    <p:sldLayoutId id="2147484554" r:id="rId98"/>
    <p:sldLayoutId id="2147484555" r:id="rId99"/>
    <p:sldLayoutId id="2147484556" r:id="rId100"/>
    <p:sldLayoutId id="2147484557" r:id="rId101"/>
    <p:sldLayoutId id="2147484558" r:id="rId102"/>
    <p:sldLayoutId id="2147484559" r:id="rId103"/>
    <p:sldLayoutId id="2147484560" r:id="rId104"/>
    <p:sldLayoutId id="2147484561" r:id="rId105"/>
    <p:sldLayoutId id="2147484562" r:id="rId106"/>
    <p:sldLayoutId id="2147484563" r:id="rId107"/>
    <p:sldLayoutId id="2147484564" r:id="rId108"/>
    <p:sldLayoutId id="2147484565" r:id="rId109"/>
    <p:sldLayoutId id="2147484566" r:id="rId110"/>
    <p:sldLayoutId id="2147484567" r:id="rId111"/>
    <p:sldLayoutId id="2147484568" r:id="rId1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097271"/>
      </p:ext>
    </p:extLst>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 id="2147484581" r:id="rId12"/>
    <p:sldLayoutId id="2147484582" r:id="rId13"/>
    <p:sldLayoutId id="2147484583" r:id="rId14"/>
    <p:sldLayoutId id="2147484584" r:id="rId15"/>
    <p:sldLayoutId id="2147484585" r:id="rId16"/>
    <p:sldLayoutId id="2147484586" r:id="rId17"/>
    <p:sldLayoutId id="2147484587" r:id="rId18"/>
    <p:sldLayoutId id="2147484588" r:id="rId19"/>
    <p:sldLayoutId id="2147484589" r:id="rId20"/>
    <p:sldLayoutId id="2147484590" r:id="rId21"/>
    <p:sldLayoutId id="2147484591" r:id="rId22"/>
    <p:sldLayoutId id="2147484592" r:id="rId23"/>
    <p:sldLayoutId id="2147484593" r:id="rId24"/>
    <p:sldLayoutId id="2147484594" r:id="rId25"/>
    <p:sldLayoutId id="2147484595" r:id="rId26"/>
    <p:sldLayoutId id="2147484596" r:id="rId27"/>
    <p:sldLayoutId id="2147484597" r:id="rId28"/>
    <p:sldLayoutId id="2147484598" r:id="rId29"/>
    <p:sldLayoutId id="2147484599" r:id="rId30"/>
    <p:sldLayoutId id="2147484600" r:id="rId31"/>
    <p:sldLayoutId id="2147484601" r:id="rId32"/>
    <p:sldLayoutId id="2147484602" r:id="rId33"/>
    <p:sldLayoutId id="2147484603" r:id="rId34"/>
    <p:sldLayoutId id="2147484604" r:id="rId35"/>
    <p:sldLayoutId id="2147484605" r:id="rId36"/>
    <p:sldLayoutId id="2147484606" r:id="rId37"/>
    <p:sldLayoutId id="2147484607" r:id="rId38"/>
    <p:sldLayoutId id="2147484608" r:id="rId39"/>
    <p:sldLayoutId id="2147484609" r:id="rId40"/>
    <p:sldLayoutId id="2147484610" r:id="rId41"/>
    <p:sldLayoutId id="2147484611" r:id="rId42"/>
    <p:sldLayoutId id="2147484612" r:id="rId43"/>
    <p:sldLayoutId id="2147484613" r:id="rId44"/>
    <p:sldLayoutId id="2147484614" r:id="rId45"/>
    <p:sldLayoutId id="2147484615" r:id="rId46"/>
    <p:sldLayoutId id="2147484616" r:id="rId47"/>
    <p:sldLayoutId id="2147484617" r:id="rId48"/>
    <p:sldLayoutId id="2147484618" r:id="rId49"/>
    <p:sldLayoutId id="2147484619" r:id="rId50"/>
    <p:sldLayoutId id="2147484620" r:id="rId51"/>
    <p:sldLayoutId id="2147484621" r:id="rId52"/>
    <p:sldLayoutId id="2147484622" r:id="rId53"/>
    <p:sldLayoutId id="2147484623" r:id="rId54"/>
    <p:sldLayoutId id="2147484624" r:id="rId55"/>
    <p:sldLayoutId id="2147484625" r:id="rId56"/>
    <p:sldLayoutId id="2147484626" r:id="rId57"/>
    <p:sldLayoutId id="2147484627" r:id="rId58"/>
    <p:sldLayoutId id="2147484628" r:id="rId59"/>
    <p:sldLayoutId id="2147484629" r:id="rId60"/>
    <p:sldLayoutId id="2147484630" r:id="rId61"/>
    <p:sldLayoutId id="2147484631" r:id="rId62"/>
    <p:sldLayoutId id="2147484632" r:id="rId63"/>
    <p:sldLayoutId id="2147484633" r:id="rId64"/>
    <p:sldLayoutId id="2147484634" r:id="rId65"/>
    <p:sldLayoutId id="2147484635" r:id="rId66"/>
    <p:sldLayoutId id="2147484636" r:id="rId67"/>
    <p:sldLayoutId id="2147484637" r:id="rId68"/>
    <p:sldLayoutId id="2147484638" r:id="rId69"/>
    <p:sldLayoutId id="2147484639" r:id="rId70"/>
    <p:sldLayoutId id="2147484640" r:id="rId71"/>
    <p:sldLayoutId id="2147484641" r:id="rId72"/>
    <p:sldLayoutId id="2147484642" r:id="rId73"/>
    <p:sldLayoutId id="2147484643" r:id="rId74"/>
    <p:sldLayoutId id="2147484644" r:id="rId75"/>
    <p:sldLayoutId id="2147484645" r:id="rId76"/>
    <p:sldLayoutId id="2147484646" r:id="rId77"/>
    <p:sldLayoutId id="2147484647" r:id="rId78"/>
    <p:sldLayoutId id="2147484648" r:id="rId79"/>
    <p:sldLayoutId id="2147484649" r:id="rId80"/>
    <p:sldLayoutId id="2147484650" r:id="rId81"/>
    <p:sldLayoutId id="2147484651" r:id="rId82"/>
    <p:sldLayoutId id="2147484652" r:id="rId83"/>
    <p:sldLayoutId id="2147484653" r:id="rId84"/>
    <p:sldLayoutId id="2147484654" r:id="rId85"/>
    <p:sldLayoutId id="2147484655" r:id="rId86"/>
    <p:sldLayoutId id="2147484656" r:id="rId87"/>
    <p:sldLayoutId id="2147484657" r:id="rId88"/>
    <p:sldLayoutId id="2147484658" r:id="rId89"/>
    <p:sldLayoutId id="2147484659" r:id="rId90"/>
    <p:sldLayoutId id="2147484660" r:id="rId91"/>
    <p:sldLayoutId id="2147484661" r:id="rId92"/>
    <p:sldLayoutId id="2147484662" r:id="rId93"/>
    <p:sldLayoutId id="2147484663" r:id="rId94"/>
    <p:sldLayoutId id="2147484664" r:id="rId95"/>
    <p:sldLayoutId id="2147484665" r:id="rId96"/>
    <p:sldLayoutId id="2147484666" r:id="rId97"/>
    <p:sldLayoutId id="2147484667" r:id="rId98"/>
    <p:sldLayoutId id="2147484668" r:id="rId99"/>
    <p:sldLayoutId id="2147484669" r:id="rId100"/>
    <p:sldLayoutId id="2147484670" r:id="rId101"/>
    <p:sldLayoutId id="2147484671" r:id="rId102"/>
    <p:sldLayoutId id="2147484672" r:id="rId103"/>
    <p:sldLayoutId id="2147484673" r:id="rId104"/>
    <p:sldLayoutId id="2147484674" r:id="rId105"/>
    <p:sldLayoutId id="2147484675" r:id="rId106"/>
    <p:sldLayoutId id="2147484676" r:id="rId107"/>
    <p:sldLayoutId id="2147484677" r:id="rId108"/>
    <p:sldLayoutId id="2147484678" r:id="rId109"/>
    <p:sldLayoutId id="2147484679" r:id="rId110"/>
    <p:sldLayoutId id="2147484680" r:id="rId111"/>
    <p:sldLayoutId id="2147484681" r:id="rId112"/>
    <p:sldLayoutId id="2147484682" r:id="rId113"/>
    <p:sldLayoutId id="2147484683" r:id="rId114"/>
    <p:sldLayoutId id="2147484684" r:id="rId115"/>
    <p:sldLayoutId id="2147484685" r:id="rId116"/>
    <p:sldLayoutId id="2147484686" r:id="rId117"/>
    <p:sldLayoutId id="2147484687" r:id="rId118"/>
    <p:sldLayoutId id="2147484688" r:id="rId119"/>
    <p:sldLayoutId id="2147484689" r:id="rId120"/>
    <p:sldLayoutId id="2147484690" r:id="rId121"/>
    <p:sldLayoutId id="2147484691" r:id="rId122"/>
    <p:sldLayoutId id="2147484692" r:id="rId123"/>
    <p:sldLayoutId id="2147484693" r:id="rId124"/>
    <p:sldLayoutId id="2147484694" r:id="rId125"/>
    <p:sldLayoutId id="2147484695" r:id="rId126"/>
    <p:sldLayoutId id="2147484696" r:id="rId127"/>
    <p:sldLayoutId id="2147484697" r:id="rId128"/>
    <p:sldLayoutId id="2147484698" r:id="rId129"/>
    <p:sldLayoutId id="2147484699" r:id="rId130"/>
    <p:sldLayoutId id="2147484700" r:id="rId131"/>
    <p:sldLayoutId id="2147484701" r:id="rId132"/>
    <p:sldLayoutId id="2147484702" r:id="rId133"/>
    <p:sldLayoutId id="2147484703" r:id="rId134"/>
    <p:sldLayoutId id="2147484704" r:id="rId13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CA332-B197-4D4C-8D43-3AA80FD09936}" type="datetimeFigureOut">
              <a:rPr lang="en-US" smtClean="0"/>
              <a:t>11/16/2023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391B1-4B72-460E-A90D-A9E8655FC56B}" type="slidenum">
              <a:rPr lang="en-US" smtClean="0"/>
              <a:t>‹#›</a:t>
            </a:fld>
            <a:endParaRPr lang="en-US"/>
          </a:p>
        </p:txBody>
      </p:sp>
    </p:spTree>
    <p:extLst>
      <p:ext uri="{BB962C8B-B14F-4D97-AF65-F5344CB8AC3E}">
        <p14:creationId xmlns:p14="http://schemas.microsoft.com/office/powerpoint/2010/main" val="478737792"/>
      </p:ext>
    </p:extLst>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170011"/>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 id="2147484099" r:id="rId21"/>
    <p:sldLayoutId id="2147484100" r:id="rId22"/>
    <p:sldLayoutId id="2147484101" r:id="rId23"/>
    <p:sldLayoutId id="2147484102" r:id="rId24"/>
    <p:sldLayoutId id="2147484103" r:id="rId25"/>
    <p:sldLayoutId id="2147484104" r:id="rId26"/>
    <p:sldLayoutId id="2147484105" r:id="rId27"/>
    <p:sldLayoutId id="2147484106" r:id="rId28"/>
    <p:sldLayoutId id="2147484107" r:id="rId29"/>
    <p:sldLayoutId id="2147484108" r:id="rId30"/>
    <p:sldLayoutId id="2147484109" r:id="rId31"/>
    <p:sldLayoutId id="2147484110" r:id="rId32"/>
    <p:sldLayoutId id="2147484111" r:id="rId33"/>
    <p:sldLayoutId id="2147484112" r:id="rId34"/>
    <p:sldLayoutId id="2147484113" r:id="rId35"/>
    <p:sldLayoutId id="2147484114" r:id="rId36"/>
    <p:sldLayoutId id="2147484115" r:id="rId37"/>
    <p:sldLayoutId id="2147484116" r:id="rId38"/>
    <p:sldLayoutId id="2147484117" r:id="rId39"/>
    <p:sldLayoutId id="2147484118" r:id="rId40"/>
    <p:sldLayoutId id="2147484119" r:id="rId41"/>
    <p:sldLayoutId id="2147484120" r:id="rId42"/>
    <p:sldLayoutId id="2147484121" r:id="rId43"/>
    <p:sldLayoutId id="2147484122" r:id="rId44"/>
    <p:sldLayoutId id="2147484123" r:id="rId45"/>
    <p:sldLayoutId id="2147484124" r:id="rId46"/>
    <p:sldLayoutId id="2147484125" r:id="rId47"/>
    <p:sldLayoutId id="2147484126" r:id="rId48"/>
    <p:sldLayoutId id="2147484127" r:id="rId49"/>
    <p:sldLayoutId id="2147484128" r:id="rId50"/>
    <p:sldLayoutId id="2147484129" r:id="rId51"/>
    <p:sldLayoutId id="2147484130" r:id="rId52"/>
    <p:sldLayoutId id="2147484131" r:id="rId53"/>
    <p:sldLayoutId id="2147484132" r:id="rId54"/>
    <p:sldLayoutId id="2147484133" r:id="rId55"/>
    <p:sldLayoutId id="2147484134" r:id="rId56"/>
    <p:sldLayoutId id="2147484135" r:id="rId57"/>
    <p:sldLayoutId id="2147484136" r:id="rId58"/>
    <p:sldLayoutId id="2147484137" r:id="rId59"/>
    <p:sldLayoutId id="2147484138" r:id="rId60"/>
    <p:sldLayoutId id="2147484139" r:id="rId61"/>
    <p:sldLayoutId id="2147484140" r:id="rId62"/>
    <p:sldLayoutId id="2147484141" r:id="rId63"/>
    <p:sldLayoutId id="2147484142" r:id="rId64"/>
    <p:sldLayoutId id="2147484143" r:id="rId65"/>
    <p:sldLayoutId id="2147484144" r:id="rId66"/>
    <p:sldLayoutId id="2147484145" r:id="rId67"/>
    <p:sldLayoutId id="2147484146" r:id="rId68"/>
    <p:sldLayoutId id="2147484147" r:id="rId69"/>
    <p:sldLayoutId id="2147484148" r:id="rId70"/>
    <p:sldLayoutId id="2147484149" r:id="rId71"/>
    <p:sldLayoutId id="2147484150" r:id="rId72"/>
    <p:sldLayoutId id="2147484151" r:id="rId73"/>
    <p:sldLayoutId id="2147484152" r:id="rId74"/>
    <p:sldLayoutId id="2147484153" r:id="rId75"/>
    <p:sldLayoutId id="2147484154" r:id="rId76"/>
    <p:sldLayoutId id="2147484155" r:id="rId77"/>
    <p:sldLayoutId id="2147484156" r:id="rId78"/>
    <p:sldLayoutId id="2147484157" r:id="rId79"/>
    <p:sldLayoutId id="2147484158" r:id="rId80"/>
    <p:sldLayoutId id="2147484159" r:id="rId81"/>
    <p:sldLayoutId id="2147484160" r:id="rId82"/>
    <p:sldLayoutId id="2147484161" r:id="rId83"/>
    <p:sldLayoutId id="2147484162" r:id="rId84"/>
    <p:sldLayoutId id="2147484163" r:id="rId85"/>
    <p:sldLayoutId id="2147484164" r:id="rId86"/>
    <p:sldLayoutId id="2147484165" r:id="rId87"/>
    <p:sldLayoutId id="2147484166" r:id="rId88"/>
    <p:sldLayoutId id="2147484167" r:id="rId89"/>
    <p:sldLayoutId id="2147484168" r:id="rId90"/>
    <p:sldLayoutId id="2147484169" r:id="rId91"/>
    <p:sldLayoutId id="2147484170" r:id="rId92"/>
    <p:sldLayoutId id="2147484171" r:id="rId93"/>
    <p:sldLayoutId id="2147484172" r:id="rId94"/>
    <p:sldLayoutId id="2147484173" r:id="rId95"/>
    <p:sldLayoutId id="2147484174" r:id="rId96"/>
    <p:sldLayoutId id="2147484175" r:id="rId97"/>
    <p:sldLayoutId id="2147484176" r:id="rId98"/>
    <p:sldLayoutId id="2147484177" r:id="rId99"/>
    <p:sldLayoutId id="2147484178" r:id="rId100"/>
    <p:sldLayoutId id="2147484179" r:id="rId101"/>
    <p:sldLayoutId id="2147484180" r:id="rId102"/>
    <p:sldLayoutId id="2147484181" r:id="rId103"/>
    <p:sldLayoutId id="2147484182" r:id="rId104"/>
    <p:sldLayoutId id="2147484183" r:id="rId105"/>
    <p:sldLayoutId id="2147484184" r:id="rId10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152036"/>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 id="2147484207" r:id="rId16"/>
    <p:sldLayoutId id="2147484208" r:id="rId17"/>
    <p:sldLayoutId id="2147484209" r:id="rId18"/>
    <p:sldLayoutId id="2147484210" r:id="rId19"/>
    <p:sldLayoutId id="2147484211" r:id="rId20"/>
    <p:sldLayoutId id="2147484212" r:id="rId21"/>
    <p:sldLayoutId id="2147484213" r:id="rId22"/>
    <p:sldLayoutId id="2147484214" r:id="rId23"/>
    <p:sldLayoutId id="2147484215" r:id="rId24"/>
    <p:sldLayoutId id="2147484216" r:id="rId25"/>
    <p:sldLayoutId id="2147484217" r:id="rId26"/>
    <p:sldLayoutId id="2147484218" r:id="rId27"/>
    <p:sldLayoutId id="2147484219" r:id="rId28"/>
    <p:sldLayoutId id="2147484220" r:id="rId29"/>
    <p:sldLayoutId id="2147484221" r:id="rId30"/>
    <p:sldLayoutId id="2147484222" r:id="rId31"/>
    <p:sldLayoutId id="2147484223" r:id="rId32"/>
    <p:sldLayoutId id="2147484224" r:id="rId33"/>
    <p:sldLayoutId id="2147484225" r:id="rId34"/>
    <p:sldLayoutId id="2147484226" r:id="rId35"/>
    <p:sldLayoutId id="2147484227" r:id="rId36"/>
    <p:sldLayoutId id="2147484228" r:id="rId37"/>
    <p:sldLayoutId id="2147484229" r:id="rId38"/>
    <p:sldLayoutId id="2147484230" r:id="rId39"/>
    <p:sldLayoutId id="2147484231" r:id="rId40"/>
    <p:sldLayoutId id="2147484232" r:id="rId41"/>
    <p:sldLayoutId id="2147484233" r:id="rId42"/>
    <p:sldLayoutId id="2147484234" r:id="rId43"/>
    <p:sldLayoutId id="2147484235" r:id="rId44"/>
    <p:sldLayoutId id="2147484236" r:id="rId45"/>
    <p:sldLayoutId id="2147484237" r:id="rId46"/>
    <p:sldLayoutId id="2147484238" r:id="rId47"/>
    <p:sldLayoutId id="2147484239" r:id="rId48"/>
    <p:sldLayoutId id="2147484240" r:id="rId49"/>
    <p:sldLayoutId id="2147484241" r:id="rId50"/>
    <p:sldLayoutId id="2147484242" r:id="rId51"/>
    <p:sldLayoutId id="2147484243" r:id="rId52"/>
    <p:sldLayoutId id="2147484244" r:id="rId53"/>
    <p:sldLayoutId id="2147484245" r:id="rId54"/>
    <p:sldLayoutId id="2147484246" r:id="rId55"/>
    <p:sldLayoutId id="2147484247" r:id="rId56"/>
    <p:sldLayoutId id="2147484248" r:id="rId57"/>
    <p:sldLayoutId id="2147484249" r:id="rId58"/>
    <p:sldLayoutId id="2147484250" r:id="rId59"/>
    <p:sldLayoutId id="2147484251" r:id="rId60"/>
    <p:sldLayoutId id="2147484252" r:id="rId61"/>
    <p:sldLayoutId id="2147484253" r:id="rId62"/>
    <p:sldLayoutId id="2147484254" r:id="rId63"/>
    <p:sldLayoutId id="2147484255" r:id="rId64"/>
    <p:sldLayoutId id="2147484256" r:id="rId65"/>
    <p:sldLayoutId id="2147484257" r:id="rId66"/>
    <p:sldLayoutId id="2147484258" r:id="rId67"/>
    <p:sldLayoutId id="2147484259" r:id="rId68"/>
    <p:sldLayoutId id="2147484260" r:id="rId69"/>
    <p:sldLayoutId id="2147484261" r:id="rId70"/>
    <p:sldLayoutId id="2147484262" r:id="rId71"/>
    <p:sldLayoutId id="2147484263" r:id="rId72"/>
    <p:sldLayoutId id="2147484264" r:id="rId73"/>
    <p:sldLayoutId id="2147484265" r:id="rId74"/>
    <p:sldLayoutId id="2147484266" r:id="rId75"/>
    <p:sldLayoutId id="2147484267" r:id="rId76"/>
    <p:sldLayoutId id="2147484268" r:id="rId77"/>
    <p:sldLayoutId id="2147484269" r:id="rId78"/>
    <p:sldLayoutId id="2147484270" r:id="rId79"/>
    <p:sldLayoutId id="2147484271" r:id="rId80"/>
    <p:sldLayoutId id="2147484272" r:id="rId81"/>
    <p:sldLayoutId id="2147484273" r:id="rId82"/>
    <p:sldLayoutId id="2147484274" r:id="rId83"/>
    <p:sldLayoutId id="2147484275" r:id="rId84"/>
    <p:sldLayoutId id="2147484276" r:id="rId85"/>
    <p:sldLayoutId id="2147484277" r:id="rId86"/>
    <p:sldLayoutId id="2147484278" r:id="rId87"/>
    <p:sldLayoutId id="2147484279" r:id="rId88"/>
    <p:sldLayoutId id="2147484280" r:id="rId89"/>
    <p:sldLayoutId id="2147484281" r:id="rId90"/>
    <p:sldLayoutId id="2147484282" r:id="rId91"/>
    <p:sldLayoutId id="2147484283" r:id="rId92"/>
    <p:sldLayoutId id="2147484284" r:id="rId93"/>
    <p:sldLayoutId id="2147484285" r:id="rId94"/>
    <p:sldLayoutId id="2147484286" r:id="rId95"/>
    <p:sldLayoutId id="2147484287" r:id="rId96"/>
    <p:sldLayoutId id="2147484288" r:id="rId97"/>
    <p:sldLayoutId id="2147484289" r:id="rId98"/>
    <p:sldLayoutId id="2147484290" r:id="rId99"/>
    <p:sldLayoutId id="2147484291" r:id="rId100"/>
    <p:sldLayoutId id="2147484292" r:id="rId101"/>
    <p:sldLayoutId id="2147484293" r:id="rId102"/>
    <p:sldLayoutId id="2147484295" r:id="rId103"/>
    <p:sldLayoutId id="2147484296" r:id="rId104"/>
    <p:sldLayoutId id="2147484297" r:id="rId105"/>
    <p:sldLayoutId id="2147484298" r:id="rId106"/>
    <p:sldLayoutId id="2147484299" r:id="rId107"/>
    <p:sldLayoutId id="2147484300" r:id="rId108"/>
    <p:sldLayoutId id="2147484301" r:id="rId109"/>
    <p:sldLayoutId id="2147484302" r:id="rId110"/>
    <p:sldLayoutId id="2147484303" r:id="rId111"/>
    <p:sldLayoutId id="2147484304" r:id="rId112"/>
    <p:sldLayoutId id="2147484305" r:id="rId113"/>
    <p:sldLayoutId id="2147484306" r:id="rId114"/>
    <p:sldLayoutId id="2147484307" r:id="rId115"/>
    <p:sldLayoutId id="2147484308" r:id="rId116"/>
    <p:sldLayoutId id="2147484309" r:id="rId117"/>
    <p:sldLayoutId id="2147484310" r:id="rId118"/>
    <p:sldLayoutId id="2147484311" r:id="rId119"/>
    <p:sldLayoutId id="2147484312" r:id="rId120"/>
    <p:sldLayoutId id="2147484313" r:id="rId121"/>
    <p:sldLayoutId id="2147484314" r:id="rId122"/>
    <p:sldLayoutId id="2147484315" r:id="rId123"/>
    <p:sldLayoutId id="2147484316" r:id="rId124"/>
    <p:sldLayoutId id="2147484317" r:id="rId125"/>
    <p:sldLayoutId id="2147484318" r:id="rId126"/>
    <p:sldLayoutId id="2147484319" r:id="rId127"/>
    <p:sldLayoutId id="2147484320" r:id="rId128"/>
    <p:sldLayoutId id="2147484321" r:id="rId129"/>
    <p:sldLayoutId id="2147484322" r:id="rId130"/>
    <p:sldLayoutId id="2147484323" r:id="rId131"/>
    <p:sldLayoutId id="2147484324" r:id="rId132"/>
    <p:sldLayoutId id="2147484325" r:id="rId133"/>
    <p:sldLayoutId id="2147484326" r:id="rId13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3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5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2.tmp"/></Relationships>
</file>

<file path=ppt/slides/_rels/slide2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9.xml"/><Relationship Id="rId1" Type="http://schemas.openxmlformats.org/officeDocument/2006/relationships/slideLayout" Target="../slideLayouts/slideLayout59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9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30.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26.xml"/><Relationship Id="rId1" Type="http://schemas.openxmlformats.org/officeDocument/2006/relationships/slideLayout" Target="../slideLayouts/slideLayout492.xml"/><Relationship Id="rId5" Type="http://schemas.openxmlformats.org/officeDocument/2006/relationships/image" Target="../media/image30.tmp"/><Relationship Id="rId4" Type="http://schemas.openxmlformats.org/officeDocument/2006/relationships/image" Target="../media/image29.tmp"/></Relationships>
</file>

<file path=ppt/slides/_rels/slide31.xml.rels><?xml version="1.0" encoding="UTF-8" standalone="yes"?>
<Relationships xmlns="http://schemas.openxmlformats.org/package/2006/relationships"><Relationship Id="rId8" Type="http://schemas.openxmlformats.org/officeDocument/2006/relationships/image" Target="../media/image36.tmp"/><Relationship Id="rId3" Type="http://schemas.openxmlformats.org/officeDocument/2006/relationships/image" Target="../media/image31.tmp"/><Relationship Id="rId7" Type="http://schemas.openxmlformats.org/officeDocument/2006/relationships/image" Target="../media/image35.tmp"/><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4.tmp"/><Relationship Id="rId5" Type="http://schemas.openxmlformats.org/officeDocument/2006/relationships/image" Target="../media/image33.jpeg"/><Relationship Id="rId10" Type="http://schemas.openxmlformats.org/officeDocument/2006/relationships/image" Target="../media/image38.tmp"/><Relationship Id="rId4" Type="http://schemas.openxmlformats.org/officeDocument/2006/relationships/image" Target="../media/image32.png"/><Relationship Id="rId9" Type="http://schemas.openxmlformats.org/officeDocument/2006/relationships/image" Target="../media/image37.tm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2.xml"/></Relationships>
</file>

<file path=ppt/slides/_rels/slide33.xml.rels><?xml version="1.0" encoding="UTF-8" standalone="yes"?>
<Relationships xmlns="http://schemas.openxmlformats.org/package/2006/relationships"><Relationship Id="rId3" Type="http://schemas.openxmlformats.org/officeDocument/2006/relationships/hyperlink" Target="mailto:Jacqueline.Miller@health.mo.gov"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1109" y="5001491"/>
            <a:ext cx="11125200" cy="1754326"/>
          </a:xfrm>
          <a:prstGeom prst="rect">
            <a:avLst/>
          </a:prstGeom>
          <a:noFill/>
        </p:spPr>
        <p:txBody>
          <a:bodyPr wrap="square" rtlCol="0">
            <a:spAutoFit/>
          </a:bodyPr>
          <a:lstStyle/>
          <a:p>
            <a:pPr algn="ctr"/>
            <a:endParaRPr lang="en-US" sz="5400" b="1" dirty="0">
              <a:latin typeface="Helvetica" panose="020B0604020202020204" pitchFamily="34" charset="0"/>
              <a:cs typeface="Helvetica" panose="020B0604020202020204" pitchFamily="34" charset="0"/>
            </a:endParaRPr>
          </a:p>
          <a:p>
            <a:pPr algn="ctr"/>
            <a:r>
              <a:rPr lang="en-US" sz="5400" b="1" dirty="0" smtClean="0">
                <a:latin typeface="Helvetica" panose="020B0604020202020204" pitchFamily="34" charset="0"/>
                <a:cs typeface="Helvetica" panose="020B0604020202020204" pitchFamily="34" charset="0"/>
              </a:rPr>
              <a:t>2023</a:t>
            </a:r>
            <a:endParaRPr lang="en-US" sz="5400" b="1" dirty="0">
              <a:latin typeface="Helvetica" panose="020B0604020202020204" pitchFamily="34" charset="0"/>
              <a:cs typeface="Helvetica" panose="020B0604020202020204" pitchFamily="34" charset="0"/>
            </a:endParaRPr>
          </a:p>
        </p:txBody>
      </p:sp>
      <p:pic>
        <p:nvPicPr>
          <p:cNvPr id="4" name="Picture 3"/>
          <p:cNvPicPr>
            <a:picLocks noChangeAspect="1"/>
          </p:cNvPicPr>
          <p:nvPr/>
        </p:nvPicPr>
        <p:blipFill>
          <a:blip r:embed="rId3"/>
          <a:stretch>
            <a:fillRect/>
          </a:stretch>
        </p:blipFill>
        <p:spPr>
          <a:xfrm>
            <a:off x="1219275" y="981850"/>
            <a:ext cx="9601346" cy="3781536"/>
          </a:xfrm>
          <a:prstGeom prst="rect">
            <a:avLst/>
          </a:prstGeom>
        </p:spPr>
      </p:pic>
    </p:spTree>
    <p:extLst>
      <p:ext uri="{BB962C8B-B14F-4D97-AF65-F5344CB8AC3E}">
        <p14:creationId xmlns:p14="http://schemas.microsoft.com/office/powerpoint/2010/main" val="1910930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2900" y="312746"/>
            <a:ext cx="11691257" cy="1325563"/>
          </a:xfrm>
          <a:prstGeom prst="rect">
            <a:avLst/>
          </a:prstGeom>
        </p:spPr>
        <p:txBody>
          <a:bodyPr/>
          <a:lstStyle/>
          <a:p>
            <a:pPr algn="ctr"/>
            <a:r>
              <a:rPr lang="en-US" b="1" dirty="0">
                <a:solidFill>
                  <a:srgbClr val="FB8C00"/>
                </a:solidFill>
              </a:rPr>
              <a:t>Statewide Medicaid totals of Dental Procedures - Pregnant Women</a:t>
            </a:r>
            <a:br>
              <a:rPr lang="en-US" b="1" dirty="0">
                <a:solidFill>
                  <a:srgbClr val="FB8C00"/>
                </a:solidFill>
              </a:rPr>
            </a:br>
            <a:r>
              <a:rPr lang="en-US" b="1" dirty="0"/>
              <a:t/>
            </a:r>
            <a:br>
              <a:rPr lang="en-US" b="1" dirty="0"/>
            </a:br>
            <a:endParaRPr lang="en-US" dirty="0"/>
          </a:p>
        </p:txBody>
      </p:sp>
      <p:pic>
        <p:nvPicPr>
          <p:cNvPr id="4" name="Picture 3"/>
          <p:cNvPicPr>
            <a:picLocks noChangeAspect="1"/>
          </p:cNvPicPr>
          <p:nvPr/>
        </p:nvPicPr>
        <p:blipFill>
          <a:blip r:embed="rId3"/>
          <a:stretch>
            <a:fillRect/>
          </a:stretch>
        </p:blipFill>
        <p:spPr>
          <a:xfrm>
            <a:off x="2986557" y="1638309"/>
            <a:ext cx="6120914" cy="5175953"/>
          </a:xfrm>
          <a:prstGeom prst="rect">
            <a:avLst/>
          </a:prstGeom>
        </p:spPr>
      </p:pic>
    </p:spTree>
    <p:extLst>
      <p:ext uri="{BB962C8B-B14F-4D97-AF65-F5344CB8AC3E}">
        <p14:creationId xmlns:p14="http://schemas.microsoft.com/office/powerpoint/2010/main" val="2285367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567" y="127590"/>
            <a:ext cx="1086647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2A900"/>
                </a:solidFill>
                <a:effectLst/>
                <a:uLnTx/>
                <a:uFillTx/>
                <a:latin typeface="Helvetica" panose="020B0604020202020204" pitchFamily="34" charset="0"/>
                <a:ea typeface="+mn-ea"/>
                <a:cs typeface="Helvetica" panose="020B0604020202020204" pitchFamily="34" charset="0"/>
              </a:rPr>
              <a:t>American Academy of Pediatrics on Oral Health</a:t>
            </a:r>
            <a:endParaRPr kumimoji="0" lang="en-US" sz="4400" b="1" i="0" u="none" strike="noStrike" kern="1200" cap="none" spc="0" normalizeH="0" baseline="0" noProof="0" dirty="0">
              <a:ln>
                <a:noFill/>
              </a:ln>
              <a:solidFill>
                <a:srgbClr val="F2A900"/>
              </a:solidFill>
              <a:effectLst/>
              <a:uLnTx/>
              <a:uFillTx/>
              <a:latin typeface="Helvetica" panose="020B0604020202020204" pitchFamily="34" charset="0"/>
              <a:ea typeface="+mn-ea"/>
              <a:cs typeface="Helvetica" panose="020B0604020202020204" pitchFamily="34" charset="0"/>
            </a:endParaRPr>
          </a:p>
        </p:txBody>
      </p:sp>
      <p:sp>
        <p:nvSpPr>
          <p:cNvPr id="3" name="TextBox 2"/>
          <p:cNvSpPr txBox="1"/>
          <p:nvPr/>
        </p:nvSpPr>
        <p:spPr>
          <a:xfrm>
            <a:off x="329609" y="2095136"/>
            <a:ext cx="11685182" cy="2369880"/>
          </a:xfrm>
          <a:prstGeom prst="rect">
            <a:avLst/>
          </a:prstGeom>
          <a:noFill/>
        </p:spPr>
        <p:txBody>
          <a:bodyPr wrap="square" rtlCol="0">
            <a:spAutoFit/>
          </a:bodyPr>
          <a:lstStyle/>
          <a:p>
            <a:pPr marL="365760" marR="0" lvl="0" indent="-256032"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3700" b="0" i="0" u="none" strike="noStrike" kern="1200" cap="none" spc="0" normalizeH="0" baseline="0" noProof="0" dirty="0">
                <a:ln>
                  <a:noFill/>
                </a:ln>
                <a:solidFill>
                  <a:srgbClr val="FFFFFF"/>
                </a:solidFill>
                <a:effectLst/>
                <a:uLnTx/>
                <a:uFillTx/>
                <a:latin typeface="Lucida Sans Unicode"/>
                <a:ea typeface="+mn-ea"/>
                <a:cs typeface="+mn-cs"/>
              </a:rPr>
              <a:t>“</a:t>
            </a:r>
            <a:r>
              <a:rPr kumimoji="0" lang="en-US" sz="37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Pediatricians and pediatric health care professionals should develop the knowledge base to perform oral health risk assessments on all patients beginning at 6 months of age</a:t>
            </a:r>
            <a:r>
              <a:rPr kumimoji="0" lang="en-US" sz="3700" b="0" i="0" u="none" strike="noStrike" kern="1200" cap="none" spc="0" normalizeH="0" baseline="0" noProof="0" dirty="0">
                <a:ln>
                  <a:noFill/>
                </a:ln>
                <a:solidFill>
                  <a:srgbClr val="FFFFFF"/>
                </a:solidFill>
                <a:effectLst/>
                <a:uLnTx/>
                <a:uFillTx/>
                <a:latin typeface="Lucida Sans Unicode"/>
                <a:ea typeface="+mn-ea"/>
                <a:cs typeface="+mn-cs"/>
              </a:rPr>
              <a:t>.”</a:t>
            </a:r>
          </a:p>
        </p:txBody>
      </p:sp>
      <p:sp>
        <p:nvSpPr>
          <p:cNvPr id="4" name="TextBox 3"/>
          <p:cNvSpPr txBox="1"/>
          <p:nvPr/>
        </p:nvSpPr>
        <p:spPr>
          <a:xfrm>
            <a:off x="0" y="4549676"/>
            <a:ext cx="12191999" cy="2308324"/>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Pediatric dental disease</a:t>
            </a:r>
            <a:r>
              <a:rPr lang="en-US" sz="2400" dirty="0" smtClean="0">
                <a:latin typeface="Helvetica" panose="020B0604020202020204" pitchFamily="34" charset="0"/>
                <a:cs typeface="Helvetica" panose="020B0604020202020204" pitchFamily="34" charset="0"/>
              </a:rPr>
              <a:t>, while </a:t>
            </a:r>
            <a:r>
              <a:rPr lang="en-US" sz="2400" dirty="0">
                <a:latin typeface="Helvetica" panose="020B0604020202020204" pitchFamily="34" charset="0"/>
                <a:cs typeface="Helvetica" panose="020B0604020202020204" pitchFamily="34" charset="0"/>
              </a:rPr>
              <a:t>largely preventable, </a:t>
            </a:r>
            <a:r>
              <a:rPr lang="en-US" sz="2400" dirty="0" smtClean="0">
                <a:latin typeface="Helvetica" panose="020B0604020202020204" pitchFamily="34" charset="0"/>
                <a:cs typeface="Helvetica" panose="020B0604020202020204" pitchFamily="34" charset="0"/>
              </a:rPr>
              <a:t>continues to </a:t>
            </a:r>
            <a:r>
              <a:rPr lang="en-US" sz="2400" dirty="0">
                <a:latin typeface="Helvetica" panose="020B0604020202020204" pitchFamily="34" charset="0"/>
                <a:cs typeface="Helvetica" panose="020B0604020202020204" pitchFamily="34" charset="0"/>
              </a:rPr>
              <a:t>impact too many children and families, particularly those disproportionately impacted by racial and </a:t>
            </a:r>
            <a:r>
              <a:rPr lang="en-US" sz="2400" dirty="0" smtClean="0">
                <a:latin typeface="Helvetica" panose="020B0604020202020204" pitchFamily="34" charset="0"/>
                <a:cs typeface="Helvetica" panose="020B0604020202020204" pitchFamily="34" charset="0"/>
              </a:rPr>
              <a:t>economic inequalities</a:t>
            </a:r>
            <a:r>
              <a:rPr lang="en-US" sz="2400" dirty="0">
                <a:latin typeface="Helvetica" panose="020B0604020202020204" pitchFamily="34" charset="0"/>
                <a:cs typeface="Helvetica" panose="020B0604020202020204" pitchFamily="34" charset="0"/>
              </a:rPr>
              <a:t>. Pediatricians are essential </a:t>
            </a:r>
            <a:r>
              <a:rPr lang="en-US" sz="2400" dirty="0" smtClean="0">
                <a:latin typeface="Helvetica" panose="020B0604020202020204" pitchFamily="34" charset="0"/>
                <a:cs typeface="Helvetica" panose="020B0604020202020204" pitchFamily="34" charset="0"/>
              </a:rPr>
              <a:t>partners in </a:t>
            </a:r>
            <a:r>
              <a:rPr lang="en-US" sz="2400" dirty="0">
                <a:latin typeface="Helvetica" panose="020B0604020202020204" pitchFamily="34" charset="0"/>
                <a:cs typeface="Helvetica" panose="020B0604020202020204" pitchFamily="34" charset="0"/>
              </a:rPr>
              <a:t>keeping </a:t>
            </a:r>
            <a:r>
              <a:rPr lang="en-US" sz="2400" dirty="0" smtClean="0">
                <a:latin typeface="Helvetica" panose="020B0604020202020204" pitchFamily="34" charset="0"/>
                <a:cs typeface="Helvetica" panose="020B0604020202020204" pitchFamily="34" charset="0"/>
              </a:rPr>
              <a:t>children’s teeth </a:t>
            </a:r>
            <a:r>
              <a:rPr lang="en-US" sz="2400" dirty="0">
                <a:latin typeface="Helvetica" panose="020B0604020202020204" pitchFamily="34" charset="0"/>
                <a:cs typeface="Helvetica" panose="020B0604020202020204" pitchFamily="34" charset="0"/>
              </a:rPr>
              <a:t>healthy but may lack the knowledge, training, or incentive to incorporate oral health promotion and disease prevention </a:t>
            </a:r>
            <a:r>
              <a:rPr lang="en-US" sz="2400" dirty="0" smtClean="0">
                <a:latin typeface="Helvetica" panose="020B0604020202020204" pitchFamily="34" charset="0"/>
                <a:cs typeface="Helvetica" panose="020B0604020202020204" pitchFamily="34" charset="0"/>
              </a:rPr>
              <a:t>services into </a:t>
            </a:r>
            <a:r>
              <a:rPr lang="en-US" sz="2400" dirty="0">
                <a:latin typeface="Helvetica" panose="020B0604020202020204" pitchFamily="34" charset="0"/>
                <a:cs typeface="Helvetica" panose="020B0604020202020204" pitchFamily="34" charset="0"/>
              </a:rPr>
              <a:t>care provision for young </a:t>
            </a:r>
            <a:r>
              <a:rPr lang="en-US" sz="2400" dirty="0" smtClean="0">
                <a:latin typeface="Helvetica" panose="020B0604020202020204" pitchFamily="34" charset="0"/>
                <a:cs typeface="Helvetica" panose="020B0604020202020204" pitchFamily="34" charset="0"/>
              </a:rPr>
              <a:t>children.</a:t>
            </a:r>
          </a:p>
          <a:p>
            <a:r>
              <a:rPr lang="en-US" sz="2400" dirty="0" smtClean="0">
                <a:latin typeface="Helvetica" panose="020B0604020202020204" pitchFamily="34" charset="0"/>
                <a:cs typeface="Helvetica" panose="020B0604020202020204" pitchFamily="34" charset="0"/>
              </a:rPr>
              <a:t>(Oct. 2023)</a:t>
            </a:r>
            <a:endParaRPr lang="en-US" sz="2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58326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6149" y="616689"/>
            <a:ext cx="76767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B8C00"/>
                </a:solidFill>
                <a:effectLst/>
                <a:uLnTx/>
                <a:uFillTx/>
                <a:latin typeface="Helvetica" panose="020B0604020202020204" pitchFamily="34" charset="0"/>
                <a:ea typeface="+mn-ea"/>
                <a:cs typeface="Helvetica" panose="020B0604020202020204" pitchFamily="34" charset="0"/>
              </a:rPr>
              <a:t>Infant/Child Oral Health Program</a:t>
            </a:r>
            <a:endParaRPr kumimoji="0" lang="en-US" sz="3600" b="1" i="0" u="none" strike="noStrike" kern="1200" cap="none" spc="0" normalizeH="0" baseline="0" noProof="0" dirty="0">
              <a:ln>
                <a:noFill/>
              </a:ln>
              <a:solidFill>
                <a:srgbClr val="FB8C00"/>
              </a:solidFill>
              <a:effectLst/>
              <a:uLnTx/>
              <a:uFillTx/>
              <a:latin typeface="Helvetica" panose="020B0604020202020204" pitchFamily="34" charset="0"/>
              <a:ea typeface="+mn-ea"/>
              <a:cs typeface="Helvetica" panose="020B0604020202020204" pitchFamily="34" charset="0"/>
            </a:endParaRPr>
          </a:p>
        </p:txBody>
      </p:sp>
      <p:sp>
        <p:nvSpPr>
          <p:cNvPr id="6" name="Rectangle 5"/>
          <p:cNvSpPr/>
          <p:nvPr/>
        </p:nvSpPr>
        <p:spPr>
          <a:xfrm>
            <a:off x="829734" y="1817915"/>
            <a:ext cx="10464800" cy="440120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I</a:t>
            </a: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nfant </a:t>
            </a: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knee to knee exam allows you to counsel </a:t>
            </a: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parent </a:t>
            </a: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and look for decay</a:t>
            </a: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a:t>
            </a:r>
          </a:p>
          <a:p>
            <a:pPr lvl="0"/>
            <a:endParaRPr lang="en-US" sz="2800" b="1" dirty="0" smtClean="0">
              <a:solidFill>
                <a:srgbClr val="FFFFFF"/>
              </a:solidFill>
              <a:latin typeface="Helvetica" panose="020B0604020202020204" pitchFamily="34" charset="0"/>
              <a:cs typeface="Helvetica" panose="020B0604020202020204" pitchFamily="34" charset="0"/>
            </a:endParaRPr>
          </a:p>
          <a:p>
            <a:pPr marL="457200" lvl="0" indent="-457200">
              <a:buFont typeface="Arial" panose="020B0604020202020204" pitchFamily="34" charset="0"/>
              <a:buChar char="•"/>
            </a:pPr>
            <a:r>
              <a:rPr lang="en-US" sz="2800" b="1" dirty="0">
                <a:solidFill>
                  <a:srgbClr val="FFFFFF"/>
                </a:solidFill>
                <a:latin typeface="Helvetica" panose="020B0604020202020204" pitchFamily="34" charset="0"/>
                <a:cs typeface="Helvetica" panose="020B0604020202020204" pitchFamily="34" charset="0"/>
              </a:rPr>
              <a:t>F</a:t>
            </a:r>
            <a:r>
              <a:rPr lang="en-US" sz="2800" b="1" dirty="0" smtClean="0">
                <a:solidFill>
                  <a:srgbClr val="FFFFFF"/>
                </a:solidFill>
                <a:latin typeface="Helvetica" panose="020B0604020202020204" pitchFamily="34" charset="0"/>
                <a:cs typeface="Helvetica" panose="020B0604020202020204" pitchFamily="34" charset="0"/>
              </a:rPr>
              <a:t>luoride </a:t>
            </a:r>
            <a:r>
              <a:rPr lang="en-US" sz="2800" b="1" dirty="0">
                <a:solidFill>
                  <a:srgbClr val="FFFFFF"/>
                </a:solidFill>
                <a:latin typeface="Helvetica" panose="020B0604020202020204" pitchFamily="34" charset="0"/>
                <a:cs typeface="Helvetica" panose="020B0604020202020204" pitchFamily="34" charset="0"/>
              </a:rPr>
              <a:t>varnish application starting at age </a:t>
            </a:r>
            <a:r>
              <a:rPr lang="en-US" sz="2800" b="1" dirty="0" smtClean="0">
                <a:solidFill>
                  <a:srgbClr val="FFFFFF"/>
                </a:solidFill>
                <a:latin typeface="Helvetica" panose="020B0604020202020204" pitchFamily="34" charset="0"/>
                <a:cs typeface="Helvetica" panose="020B0604020202020204" pitchFamily="34" charset="0"/>
              </a:rPr>
              <a:t>one.</a:t>
            </a:r>
            <a:endParaRPr lang="en-US" sz="2800" b="1" dirty="0">
              <a:solidFill>
                <a:srgbClr val="FFFFFF"/>
              </a:solidFill>
              <a:latin typeface="Helvetica" panose="020B0604020202020204" pitchFamily="34" charset="0"/>
              <a:cs typeface="Helvetica"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Can </a:t>
            </a: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refer </a:t>
            </a: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patient to usual </a:t>
            </a: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referral sources </a:t>
            </a: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if </a:t>
            </a: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child has decay </a:t>
            </a: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present</a:t>
            </a: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Consider </a:t>
            </a:r>
            <a:r>
              <a:rPr lang="en-US" sz="2800" b="1" dirty="0" smtClean="0">
                <a:solidFill>
                  <a:srgbClr val="FFFFFF"/>
                </a:solidFill>
                <a:latin typeface="Helvetica" panose="020B0604020202020204" pitchFamily="34" charset="0"/>
                <a:cs typeface="Helvetica" panose="020B0604020202020204" pitchFamily="34" charset="0"/>
              </a:rPr>
              <a:t>adding Silver Diamine Fluoride (SDF) to pediatric and primary care offices with training.</a:t>
            </a:r>
            <a:endPar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438340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p030"/>
          <p:cNvPicPr>
            <a:picLocks noChangeAspect="1" noChangeArrowheads="1"/>
          </p:cNvPicPr>
          <p:nvPr/>
        </p:nvPicPr>
        <p:blipFill rotWithShape="1">
          <a:blip r:embed="rId2">
            <a:extLst>
              <a:ext uri="{28A0092B-C50C-407E-A947-70E740481C1C}">
                <a14:useLocalDpi xmlns:a14="http://schemas.microsoft.com/office/drawing/2010/main" val="0"/>
              </a:ext>
            </a:extLst>
          </a:blip>
          <a:srcRect l="8255" t="9524" r="6641" b="-14070"/>
          <a:stretch/>
        </p:blipFill>
        <p:spPr bwMode="auto">
          <a:xfrm>
            <a:off x="0" y="0"/>
            <a:ext cx="6358270" cy="5135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7798"/>
          <a:stretch/>
        </p:blipFill>
        <p:spPr>
          <a:xfrm>
            <a:off x="6074338" y="1881666"/>
            <a:ext cx="6117662" cy="4976334"/>
          </a:xfrm>
          <a:prstGeom prst="rect">
            <a:avLst/>
          </a:prstGeom>
        </p:spPr>
      </p:pic>
    </p:spTree>
    <p:extLst>
      <p:ext uri="{BB962C8B-B14F-4D97-AF65-F5344CB8AC3E}">
        <p14:creationId xmlns:p14="http://schemas.microsoft.com/office/powerpoint/2010/main" val="893825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3" name="Picture 2" descr="beginning decay"/>
          <p:cNvPicPr>
            <a:picLocks noChangeAspect="1" noChangeArrowheads="1"/>
          </p:cNvPicPr>
          <p:nvPr/>
        </p:nvPicPr>
        <p:blipFill rotWithShape="1">
          <a:blip r:embed="rId3">
            <a:lum bright="-8000" contrast="32000"/>
            <a:extLst>
              <a:ext uri="{28A0092B-C50C-407E-A947-70E740481C1C}">
                <a14:useLocalDpi xmlns:a14="http://schemas.microsoft.com/office/drawing/2010/main" val="0"/>
              </a:ext>
            </a:extLst>
          </a:blip>
          <a:srcRect l="8310" t="7811" r="11081" b="22086"/>
          <a:stretch/>
        </p:blipFill>
        <p:spPr bwMode="auto">
          <a:xfrm>
            <a:off x="4875077" y="894304"/>
            <a:ext cx="7316923" cy="5069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4549" y="43699"/>
            <a:ext cx="463052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2DA2BF"/>
                </a:solidFill>
                <a:effectLst>
                  <a:outerShdw blurRad="31750" dist="25400" dir="5400000" algn="tl" rotWithShape="0">
                    <a:srgbClr val="000000">
                      <a:alpha val="25000"/>
                    </a:srgbClr>
                  </a:outerShdw>
                </a:effectLst>
                <a:uLnTx/>
                <a:uFillTx/>
                <a:latin typeface="Helvetica" panose="020B0604020202020204" pitchFamily="34" charset="0"/>
                <a:ea typeface="+mn-ea"/>
                <a:cs typeface="Helvetica" panose="020B0604020202020204" pitchFamily="34" charset="0"/>
              </a:rPr>
              <a:t>White/chalky </a:t>
            </a:r>
            <a:r>
              <a:rPr kumimoji="0" lang="en-US" sz="3600" b="1" i="0" u="none" strike="noStrike" kern="1200" cap="none" spc="0" normalizeH="0" baseline="0" noProof="0" dirty="0">
                <a:ln>
                  <a:noFill/>
                </a:ln>
                <a:solidFill>
                  <a:srgbClr val="2DA2BF"/>
                </a:solidFill>
                <a:effectLst>
                  <a:outerShdw blurRad="31750" dist="25400" dir="5400000" algn="tl" rotWithShape="0">
                    <a:srgbClr val="000000">
                      <a:alpha val="25000"/>
                    </a:srgbClr>
                  </a:outerShdw>
                </a:effectLst>
                <a:uLnTx/>
                <a:uFillTx/>
                <a:latin typeface="Helvetica" panose="020B0604020202020204" pitchFamily="34" charset="0"/>
                <a:ea typeface="+mn-ea"/>
                <a:cs typeface="Helvetica" panose="020B0604020202020204" pitchFamily="34" charset="0"/>
              </a:rPr>
              <a:t>areas can turn into brown spots (cavities)</a:t>
            </a:r>
            <a:endParaRPr kumimoji="0" lang="en-US" sz="18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sp>
        <p:nvSpPr>
          <p:cNvPr id="5" name="TextBox 4"/>
          <p:cNvSpPr txBox="1"/>
          <p:nvPr/>
        </p:nvSpPr>
        <p:spPr>
          <a:xfrm>
            <a:off x="127591" y="1982209"/>
            <a:ext cx="4747486" cy="526297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White </a:t>
            </a: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spots </a:t>
            </a: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are </a:t>
            </a: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very beginning phase of dental </a:t>
            </a: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disease</a:t>
            </a: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 refer to dentist.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Improved brushing, feeding habits and </a:t>
            </a: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application </a:t>
            </a: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of </a:t>
            </a: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fluoride </a:t>
            </a: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varnish, these spots can be stopped from getting worse</a:t>
            </a:r>
            <a:r>
              <a:rPr kumimoji="0" lang="en-US" sz="28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871227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pic>
        <p:nvPicPr>
          <p:cNvPr id="3" name="Picture Placeholder 2"/>
          <p:cNvPicPr>
            <a:picLocks noChangeAspect="1"/>
          </p:cNvPicPr>
          <p:nvPr/>
        </p:nvPicPr>
        <p:blipFill>
          <a:blip r:embed="rId2"/>
          <a:srcRect/>
          <a:stretch>
            <a:fillRect/>
          </a:stretch>
        </p:blipFill>
        <p:spPr>
          <a:xfrm>
            <a:off x="-57593" y="1882248"/>
            <a:ext cx="4763385" cy="2849240"/>
          </a:xfrm>
          <a:prstGeom prst="rect">
            <a:avLst/>
          </a:prstGeom>
          <a:pattFill prst="wdDnDiag">
            <a:fgClr>
              <a:srgbClr val="012169">
                <a:lumMod val="90000"/>
                <a:lumOff val="10000"/>
              </a:srgbClr>
            </a:fgClr>
            <a:bgClr>
              <a:srgbClr val="012169"/>
            </a:bgClr>
          </a:pattFill>
        </p:spPr>
      </p:pic>
      <p:sp>
        <p:nvSpPr>
          <p:cNvPr id="4" name="TextBox 3"/>
          <p:cNvSpPr txBox="1"/>
          <p:nvPr/>
        </p:nvSpPr>
        <p:spPr>
          <a:xfrm>
            <a:off x="170121" y="425302"/>
            <a:ext cx="41254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Fluoride Varnish</a:t>
            </a:r>
            <a:endParaRPr kumimoji="0" lang="en-US" sz="28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sp>
        <p:nvSpPr>
          <p:cNvPr id="5" name="TextBox 4"/>
          <p:cNvSpPr txBox="1"/>
          <p:nvPr/>
        </p:nvSpPr>
        <p:spPr>
          <a:xfrm>
            <a:off x="4465672" y="0"/>
            <a:ext cx="7726327" cy="646330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Safe if swallowed—no nausea.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Easy to learn to apply.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Easy to perform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Quickly completed.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Sets on contact with moisture (saliva</a:t>
            </a:r>
            <a:r>
              <a:rPr kumimoji="0" lang="en-US" sz="36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a:t>
            </a:r>
            <a:endParaRPr kumimoji="0" lang="en-US" sz="36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Not rendered inactive by </a:t>
            </a:r>
            <a:r>
              <a:rPr kumimoji="0" lang="en-US" sz="36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plaque.</a:t>
            </a:r>
            <a:endParaRPr kumimoji="0" lang="en-US" sz="36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Taste is tolerable and well </a:t>
            </a:r>
            <a:r>
              <a:rPr kumimoji="0" lang="en-US" sz="36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accepted.</a:t>
            </a:r>
            <a:endParaRPr kumimoji="0" lang="en-US" sz="36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Can reverse early decay and can arrest active decay </a:t>
            </a:r>
            <a:r>
              <a:rPr kumimoji="0" lang="en-US" sz="36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lesions.</a:t>
            </a:r>
            <a:endParaRPr kumimoji="0" lang="en-US" sz="36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21596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srcRect l="531" r="531"/>
          <a:stretch>
            <a:fillRect/>
          </a:stretch>
        </p:blipFill>
        <p:spPr>
          <a:prstGeom prst="rect">
            <a:avLst/>
          </a:prstGeom>
        </p:spPr>
      </p:pic>
      <p:sp>
        <p:nvSpPr>
          <p:cNvPr id="3" name="TextBox 2"/>
          <p:cNvSpPr txBox="1"/>
          <p:nvPr/>
        </p:nvSpPr>
        <p:spPr>
          <a:xfrm>
            <a:off x="559836" y="329683"/>
            <a:ext cx="500120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2A900"/>
                </a:solidFill>
                <a:effectLst/>
                <a:uLnTx/>
                <a:uFillTx/>
                <a:latin typeface="Helvetica" panose="020B0604020202020204" pitchFamily="34" charset="0"/>
                <a:ea typeface="+mn-ea"/>
                <a:cs typeface="Helvetica" panose="020B0604020202020204" pitchFamily="34" charset="0"/>
              </a:rPr>
              <a:t>Fluoride Varnish Application</a:t>
            </a:r>
            <a:endParaRPr kumimoji="0" lang="en-US" sz="4400" b="1" i="0" u="none" strike="noStrike" kern="1200" cap="none" spc="0" normalizeH="0" baseline="0" noProof="0" dirty="0">
              <a:ln>
                <a:noFill/>
              </a:ln>
              <a:solidFill>
                <a:srgbClr val="F2A900"/>
              </a:solidFill>
              <a:effectLst/>
              <a:uLnTx/>
              <a:uFillTx/>
              <a:latin typeface="Helvetica" panose="020B0604020202020204" pitchFamily="34" charset="0"/>
              <a:ea typeface="+mn-ea"/>
              <a:cs typeface="Helvetica" panose="020B0604020202020204" pitchFamily="34" charset="0"/>
            </a:endParaRPr>
          </a:p>
        </p:txBody>
      </p:sp>
      <p:sp>
        <p:nvSpPr>
          <p:cNvPr id="4" name="TextBox 3"/>
          <p:cNvSpPr txBox="1"/>
          <p:nvPr/>
        </p:nvSpPr>
        <p:spPr>
          <a:xfrm>
            <a:off x="201471" y="1894766"/>
            <a:ext cx="571793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All children aged one year and 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Medicaid will reimburse $</a:t>
            </a:r>
            <a:r>
              <a:rPr kumimoji="0" lang="en-US" sz="2200" b="1" i="0" u="none" strike="noStrike" kern="1200" cap="none" spc="0" normalizeH="0" baseline="0" noProof="0" dirty="0" smtClean="0">
                <a:ln>
                  <a:noFill/>
                </a:ln>
                <a:solidFill>
                  <a:srgbClr val="F2A900"/>
                </a:solidFill>
                <a:effectLst/>
                <a:uLnTx/>
                <a:uFillTx/>
                <a:latin typeface="Helvetica" panose="020B0604020202020204" pitchFamily="34" charset="0"/>
                <a:ea typeface="+mn-ea"/>
                <a:cs typeface="Helvetica" panose="020B0604020202020204" pitchFamily="34" charset="0"/>
              </a:rPr>
              <a:t>36</a:t>
            </a:r>
            <a:r>
              <a:rPr kumimoji="0" lang="en-US" sz="22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 per application if completed by a dentist or dental hygienist.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Medicaid will reimburse $</a:t>
            </a:r>
            <a:r>
              <a:rPr kumimoji="0" lang="en-US" sz="2200" b="1" i="0" u="none" strike="noStrike" kern="1200" cap="none" spc="0" normalizeH="0" baseline="0" noProof="0" dirty="0" smtClean="0">
                <a:ln>
                  <a:noFill/>
                </a:ln>
                <a:solidFill>
                  <a:srgbClr val="F2A900"/>
                </a:solidFill>
                <a:effectLst/>
                <a:uLnTx/>
                <a:uFillTx/>
                <a:latin typeface="Helvetica" panose="020B0604020202020204" pitchFamily="34" charset="0"/>
                <a:ea typeface="+mn-ea"/>
                <a:cs typeface="Helvetica" panose="020B0604020202020204" pitchFamily="34" charset="0"/>
              </a:rPr>
              <a:t>21.50</a:t>
            </a:r>
            <a:r>
              <a:rPr kumimoji="0" lang="en-US" sz="22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 per application if completed by a medical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Can reapply every 6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Helvetica" panose="020B0604020202020204" pitchFamily="34" charset="0"/>
              </a:rPr>
              <a:t>The FV at a cost of about $.40-70 per application.</a:t>
            </a:r>
          </a:p>
        </p:txBody>
      </p:sp>
    </p:spTree>
    <p:extLst>
      <p:ext uri="{BB962C8B-B14F-4D97-AF65-F5344CB8AC3E}">
        <p14:creationId xmlns:p14="http://schemas.microsoft.com/office/powerpoint/2010/main" val="387555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428" y="186384"/>
            <a:ext cx="119935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B8C00"/>
                </a:solidFill>
                <a:effectLst/>
                <a:uLnTx/>
                <a:uFillTx/>
                <a:latin typeface="Helvetica" panose="020B0604020202020204" pitchFamily="34" charset="0"/>
                <a:ea typeface="+mn-ea"/>
                <a:cs typeface="Helvetica" panose="020B0604020202020204" pitchFamily="34" charset="0"/>
              </a:rPr>
              <a:t>Dunklin County has added to their bottom line with fluoride varnish!!</a:t>
            </a:r>
            <a:endParaRPr kumimoji="0" lang="en-US" sz="4000" b="1" i="0" u="none" strike="noStrike" kern="1200" cap="none" spc="0" normalizeH="0" baseline="0" noProof="0" dirty="0">
              <a:ln>
                <a:noFill/>
              </a:ln>
              <a:solidFill>
                <a:srgbClr val="FB8C00"/>
              </a:solidFill>
              <a:effectLst/>
              <a:uLnTx/>
              <a:uFillTx/>
              <a:latin typeface="Helvetica" panose="020B0604020202020204" pitchFamily="34" charset="0"/>
              <a:ea typeface="+mn-ea"/>
              <a:cs typeface="Helvetica" panose="020B0604020202020204" pitchFamily="34" charset="0"/>
            </a:endParaRPr>
          </a:p>
        </p:txBody>
      </p:sp>
      <p:pic>
        <p:nvPicPr>
          <p:cNvPr id="3" name="Picture 2"/>
          <p:cNvPicPr>
            <a:picLocks noChangeAspect="1"/>
          </p:cNvPicPr>
          <p:nvPr/>
        </p:nvPicPr>
        <p:blipFill>
          <a:blip r:embed="rId3"/>
          <a:stretch>
            <a:fillRect/>
          </a:stretch>
        </p:blipFill>
        <p:spPr>
          <a:xfrm>
            <a:off x="74427" y="1509823"/>
            <a:ext cx="11993526" cy="5015971"/>
          </a:xfrm>
          <a:prstGeom prst="rect">
            <a:avLst/>
          </a:prstGeom>
        </p:spPr>
      </p:pic>
      <p:sp>
        <p:nvSpPr>
          <p:cNvPr id="5" name="Up Arrow 4"/>
          <p:cNvSpPr/>
          <p:nvPr/>
        </p:nvSpPr>
        <p:spPr>
          <a:xfrm rot="7010732">
            <a:off x="9528742" y="5465528"/>
            <a:ext cx="637953" cy="12440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Arial"/>
              <a:ea typeface="+mn-ea"/>
              <a:cs typeface="+mn-cs"/>
            </a:endParaRPr>
          </a:p>
        </p:txBody>
      </p:sp>
    </p:spTree>
    <p:extLst>
      <p:ext uri="{BB962C8B-B14F-4D97-AF65-F5344CB8AC3E}">
        <p14:creationId xmlns:p14="http://schemas.microsoft.com/office/powerpoint/2010/main" val="1558058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srcRect/>
          <a:stretch>
            <a:fillRect/>
          </a:stretch>
        </p:blipFill>
        <p:spPr>
          <a:xfrm>
            <a:off x="6096000" y="209872"/>
            <a:ext cx="5376672" cy="3216080"/>
          </a:xfrm>
          <a:prstGeom prst="rect">
            <a:avLst/>
          </a:prstGeom>
        </p:spPr>
      </p:pic>
      <p:sp>
        <p:nvSpPr>
          <p:cNvPr id="5" name="TextBox 4"/>
          <p:cNvSpPr txBox="1"/>
          <p:nvPr/>
        </p:nvSpPr>
        <p:spPr>
          <a:xfrm>
            <a:off x="0" y="3425952"/>
            <a:ext cx="12192000"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Contact/Ordering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Helvetica" panose="020B0604020202020204" pitchFamily="34" charset="0"/>
                <a:ea typeface="+mn-ea"/>
                <a:cs typeface="Helvetica" panose="020B0604020202020204" pitchFamily="34" charset="0"/>
              </a:rPr>
              <a:t>Nanova</a:t>
            </a: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 Biomaterials,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orders@nanovabio.com, 573-875-6682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Contract # CC211820001.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Mention your affiliation with DHSS ODH when ordering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Order minimum - 1 case = 8 boxes of 200 applications per box at $72.00 per box ($0.36 per application)</a:t>
            </a:r>
          </a:p>
        </p:txBody>
      </p:sp>
      <p:sp>
        <p:nvSpPr>
          <p:cNvPr id="2" name="TextBox 1"/>
          <p:cNvSpPr txBox="1"/>
          <p:nvPr/>
        </p:nvSpPr>
        <p:spPr>
          <a:xfrm>
            <a:off x="149352" y="956069"/>
            <a:ext cx="57972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57C00"/>
                </a:solidFill>
                <a:effectLst/>
                <a:uLnTx/>
                <a:uFillTx/>
                <a:latin typeface="Arial"/>
                <a:ea typeface="+mn-ea"/>
                <a:cs typeface="+mn-cs"/>
              </a:rPr>
              <a:t>How do I order varnish for my clinic?</a:t>
            </a:r>
          </a:p>
        </p:txBody>
      </p:sp>
    </p:spTree>
    <p:extLst>
      <p:ext uri="{BB962C8B-B14F-4D97-AF65-F5344CB8AC3E}">
        <p14:creationId xmlns:p14="http://schemas.microsoft.com/office/powerpoint/2010/main" val="603737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06995"/>
            <a:ext cx="12192000" cy="400110"/>
          </a:xfrm>
          <a:prstGeom prst="rect">
            <a:avLst/>
          </a:prstGeom>
          <a:noFill/>
        </p:spPr>
        <p:txBody>
          <a:bodyPr wrap="square" rtlCol="0">
            <a:spAutoFit/>
          </a:bodyPr>
          <a:lstStyle/>
          <a:p>
            <a:endParaRPr lang="en-US" sz="2000" dirty="0">
              <a:latin typeface="Helvetica" panose="020B0604020202020204" pitchFamily="34" charset="0"/>
              <a:cs typeface="Helvetica" panose="020B0604020202020204" pitchFamily="34" charset="0"/>
            </a:endParaRPr>
          </a:p>
        </p:txBody>
      </p:sp>
      <p:sp>
        <p:nvSpPr>
          <p:cNvPr id="3" name="TextBox 2"/>
          <p:cNvSpPr txBox="1"/>
          <p:nvPr/>
        </p:nvSpPr>
        <p:spPr>
          <a:xfrm>
            <a:off x="124929" y="1468167"/>
            <a:ext cx="11647969" cy="2677656"/>
          </a:xfrm>
          <a:prstGeom prst="rect">
            <a:avLst/>
          </a:prstGeom>
          <a:noFill/>
        </p:spPr>
        <p:txBody>
          <a:bodyPr wrap="square" rtlCol="0">
            <a:spAutoFit/>
          </a:bodyPr>
          <a:lstStyle/>
          <a:p>
            <a:r>
              <a:rPr lang="en-US" sz="2800" b="1" dirty="0" smtClean="0">
                <a:latin typeface="Helvetica" panose="020B0604020202020204" pitchFamily="34" charset="0"/>
                <a:cs typeface="Helvetica" panose="020B0604020202020204" pitchFamily="34" charset="0"/>
              </a:rPr>
              <a:t>SDF </a:t>
            </a:r>
            <a:r>
              <a:rPr lang="en-US" sz="2800" b="1" dirty="0">
                <a:latin typeface="Helvetica" panose="020B0604020202020204" pitchFamily="34" charset="0"/>
                <a:cs typeface="Helvetica" panose="020B0604020202020204" pitchFamily="34" charset="0"/>
              </a:rPr>
              <a:t>is a brush-on liquid that stops cavities by strengthening affected tooth structures and keeping bacteria from growing on them. It prevents dental decay from progressing and spreading to other teeth. Unlike traditional treatments such as drilling and filling a cavity, SDF is quick, painless, and does not require local anesthesia or sedation.</a:t>
            </a:r>
            <a:endParaRPr lang="en-US" sz="2800" b="1" dirty="0">
              <a:latin typeface="Helvetica" panose="020B0604020202020204" pitchFamily="34" charset="0"/>
              <a:cs typeface="Helvetica" panose="020B0604020202020204" pitchFamily="34" charset="0"/>
            </a:endParaRPr>
          </a:p>
        </p:txBody>
      </p:sp>
      <p:sp>
        <p:nvSpPr>
          <p:cNvPr id="6" name="TextBox 5"/>
          <p:cNvSpPr txBox="1"/>
          <p:nvPr/>
        </p:nvSpPr>
        <p:spPr>
          <a:xfrm>
            <a:off x="186068" y="164029"/>
            <a:ext cx="11525693" cy="646331"/>
          </a:xfrm>
          <a:prstGeom prst="rect">
            <a:avLst/>
          </a:prstGeom>
          <a:noFill/>
        </p:spPr>
        <p:txBody>
          <a:bodyPr wrap="square" rtlCol="0">
            <a:spAutoFit/>
          </a:bodyPr>
          <a:lstStyle/>
          <a:p>
            <a:r>
              <a:rPr lang="en-US" sz="3600" b="1" dirty="0" smtClean="0">
                <a:solidFill>
                  <a:srgbClr val="FFC000"/>
                </a:solidFill>
                <a:latin typeface="Helvetica" panose="020B0604020202020204" pitchFamily="34" charset="0"/>
                <a:cs typeface="Helvetica" panose="020B0604020202020204" pitchFamily="34" charset="0"/>
              </a:rPr>
              <a:t>Silver Diamine Fluoride Application by Pediatricians</a:t>
            </a:r>
            <a:endParaRPr lang="en-US" sz="3600" b="1" dirty="0">
              <a:solidFill>
                <a:srgbClr val="FFC000"/>
              </a:solidFill>
              <a:latin typeface="Helvetica" panose="020B0604020202020204" pitchFamily="34" charset="0"/>
              <a:cs typeface="Helvetica" panose="020B0604020202020204" pitchFamily="34" charset="0"/>
            </a:endParaRPr>
          </a:p>
        </p:txBody>
      </p:sp>
      <p:sp>
        <p:nvSpPr>
          <p:cNvPr id="4" name="TextBox 3"/>
          <p:cNvSpPr txBox="1"/>
          <p:nvPr/>
        </p:nvSpPr>
        <p:spPr>
          <a:xfrm>
            <a:off x="186068" y="4444410"/>
            <a:ext cx="10972800" cy="2246769"/>
          </a:xfrm>
          <a:prstGeom prst="rect">
            <a:avLst/>
          </a:prstGeom>
          <a:noFill/>
        </p:spPr>
        <p:txBody>
          <a:bodyPr wrap="square" rtlCol="0">
            <a:spAutoFit/>
          </a:bodyPr>
          <a:lstStyle/>
          <a:p>
            <a:r>
              <a:rPr lang="en-US" sz="2800" b="1" dirty="0" smtClean="0">
                <a:latin typeface="Helvetica" panose="020B0604020202020204" pitchFamily="34" charset="0"/>
                <a:cs typeface="Helvetica" panose="020B0604020202020204" pitchFamily="34" charset="0"/>
              </a:rPr>
              <a:t>Previously only dental care providers could apply SDF, but now primary care team members will be able to apply SDF to treat cavities and be reimbursed for it. The CPT code approval for SDF will benefit patients by providing many new points of access for treating tooth decay.</a:t>
            </a:r>
            <a:endParaRPr lang="en-US" sz="2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19958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9E730-F964-4C4B-A1EF-AD7B3E38A301}"/>
              </a:ext>
            </a:extLst>
          </p:cNvPr>
          <p:cNvSpPr/>
          <p:nvPr/>
        </p:nvSpPr>
        <p:spPr>
          <a:xfrm>
            <a:off x="0" y="0"/>
            <a:ext cx="12192000" cy="6858000"/>
          </a:xfrm>
          <a:prstGeom prst="rect">
            <a:avLst/>
          </a:prstGeom>
          <a:gradFill flip="none" rotWithShape="1">
            <a:gsLst>
              <a:gs pos="100000">
                <a:schemeClr val="accent2"/>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
        <p:nvSpPr>
          <p:cNvPr id="3" name="Rectangle 2">
            <a:extLst>
              <a:ext uri="{FF2B5EF4-FFF2-40B4-BE49-F238E27FC236}">
                <a16:creationId xmlns:a16="http://schemas.microsoft.com/office/drawing/2014/main" id="{AC8796EE-A06B-460B-AA0C-C8B6C686AB27}"/>
              </a:ext>
            </a:extLst>
          </p:cNvPr>
          <p:cNvSpPr/>
          <p:nvPr/>
        </p:nvSpPr>
        <p:spPr>
          <a:xfrm>
            <a:off x="609601" y="899886"/>
            <a:ext cx="10972798" cy="5392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
        <p:nvSpPr>
          <p:cNvPr id="4" name="TextBox 3">
            <a:extLst>
              <a:ext uri="{FF2B5EF4-FFF2-40B4-BE49-F238E27FC236}">
                <a16:creationId xmlns:a16="http://schemas.microsoft.com/office/drawing/2014/main" id="{402D7909-738A-44C9-BC28-8609EFD38B0A}"/>
              </a:ext>
            </a:extLst>
          </p:cNvPr>
          <p:cNvSpPr txBox="1"/>
          <p:nvPr/>
        </p:nvSpPr>
        <p:spPr>
          <a:xfrm>
            <a:off x="1448734" y="3595569"/>
            <a:ext cx="9294531" cy="1569660"/>
          </a:xfrm>
          <a:prstGeom prst="rect">
            <a:avLst/>
          </a:prstGeom>
          <a:noFill/>
        </p:spPr>
        <p:txBody>
          <a:bodyPr wrap="none" rtlCol="0">
            <a:spAutoFit/>
          </a:bodyPr>
          <a:lstStyle/>
          <a:p>
            <a:pPr lvl="0" algn="ctr">
              <a:defRPr/>
            </a:pPr>
            <a:r>
              <a:rPr lang="en-US" sz="4800" b="1" dirty="0" smtClean="0">
                <a:solidFill>
                  <a:srgbClr val="FFFFFF"/>
                </a:solidFill>
                <a:latin typeface="Helvetica" panose="020B0604020202030204" pitchFamily="34" charset="0"/>
              </a:rPr>
              <a:t>Options to Improve Oral Health</a:t>
            </a:r>
          </a:p>
          <a:p>
            <a:pPr lvl="0" algn="ctr">
              <a:defRPr/>
            </a:pPr>
            <a:r>
              <a:rPr lang="en-US" sz="4800" b="1" dirty="0" smtClean="0">
                <a:solidFill>
                  <a:srgbClr val="FFFFFF"/>
                </a:solidFill>
                <a:latin typeface="Helvetica" panose="020B0604020202030204" pitchFamily="34" charset="0"/>
              </a:rPr>
              <a:t>in Rural Areas in Missouri</a:t>
            </a:r>
            <a:endParaRPr kumimoji="0" lang="en-US" sz="4800" b="1" i="0" u="none" strike="noStrike" kern="1200" cap="none" spc="0" normalizeH="0" baseline="0" noProof="0" dirty="0">
              <a:ln>
                <a:noFill/>
              </a:ln>
              <a:solidFill>
                <a:srgbClr val="FFFFFF"/>
              </a:solidFill>
              <a:effectLst/>
              <a:uLnTx/>
              <a:uFillTx/>
              <a:latin typeface="Helvetica" panose="020B0604020202030204" pitchFamily="34" charset="0"/>
            </a:endParaRPr>
          </a:p>
        </p:txBody>
      </p:sp>
      <p:cxnSp>
        <p:nvCxnSpPr>
          <p:cNvPr id="7" name="Straight Connector 6">
            <a:extLst>
              <a:ext uri="{FF2B5EF4-FFF2-40B4-BE49-F238E27FC236}">
                <a16:creationId xmlns:a16="http://schemas.microsoft.com/office/drawing/2014/main" id="{30FB821F-F3CC-4636-8DAC-DC7A3795EFA2}"/>
              </a:ext>
            </a:extLst>
          </p:cNvPr>
          <p:cNvCxnSpPr>
            <a:cxnSpLocks/>
          </p:cNvCxnSpPr>
          <p:nvPr/>
        </p:nvCxnSpPr>
        <p:spPr>
          <a:xfrm>
            <a:off x="2546973" y="5594152"/>
            <a:ext cx="723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8259AB7-BDCA-4A6C-A18A-B9F81CDC0816}"/>
              </a:ext>
            </a:extLst>
          </p:cNvPr>
          <p:cNvSpPr txBox="1"/>
          <p:nvPr/>
        </p:nvSpPr>
        <p:spPr>
          <a:xfrm>
            <a:off x="1941598" y="5271560"/>
            <a:ext cx="8449749" cy="1692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Helvetica" panose="020B0604020202030204" pitchFamily="34" charset="0"/>
              </a:rPr>
              <a:t>Jacqueline </a:t>
            </a:r>
            <a:r>
              <a:rPr kumimoji="0" lang="en-US" sz="2800" b="1" i="0" u="none" strike="noStrike" kern="1200" cap="none" spc="0" normalizeH="0" baseline="0" noProof="0" dirty="0">
                <a:ln>
                  <a:noFill/>
                </a:ln>
                <a:solidFill>
                  <a:srgbClr val="FFFFFF"/>
                </a:solidFill>
                <a:effectLst/>
                <a:uLnTx/>
                <a:uFillTx/>
                <a:latin typeface="Helvetica" panose="020B0604020202030204" pitchFamily="34" charset="0"/>
              </a:rPr>
              <a:t>Miller </a:t>
            </a:r>
            <a:r>
              <a:rPr kumimoji="0" lang="en-US" sz="2800" b="1" i="0" u="none" strike="noStrike" kern="1200" cap="none" spc="0" normalizeH="0" baseline="0" noProof="0" dirty="0" smtClean="0">
                <a:ln>
                  <a:noFill/>
                </a:ln>
                <a:solidFill>
                  <a:srgbClr val="FFFFFF"/>
                </a:solidFill>
                <a:effectLst/>
                <a:uLnTx/>
                <a:uFillTx/>
                <a:latin typeface="Helvetica" panose="020B0604020202030204" pitchFamily="34" charset="0"/>
              </a:rPr>
              <a:t>DDS, MS, </a:t>
            </a:r>
            <a:r>
              <a:rPr kumimoji="0" lang="en-US" sz="2800" b="1" i="0" u="none" strike="noStrike" kern="1200" cap="none" spc="0" normalizeH="0" baseline="0" noProof="0" dirty="0">
                <a:ln>
                  <a:noFill/>
                </a:ln>
                <a:solidFill>
                  <a:srgbClr val="FFFFFF"/>
                </a:solidFill>
                <a:effectLst/>
                <a:uLnTx/>
                <a:uFillTx/>
                <a:latin typeface="Helvetica" panose="020B0604020202030204" pitchFamily="34" charset="0"/>
              </a:rPr>
              <a:t>MPH, Dental </a:t>
            </a:r>
            <a:r>
              <a:rPr kumimoji="0" lang="en-US" sz="2800" b="1" i="0" u="none" strike="noStrike" kern="1200" cap="none" spc="0" normalizeH="0" baseline="0" noProof="0" dirty="0" smtClean="0">
                <a:ln>
                  <a:noFill/>
                </a:ln>
                <a:solidFill>
                  <a:srgbClr val="FFFFFF"/>
                </a:solidFill>
                <a:effectLst/>
                <a:uLnTx/>
                <a:uFillTx/>
                <a:latin typeface="Helvetica" panose="020B0604020202030204" pitchFamily="34" charset="0"/>
              </a:rPr>
              <a:t>Director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Helvetica" panose="020B0604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31551" y="1067165"/>
            <a:ext cx="2319482" cy="2511221"/>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94765" y="1256932"/>
            <a:ext cx="3348459" cy="2232306"/>
          </a:xfrm>
          <a:prstGeom prst="rect">
            <a:avLst/>
          </a:prstGeom>
        </p:spPr>
      </p:pic>
    </p:spTree>
    <p:extLst>
      <p:ext uri="{BB962C8B-B14F-4D97-AF65-F5344CB8AC3E}">
        <p14:creationId xmlns:p14="http://schemas.microsoft.com/office/powerpoint/2010/main" val="1054452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DDF9FD-03D4-48FB-8708-B55099BC8450}"/>
              </a:ext>
            </a:extLst>
          </p:cNvPr>
          <p:cNvSpPr/>
          <p:nvPr/>
        </p:nvSpPr>
        <p:spPr>
          <a:xfrm>
            <a:off x="0" y="6352758"/>
            <a:ext cx="12192000" cy="519755"/>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Arial"/>
              <a:ea typeface="+mn-ea"/>
              <a:cs typeface="+mn-cs"/>
            </a:endParaRPr>
          </a:p>
        </p:txBody>
      </p:sp>
      <p:sp>
        <p:nvSpPr>
          <p:cNvPr id="11" name="TextBox 10">
            <a:extLst>
              <a:ext uri="{FF2B5EF4-FFF2-40B4-BE49-F238E27FC236}">
                <a16:creationId xmlns:a16="http://schemas.microsoft.com/office/drawing/2014/main" id="{7A99A1F4-E6CD-45F5-A01D-7F77B708E539}"/>
              </a:ext>
            </a:extLst>
          </p:cNvPr>
          <p:cNvSpPr txBox="1"/>
          <p:nvPr/>
        </p:nvSpPr>
        <p:spPr>
          <a:xfrm>
            <a:off x="2129358" y="4304311"/>
            <a:ext cx="7648248" cy="1754326"/>
          </a:xfrm>
          <a:prstGeom prst="rect">
            <a:avLst/>
          </a:prstGeom>
          <a:noFill/>
          <a:effectLst>
            <a:glow rad="228600">
              <a:schemeClr val="accent1">
                <a:satMod val="175000"/>
                <a:alpha val="40000"/>
              </a:schemeClr>
            </a:glow>
            <a:outerShdw blurRad="660400" sx="65000" sy="65000" algn="ctr" rotWithShape="0">
              <a:schemeClr val="tx2">
                <a:alpha val="41000"/>
              </a:scheme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5400" b="1" i="0" u="none" strike="noStrike" kern="1200" cap="none" spc="0" normalizeH="0" baseline="0" noProof="0" dirty="0">
                <a:ln>
                  <a:noFill/>
                </a:ln>
                <a:solidFill>
                  <a:srgbClr val="FFFFFF"/>
                </a:solidFill>
                <a:effectLst/>
                <a:uLnTx/>
                <a:uFillTx/>
                <a:latin typeface="Helvetica" panose="020B0604020202030204" pitchFamily="34" charset="0"/>
                <a:ea typeface="Open Sans Extrabold" panose="020B0906030804020204" pitchFamily="34" charset="0"/>
                <a:cs typeface="Open Sans Extrabold" panose="020B0906030804020204" pitchFamily="34" charset="0"/>
              </a:rPr>
              <a:t>COMMUNITY 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5400" b="1" i="0" u="none" strike="noStrike" kern="1200" cap="none" spc="0" normalizeH="0" baseline="0" noProof="0" dirty="0">
                <a:ln>
                  <a:noFill/>
                </a:ln>
                <a:solidFill>
                  <a:srgbClr val="FFFFFF"/>
                </a:solidFill>
                <a:effectLst/>
                <a:uLnTx/>
                <a:uFillTx/>
                <a:latin typeface="Helvetica" panose="020B0604020202030204" pitchFamily="34" charset="0"/>
                <a:ea typeface="Open Sans Extrabold" panose="020B0906030804020204" pitchFamily="34" charset="0"/>
                <a:cs typeface="Open Sans Extrabold" panose="020B0906030804020204" pitchFamily="34" charset="0"/>
              </a:rPr>
              <a:t>FLUORIDATION (CWF)</a:t>
            </a:r>
          </a:p>
        </p:txBody>
      </p:sp>
      <p:pic>
        <p:nvPicPr>
          <p:cNvPr id="3" name="Picture 2">
            <a:extLst>
              <a:ext uri="{FF2B5EF4-FFF2-40B4-BE49-F238E27FC236}">
                <a16:creationId xmlns:a16="http://schemas.microsoft.com/office/drawing/2014/main" id="{BD6E0F29-BC62-B32C-D55F-DE8496C40921}"/>
              </a:ext>
            </a:extLst>
          </p:cNvPr>
          <p:cNvPicPr>
            <a:picLocks noChangeAspect="1"/>
          </p:cNvPicPr>
          <p:nvPr/>
        </p:nvPicPr>
        <p:blipFill>
          <a:blip r:embed="rId3"/>
          <a:stretch>
            <a:fillRect/>
          </a:stretch>
        </p:blipFill>
        <p:spPr>
          <a:xfrm>
            <a:off x="3343256" y="376918"/>
            <a:ext cx="5220451" cy="3471600"/>
          </a:xfrm>
          <a:prstGeom prst="rect">
            <a:avLst/>
          </a:prstGeom>
        </p:spPr>
      </p:pic>
      <p:sp>
        <p:nvSpPr>
          <p:cNvPr id="2" name="TextBox 1"/>
          <p:cNvSpPr txBox="1"/>
          <p:nvPr/>
        </p:nvSpPr>
        <p:spPr>
          <a:xfrm>
            <a:off x="8895012" y="470760"/>
            <a:ext cx="3124710" cy="3539430"/>
          </a:xfrm>
          <a:prstGeom prst="rect">
            <a:avLst/>
          </a:prstGeom>
          <a:noFill/>
        </p:spPr>
        <p:txBody>
          <a:bodyPr wrap="square" rtlCol="0">
            <a:spAutoFit/>
          </a:bodyPr>
          <a:lstStyle/>
          <a:p>
            <a:r>
              <a:rPr lang="en-US" sz="2800" dirty="0">
                <a:latin typeface="Helvetica" panose="020B0604020202030204" pitchFamily="34" charset="0"/>
              </a:rPr>
              <a:t>CWF achieves 25% decay reduction in all citizens regardless of income or other socio-economic factors. </a:t>
            </a:r>
          </a:p>
        </p:txBody>
      </p:sp>
    </p:spTree>
    <p:extLst>
      <p:ext uri="{BB962C8B-B14F-4D97-AF65-F5344CB8AC3E}">
        <p14:creationId xmlns:p14="http://schemas.microsoft.com/office/powerpoint/2010/main" val="3714821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aphical user interface, application, map&#10;&#10;Description automatically generated">
            <a:extLst>
              <a:ext uri="{FF2B5EF4-FFF2-40B4-BE49-F238E27FC236}">
                <a16:creationId xmlns:a16="http://schemas.microsoft.com/office/drawing/2014/main" id="{3BA99C09-BA15-9B26-C81D-15EBC21EFA2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1056" t="16970" r="21002" b="909"/>
          <a:stretch/>
        </p:blipFill>
        <p:spPr>
          <a:xfrm>
            <a:off x="211732" y="525425"/>
            <a:ext cx="7419110" cy="5631873"/>
          </a:xfrm>
        </p:spPr>
      </p:pic>
      <p:pic>
        <p:nvPicPr>
          <p:cNvPr id="8" name="Picture 7">
            <a:extLst>
              <a:ext uri="{FF2B5EF4-FFF2-40B4-BE49-F238E27FC236}">
                <a16:creationId xmlns:a16="http://schemas.microsoft.com/office/drawing/2014/main" id="{08CCD770-D213-EB35-E5B4-CDCA54C01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414" y="3341362"/>
            <a:ext cx="137172" cy="175275"/>
          </a:xfrm>
          <a:prstGeom prst="rect">
            <a:avLst/>
          </a:prstGeom>
        </p:spPr>
      </p:pic>
      <p:sp>
        <p:nvSpPr>
          <p:cNvPr id="2" name="TextBox 1"/>
          <p:cNvSpPr txBox="1"/>
          <p:nvPr/>
        </p:nvSpPr>
        <p:spPr>
          <a:xfrm>
            <a:off x="7776615" y="350706"/>
            <a:ext cx="4044323" cy="6555641"/>
          </a:xfrm>
          <a:prstGeom prst="rect">
            <a:avLst/>
          </a:prstGeom>
          <a:noFill/>
        </p:spPr>
        <p:txBody>
          <a:bodyPr wrap="square" rtlCol="0">
            <a:spAutoFit/>
          </a:bodyPr>
          <a:lstStyle/>
          <a:p>
            <a:pPr marL="457200" indent="-457200">
              <a:buFont typeface="Arial" panose="020B0604020202020204" pitchFamily="34" charset="0"/>
              <a:buChar char="•"/>
            </a:pPr>
            <a:r>
              <a:rPr lang="en-US" sz="3000" dirty="0">
                <a:latin typeface="Helvetica" panose="020B0604020202030204" pitchFamily="34" charset="0"/>
              </a:rPr>
              <a:t>76.2% of the </a:t>
            </a:r>
            <a:r>
              <a:rPr lang="en-US" sz="3000" dirty="0" smtClean="0">
                <a:latin typeface="Helvetica" panose="020B0604020202030204" pitchFamily="34" charset="0"/>
              </a:rPr>
              <a:t>Missouri </a:t>
            </a:r>
            <a:r>
              <a:rPr lang="en-US" sz="3000" dirty="0">
                <a:latin typeface="Helvetica" panose="020B0604020202030204" pitchFamily="34" charset="0"/>
              </a:rPr>
              <a:t>population is served by public water systems which receive </a:t>
            </a:r>
            <a:r>
              <a:rPr lang="en-US" sz="3000" dirty="0" smtClean="0">
                <a:latin typeface="Helvetica" panose="020B0604020202030204" pitchFamily="34" charset="0"/>
              </a:rPr>
              <a:t>fluoride.</a:t>
            </a:r>
          </a:p>
          <a:p>
            <a:pPr marL="457200" indent="-457200">
              <a:spcBef>
                <a:spcPts val="1800"/>
              </a:spcBef>
              <a:buFont typeface="Arial" panose="020B0604020202020204" pitchFamily="34" charset="0"/>
              <a:buChar char="•"/>
            </a:pPr>
            <a:r>
              <a:rPr lang="en-US" sz="3000" dirty="0">
                <a:latin typeface="Helvetica" panose="020B0604020202030204" pitchFamily="34" charset="0"/>
              </a:rPr>
              <a:t>CWF has a very low cost of $.05 per day per person.</a:t>
            </a:r>
          </a:p>
          <a:p>
            <a:pPr marL="457200" indent="-457200">
              <a:spcBef>
                <a:spcPts val="1800"/>
              </a:spcBef>
              <a:buFont typeface="Arial" panose="020B0604020202020204" pitchFamily="34" charset="0"/>
              <a:buChar char="•"/>
            </a:pPr>
            <a:r>
              <a:rPr lang="en-US" sz="3000" dirty="0">
                <a:latin typeface="Helvetica" panose="020B0604020202030204" pitchFamily="34" charset="0"/>
              </a:rPr>
              <a:t>One dollar in CWF returns in $25 in averted dental care. </a:t>
            </a:r>
          </a:p>
          <a:p>
            <a:pPr marL="457200" indent="-457200">
              <a:buFont typeface="Arial" panose="020B0604020202020204" pitchFamily="34" charset="0"/>
              <a:buChar char="•"/>
            </a:pPr>
            <a:endParaRPr lang="en-US" sz="3000" dirty="0">
              <a:latin typeface="Helvetica" panose="020B0604020202030204" pitchFamily="34" charset="0"/>
            </a:endParaRPr>
          </a:p>
        </p:txBody>
      </p:sp>
    </p:spTree>
    <p:extLst>
      <p:ext uri="{BB962C8B-B14F-4D97-AF65-F5344CB8AC3E}">
        <p14:creationId xmlns:p14="http://schemas.microsoft.com/office/powerpoint/2010/main" val="3238883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Dental Sealants Can Prevent Cavities - Adobe Acrobat Pro (32-bit)"/>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448" t="31614" r="10992" b="15902"/>
          <a:stretch/>
        </p:blipFill>
        <p:spPr>
          <a:xfrm>
            <a:off x="2355505" y="1530491"/>
            <a:ext cx="7305871" cy="4534678"/>
          </a:xfrm>
        </p:spPr>
      </p:pic>
      <p:sp>
        <p:nvSpPr>
          <p:cNvPr id="4" name="TextBox 3"/>
          <p:cNvSpPr txBox="1"/>
          <p:nvPr/>
        </p:nvSpPr>
        <p:spPr>
          <a:xfrm>
            <a:off x="956386" y="410546"/>
            <a:ext cx="10533249" cy="646331"/>
          </a:xfrm>
          <a:prstGeom prst="rect">
            <a:avLst/>
          </a:prstGeom>
          <a:noFill/>
        </p:spPr>
        <p:txBody>
          <a:bodyPr wrap="square" rtlCol="0">
            <a:spAutoFit/>
          </a:bodyPr>
          <a:lstStyle/>
          <a:p>
            <a:pPr algn="ctr"/>
            <a:r>
              <a:rPr lang="en-US" sz="3600" b="1" dirty="0" smtClean="0">
                <a:latin typeface="Helvetica" panose="020B0604020202030204" pitchFamily="34" charset="0"/>
              </a:rPr>
              <a:t>SCHOOOL BASED SEALANT PROGRAM</a:t>
            </a:r>
            <a:endParaRPr lang="en-US" sz="3600" b="1" dirty="0">
              <a:latin typeface="Helvetica" panose="020B0604020202030204" pitchFamily="34" charset="0"/>
            </a:endParaRPr>
          </a:p>
        </p:txBody>
      </p:sp>
    </p:spTree>
    <p:extLst>
      <p:ext uri="{BB962C8B-B14F-4D97-AF65-F5344CB8AC3E}">
        <p14:creationId xmlns:p14="http://schemas.microsoft.com/office/powerpoint/2010/main" val="25497637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DDF9FD-03D4-48FB-8708-B55099BC8450}"/>
              </a:ext>
            </a:extLst>
          </p:cNvPr>
          <p:cNvSpPr/>
          <p:nvPr/>
        </p:nvSpPr>
        <p:spPr>
          <a:xfrm>
            <a:off x="0" y="6352758"/>
            <a:ext cx="12192000" cy="519755"/>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Arial"/>
              <a:ea typeface="+mn-ea"/>
              <a:cs typeface="+mn-cs"/>
            </a:endParaRPr>
          </a:p>
        </p:txBody>
      </p:sp>
      <p:sp>
        <p:nvSpPr>
          <p:cNvPr id="7" name="Title 1"/>
          <p:cNvSpPr txBox="1">
            <a:spLocks/>
          </p:cNvSpPr>
          <p:nvPr/>
        </p:nvSpPr>
        <p:spPr>
          <a:xfrm>
            <a:off x="216026" y="0"/>
            <a:ext cx="11604912" cy="1320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b="1" dirty="0" smtClean="0">
                <a:solidFill>
                  <a:srgbClr val="F57C00"/>
                </a:solidFill>
                <a:latin typeface="Helvetica" panose="020B0604020202030204" pitchFamily="34" charset="0"/>
              </a:rPr>
              <a:t>CDC Sealant Program</a:t>
            </a:r>
          </a:p>
          <a:p>
            <a:pPr algn="ctr"/>
            <a:r>
              <a:rPr lang="en-US" sz="3400" b="1" dirty="0" smtClean="0">
                <a:solidFill>
                  <a:srgbClr val="F57C00"/>
                </a:solidFill>
                <a:latin typeface="Helvetica" panose="020B0604020202030204" pitchFamily="34" charset="0"/>
              </a:rPr>
              <a:t>1611 </a:t>
            </a:r>
            <a:r>
              <a:rPr lang="en-US" sz="3400" b="1" dirty="0">
                <a:solidFill>
                  <a:srgbClr val="F57C00"/>
                </a:solidFill>
                <a:latin typeface="Helvetica" panose="020B0604020202030204" pitchFamily="34" charset="0"/>
              </a:rPr>
              <a:t>S</a:t>
            </a:r>
            <a:r>
              <a:rPr lang="en-US" sz="3400" b="1" dirty="0" smtClean="0">
                <a:solidFill>
                  <a:srgbClr val="F57C00"/>
                </a:solidFill>
                <a:latin typeface="Helvetica" panose="020B0604020202030204" pitchFamily="34" charset="0"/>
              </a:rPr>
              <a:t>ealants Placed 2019-2020</a:t>
            </a:r>
            <a:r>
              <a:rPr lang="en-US" sz="3400" b="1" dirty="0" smtClean="0">
                <a:latin typeface="Helvetica" panose="020B0604020202030204" pitchFamily="34" charset="0"/>
              </a:rPr>
              <a:t> </a:t>
            </a:r>
            <a:endParaRPr lang="en-US" sz="3400" b="1" dirty="0">
              <a:latin typeface="Helvetica" panose="020B0604020202030204" pitchFamily="34" charset="0"/>
            </a:endParaRPr>
          </a:p>
        </p:txBody>
      </p:sp>
      <p:sp>
        <p:nvSpPr>
          <p:cNvPr id="8" name="Content Placeholder 2"/>
          <p:cNvSpPr txBox="1">
            <a:spLocks/>
          </p:cNvSpPr>
          <p:nvPr/>
        </p:nvSpPr>
        <p:spPr>
          <a:xfrm>
            <a:off x="0" y="660400"/>
            <a:ext cx="9157855" cy="55301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endParaRPr lang="en-US" sz="2400" i="1" dirty="0" smtClean="0">
              <a:latin typeface="Helvetica" panose="020B0604020202030204" pitchFamily="34" charset="0"/>
            </a:endParaRPr>
          </a:p>
          <a:p>
            <a:pPr>
              <a:spcBef>
                <a:spcPts val="1800"/>
              </a:spcBef>
            </a:pPr>
            <a:r>
              <a:rPr lang="en-US" sz="2600" b="1" dirty="0" smtClean="0">
                <a:latin typeface="Helvetica" panose="020B0604020202030204" pitchFamily="34" charset="0"/>
              </a:rPr>
              <a:t>CDC Funding of $354,000 per year for five years, we hope to renew the grant in August 2024.</a:t>
            </a:r>
          </a:p>
          <a:p>
            <a:pPr>
              <a:spcBef>
                <a:spcPts val="1800"/>
              </a:spcBef>
            </a:pPr>
            <a:r>
              <a:rPr lang="en-US" sz="2600" b="1" dirty="0" smtClean="0">
                <a:latin typeface="Helvetica" panose="020B0604020202030204" pitchFamily="34" charset="0"/>
              </a:rPr>
              <a:t>Goal to provide sealants to students in high </a:t>
            </a:r>
            <a:r>
              <a:rPr lang="en-US" sz="2600" b="1" dirty="0">
                <a:latin typeface="Helvetica" panose="020B0604020202030204" pitchFamily="34" charset="0"/>
              </a:rPr>
              <a:t>r</a:t>
            </a:r>
            <a:r>
              <a:rPr lang="en-US" sz="2600" b="1" dirty="0" smtClean="0">
                <a:latin typeface="Helvetica" panose="020B0604020202030204" pitchFamily="34" charset="0"/>
              </a:rPr>
              <a:t>isk schools.</a:t>
            </a:r>
          </a:p>
          <a:p>
            <a:pPr>
              <a:spcBef>
                <a:spcPts val="1800"/>
              </a:spcBef>
            </a:pPr>
            <a:r>
              <a:rPr lang="en-US" sz="2600" b="1" dirty="0" smtClean="0">
                <a:latin typeface="Helvetica" panose="020B0604020202030204" pitchFamily="34" charset="0"/>
              </a:rPr>
              <a:t>Schools that had more than 50% of children on  Free or Reduced Lunch Program (FRLP) participants. </a:t>
            </a:r>
          </a:p>
          <a:p>
            <a:pPr>
              <a:spcBef>
                <a:spcPts val="1800"/>
              </a:spcBef>
            </a:pPr>
            <a:r>
              <a:rPr lang="en-US" sz="2600" b="1" dirty="0" smtClean="0">
                <a:latin typeface="Helvetica" panose="020B0604020202030204" pitchFamily="34" charset="0"/>
              </a:rPr>
              <a:t>During the school year 2021-2022, 503 sealants were placed that protects the tooth from decay starting.</a:t>
            </a:r>
          </a:p>
          <a:p>
            <a:pPr>
              <a:spcBef>
                <a:spcPts val="1800"/>
              </a:spcBef>
            </a:pPr>
            <a:r>
              <a:rPr lang="en-US" sz="2600" b="1" dirty="0" smtClean="0">
                <a:latin typeface="Helvetica" panose="020B0604020202030204" pitchFamily="34" charset="0"/>
              </a:rPr>
              <a:t>Five Contractors, UMKC, Jefferson County HD, Lincoln County HD, Missouri Southern State University and St. Louis Community College.</a:t>
            </a:r>
          </a:p>
          <a:p>
            <a:pPr>
              <a:spcBef>
                <a:spcPts val="1800"/>
              </a:spcBef>
            </a:pPr>
            <a:endParaRPr lang="en-US" sz="2400" dirty="0" smtClean="0">
              <a:solidFill>
                <a:srgbClr val="FFC000"/>
              </a:solidFill>
              <a:latin typeface="Helvetica" panose="020B0604020202030204" pitchFamily="34" charset="0"/>
            </a:endParaRPr>
          </a:p>
          <a:p>
            <a:pPr>
              <a:spcBef>
                <a:spcPts val="1800"/>
              </a:spcBef>
            </a:pPr>
            <a:endParaRPr lang="en-US" sz="2400" dirty="0">
              <a:latin typeface="Helvetica" panose="020B0604020202030204" pitchFamily="34" charset="0"/>
            </a:endParaRPr>
          </a:p>
        </p:txBody>
      </p:sp>
      <p:pic>
        <p:nvPicPr>
          <p:cNvPr id="1026" name="Picture 2" descr="sealed too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7855" y="939769"/>
            <a:ext cx="2902225" cy="261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8479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11"/>
            <a:ext cx="12192000" cy="1325563"/>
          </a:xfrm>
        </p:spPr>
        <p:txBody>
          <a:bodyPr/>
          <a:lstStyle/>
          <a:p>
            <a:pPr algn="ctr"/>
            <a:r>
              <a:rPr lang="en-US" dirty="0">
                <a:solidFill>
                  <a:srgbClr val="F57C00"/>
                </a:solidFill>
              </a:rPr>
              <a:t>Missouri Southern State University &amp; Rural Citizens Access to Telehealth </a:t>
            </a:r>
            <a:r>
              <a:rPr lang="en-US" dirty="0" smtClean="0">
                <a:solidFill>
                  <a:srgbClr val="F57C00"/>
                </a:solidFill>
              </a:rPr>
              <a:t>Proposal (</a:t>
            </a:r>
            <a:r>
              <a:rPr lang="en-US" dirty="0">
                <a:solidFill>
                  <a:srgbClr val="F57C00"/>
                </a:solidFill>
              </a:rPr>
              <a:t>RCAT)</a:t>
            </a:r>
          </a:p>
        </p:txBody>
      </p:sp>
      <p:sp>
        <p:nvSpPr>
          <p:cNvPr id="3" name="TextBox 2"/>
          <p:cNvSpPr txBox="1"/>
          <p:nvPr/>
        </p:nvSpPr>
        <p:spPr>
          <a:xfrm>
            <a:off x="329609" y="1957305"/>
            <a:ext cx="11004698" cy="2308324"/>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Objectives</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Promote </a:t>
            </a:r>
            <a:r>
              <a:rPr lang="en-US" sz="2400" dirty="0">
                <a:latin typeface="Helvetica" panose="020B0604020202020204" pitchFamily="34" charset="0"/>
                <a:cs typeface="Helvetica" panose="020B0604020202020204" pitchFamily="34" charset="0"/>
              </a:rPr>
              <a:t>and provide oral health education </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Decrease </a:t>
            </a:r>
            <a:r>
              <a:rPr lang="en-US" sz="2400" dirty="0">
                <a:latin typeface="Helvetica" panose="020B0604020202020204" pitchFamily="34" charset="0"/>
                <a:cs typeface="Helvetica" panose="020B0604020202020204" pitchFamily="34" charset="0"/>
              </a:rPr>
              <a:t>barriers and provide access to oral health education and preventive services </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Extend </a:t>
            </a:r>
            <a:r>
              <a:rPr lang="en-US" sz="2400" dirty="0" err="1">
                <a:latin typeface="Helvetica" panose="020B0604020202020204" pitchFamily="34" charset="0"/>
                <a:cs typeface="Helvetica" panose="020B0604020202020204" pitchFamily="34" charset="0"/>
              </a:rPr>
              <a:t>teledentistry</a:t>
            </a:r>
            <a:r>
              <a:rPr lang="en-US" sz="2400" dirty="0">
                <a:latin typeface="Helvetica" panose="020B0604020202020204" pitchFamily="34" charset="0"/>
                <a:cs typeface="Helvetica" panose="020B0604020202020204" pitchFamily="34" charset="0"/>
              </a:rPr>
              <a:t> outreach services to McDonald and Newton County </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Develop </a:t>
            </a:r>
            <a:r>
              <a:rPr lang="en-US" sz="2400" dirty="0">
                <a:latin typeface="Helvetica" panose="020B0604020202020204" pitchFamily="34" charset="0"/>
                <a:cs typeface="Helvetica" panose="020B0604020202020204" pitchFamily="34" charset="0"/>
              </a:rPr>
              <a:t>a sustainable program</a:t>
            </a:r>
          </a:p>
        </p:txBody>
      </p:sp>
      <p:sp>
        <p:nvSpPr>
          <p:cNvPr id="4" name="TextBox 3"/>
          <p:cNvSpPr txBox="1"/>
          <p:nvPr/>
        </p:nvSpPr>
        <p:spPr>
          <a:xfrm>
            <a:off x="170121" y="4265629"/>
            <a:ext cx="11045456" cy="2554545"/>
          </a:xfrm>
          <a:prstGeom prst="rect">
            <a:avLst/>
          </a:prstGeom>
          <a:noFill/>
        </p:spPr>
        <p:txBody>
          <a:bodyPr wrap="square" rtlCol="0">
            <a:spAutoFit/>
          </a:bodyPr>
          <a:lstStyle/>
          <a:p>
            <a:r>
              <a:rPr lang="en-US" sz="2000" b="1" dirty="0">
                <a:solidFill>
                  <a:srgbClr val="FB8C00"/>
                </a:solidFill>
                <a:latin typeface="Helvetica" panose="020B0604020202020204" pitchFamily="34" charset="0"/>
                <a:cs typeface="Helvetica" panose="020B0604020202020204" pitchFamily="34" charset="0"/>
              </a:rPr>
              <a:t>Total cost for three (3) years of grant </a:t>
            </a:r>
            <a:r>
              <a:rPr lang="en-US" sz="2000" b="1" dirty="0" smtClean="0">
                <a:solidFill>
                  <a:srgbClr val="FB8C00"/>
                </a:solidFill>
                <a:latin typeface="Helvetica" panose="020B0604020202020204" pitchFamily="34" charset="0"/>
                <a:cs typeface="Helvetica" panose="020B0604020202020204" pitchFamily="34" charset="0"/>
              </a:rPr>
              <a:t>awarded was </a:t>
            </a:r>
            <a:r>
              <a:rPr lang="en-US" sz="2000" b="1" dirty="0">
                <a:solidFill>
                  <a:srgbClr val="FB8C00"/>
                </a:solidFill>
                <a:latin typeface="Helvetica" panose="020B0604020202020204" pitchFamily="34" charset="0"/>
                <a:cs typeface="Helvetica" panose="020B0604020202020204" pitchFamily="34" charset="0"/>
              </a:rPr>
              <a:t>$</a:t>
            </a:r>
            <a:r>
              <a:rPr lang="en-US" sz="2000" b="1" dirty="0" smtClean="0">
                <a:solidFill>
                  <a:srgbClr val="FB8C00"/>
                </a:solidFill>
                <a:latin typeface="Helvetica" panose="020B0604020202020204" pitchFamily="34" charset="0"/>
                <a:cs typeface="Helvetica" panose="020B0604020202020204" pitchFamily="34" charset="0"/>
              </a:rPr>
              <a:t>363,000</a:t>
            </a:r>
            <a:endParaRPr lang="en-US" sz="2000" b="1" dirty="0" smtClean="0">
              <a:solidFill>
                <a:srgbClr val="FB8C00"/>
              </a:solidFill>
              <a:latin typeface="Helvetica" panose="020B0604020202020204" pitchFamily="34" charset="0"/>
              <a:cs typeface="Helvetica" panose="020B0604020202020204" pitchFamily="34" charset="0"/>
            </a:endParaRPr>
          </a:p>
          <a:p>
            <a:r>
              <a:rPr lang="en-US" sz="2000" dirty="0">
                <a:latin typeface="Helvetica" panose="020B0604020202020204" pitchFamily="34" charset="0"/>
                <a:cs typeface="Helvetica" panose="020B0604020202020204" pitchFamily="34" charset="0"/>
              </a:rPr>
              <a:t>The cost for the expansion and continuation of this program </a:t>
            </a:r>
            <a:r>
              <a:rPr lang="en-US" sz="2000" dirty="0" smtClean="0">
                <a:latin typeface="Helvetica" panose="020B0604020202020204" pitchFamily="34" charset="0"/>
                <a:cs typeface="Helvetica" panose="020B0604020202020204" pitchFamily="34" charset="0"/>
              </a:rPr>
              <a:t>included: </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A</a:t>
            </a:r>
            <a:r>
              <a:rPr lang="en-US" sz="2000" dirty="0" smtClean="0">
                <a:latin typeface="Helvetica" panose="020B0604020202020204" pitchFamily="34" charset="0"/>
                <a:cs typeface="Helvetica" panose="020B0604020202020204" pitchFamily="34" charset="0"/>
              </a:rPr>
              <a:t>dministrative </a:t>
            </a:r>
            <a:r>
              <a:rPr lang="en-US" sz="2000" dirty="0">
                <a:latin typeface="Helvetica" panose="020B0604020202020204" pitchFamily="34" charset="0"/>
                <a:cs typeface="Helvetica" panose="020B0604020202020204" pitchFamily="34" charset="0"/>
              </a:rPr>
              <a:t>coordinator salary</a:t>
            </a:r>
            <a:r>
              <a:rPr lang="en-US" sz="2000" dirty="0" smtClean="0">
                <a:latin typeface="Helvetica" panose="020B0604020202020204" pitchFamily="34" charset="0"/>
                <a:cs typeface="Helvetica" panose="020B0604020202020204" pitchFamily="34" charset="0"/>
              </a:rPr>
              <a:t>,</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P</a:t>
            </a:r>
            <a:r>
              <a:rPr lang="en-US" sz="2000" dirty="0" smtClean="0">
                <a:latin typeface="Helvetica" panose="020B0604020202020204" pitchFamily="34" charset="0"/>
                <a:cs typeface="Helvetica" panose="020B0604020202020204" pitchFamily="34" charset="0"/>
              </a:rPr>
              <a:t>art </a:t>
            </a:r>
            <a:r>
              <a:rPr lang="en-US" sz="2000" dirty="0">
                <a:latin typeface="Helvetica" panose="020B0604020202020204" pitchFamily="34" charset="0"/>
                <a:cs typeface="Helvetica" panose="020B0604020202020204" pitchFamily="34" charset="0"/>
              </a:rPr>
              <a:t>time dental hygienist </a:t>
            </a:r>
            <a:r>
              <a:rPr lang="en-US" sz="2000" dirty="0" smtClean="0">
                <a:latin typeface="Helvetica" panose="020B0604020202020204" pitchFamily="34" charset="0"/>
                <a:cs typeface="Helvetica" panose="020B0604020202020204" pitchFamily="34" charset="0"/>
              </a:rPr>
              <a:t>salary</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C</a:t>
            </a:r>
            <a:r>
              <a:rPr lang="en-US" sz="2000" dirty="0" smtClean="0">
                <a:latin typeface="Helvetica" panose="020B0604020202020204" pitchFamily="34" charset="0"/>
                <a:cs typeface="Helvetica" panose="020B0604020202020204" pitchFamily="34" charset="0"/>
              </a:rPr>
              <a:t>argo </a:t>
            </a:r>
            <a:r>
              <a:rPr lang="en-US" sz="2000" dirty="0">
                <a:latin typeface="Helvetica" panose="020B0604020202020204" pitchFamily="34" charset="0"/>
                <a:cs typeface="Helvetica" panose="020B0604020202020204" pitchFamily="34" charset="0"/>
              </a:rPr>
              <a:t>van with </a:t>
            </a:r>
            <a:r>
              <a:rPr lang="en-US" sz="2000" dirty="0" smtClean="0">
                <a:latin typeface="Helvetica" panose="020B0604020202020204" pitchFamily="34" charset="0"/>
                <a:cs typeface="Helvetica" panose="020B0604020202020204" pitchFamily="34" charset="0"/>
              </a:rPr>
              <a:t>lift</a:t>
            </a:r>
            <a:endParaRPr lang="en-US"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Computer tablets</a:t>
            </a:r>
            <a:endParaRPr lang="en-US" sz="2000" dirty="0" smtClean="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P</a:t>
            </a:r>
            <a:r>
              <a:rPr lang="en-US" sz="2000" dirty="0" smtClean="0">
                <a:latin typeface="Helvetica" panose="020B0604020202020204" pitchFamily="34" charset="0"/>
                <a:cs typeface="Helvetica" panose="020B0604020202020204" pitchFamily="34" charset="0"/>
              </a:rPr>
              <a:t>ortable </a:t>
            </a:r>
            <a:r>
              <a:rPr lang="en-US" sz="2000" dirty="0">
                <a:latin typeface="Helvetica" panose="020B0604020202020204" pitchFamily="34" charset="0"/>
                <a:cs typeface="Helvetica" panose="020B0604020202020204" pitchFamily="34" charset="0"/>
              </a:rPr>
              <a:t>dental </a:t>
            </a:r>
            <a:r>
              <a:rPr lang="en-US" sz="2000" dirty="0" smtClean="0">
                <a:latin typeface="Helvetica" panose="020B0604020202020204" pitchFamily="34" charset="0"/>
                <a:cs typeface="Helvetica" panose="020B0604020202020204" pitchFamily="34" charset="0"/>
              </a:rPr>
              <a:t>units</a:t>
            </a:r>
            <a:endParaRPr lang="en-US"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I</a:t>
            </a:r>
            <a:r>
              <a:rPr lang="en-US" sz="2000" dirty="0" smtClean="0">
                <a:latin typeface="Helvetica" panose="020B0604020202020204" pitchFamily="34" charset="0"/>
                <a:cs typeface="Helvetica" panose="020B0604020202020204" pitchFamily="34" charset="0"/>
              </a:rPr>
              <a:t>ntra </a:t>
            </a:r>
            <a:r>
              <a:rPr lang="en-US" sz="2000" dirty="0">
                <a:latin typeface="Helvetica" panose="020B0604020202020204" pitchFamily="34" charset="0"/>
                <a:cs typeface="Helvetica" panose="020B0604020202020204" pitchFamily="34" charset="0"/>
              </a:rPr>
              <a:t>oral cameras. </a:t>
            </a:r>
          </a:p>
        </p:txBody>
      </p:sp>
    </p:spTree>
    <p:extLst>
      <p:ext uri="{BB962C8B-B14F-4D97-AF65-F5344CB8AC3E}">
        <p14:creationId xmlns:p14="http://schemas.microsoft.com/office/powerpoint/2010/main" val="3478278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02594E-DE6C-47AA-900F-80A5C80470B5}"/>
              </a:ext>
            </a:extLst>
          </p:cNvPr>
          <p:cNvSpPr/>
          <p:nvPr/>
        </p:nvSpPr>
        <p:spPr>
          <a:xfrm>
            <a:off x="508000" y="549000"/>
            <a:ext cx="11176000" cy="5760000"/>
          </a:xfrm>
          <a:prstGeom prst="rect">
            <a:avLst/>
          </a:prstGeom>
          <a:solidFill>
            <a:schemeClr val="bg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2" name="Rectangle: Rounded Corners 3">
            <a:extLst>
              <a:ext uri="{FF2B5EF4-FFF2-40B4-BE49-F238E27FC236}">
                <a16:creationId xmlns:a16="http://schemas.microsoft.com/office/drawing/2014/main" id="{1F02E861-1A02-432F-9705-557576817E58}"/>
              </a:ext>
            </a:extLst>
          </p:cNvPr>
          <p:cNvSpPr/>
          <p:nvPr/>
        </p:nvSpPr>
        <p:spPr>
          <a:xfrm>
            <a:off x="1050948" y="0"/>
            <a:ext cx="9776178" cy="1160344"/>
          </a:xfrm>
          <a:prstGeom prst="roundRect">
            <a:avLst>
              <a:gd name="adj" fmla="val 50000"/>
            </a:avLst>
          </a:prstGeom>
          <a:gradFill flip="none" rotWithShape="1">
            <a:gsLst>
              <a:gs pos="0">
                <a:schemeClr val="accent1"/>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13" name="TextBox 12">
            <a:extLst>
              <a:ext uri="{FF2B5EF4-FFF2-40B4-BE49-F238E27FC236}">
                <a16:creationId xmlns:a16="http://schemas.microsoft.com/office/drawing/2014/main" id="{49AC3685-643F-4E7E-9FAE-D6D8D1C3D859}"/>
              </a:ext>
            </a:extLst>
          </p:cNvPr>
          <p:cNvSpPr txBox="1"/>
          <p:nvPr/>
        </p:nvSpPr>
        <p:spPr>
          <a:xfrm>
            <a:off x="2032519" y="-233331"/>
            <a:ext cx="80726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ontserrat"/>
              <a:ea typeface="Open Sans Light" panose="020B0306030504020204" pitchFamily="34" charset="0"/>
              <a:cs typeface="Open Sans Light" panose="020B03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smtClean="0">
                <a:solidFill>
                  <a:srgbClr val="FFFFFF"/>
                </a:solidFill>
                <a:latin typeface="+mj-lt"/>
                <a:ea typeface="Open Sans SemiBold" panose="020B0706030804020204" pitchFamily="34" charset="0"/>
                <a:cs typeface="Open Sans SemiBold" panose="020B0706030804020204" pitchFamily="34" charset="0"/>
              </a:rPr>
              <a:t>Teledentistry</a:t>
            </a:r>
            <a:r>
              <a:rPr lang="en-US" sz="3600" noProof="0" dirty="0" smtClean="0">
                <a:solidFill>
                  <a:srgbClr val="FFFFFF"/>
                </a:solidFill>
                <a:latin typeface="+mj-lt"/>
                <a:ea typeface="Open Sans SemiBold" panose="020B0706030804020204" pitchFamily="34" charset="0"/>
                <a:cs typeface="Open Sans SemiBold" panose="020B0706030804020204" pitchFamily="34" charset="0"/>
              </a:rPr>
              <a:t> Pilot Project</a:t>
            </a:r>
            <a:endParaRPr kumimoji="0" lang="en-US" sz="3600" b="0" i="0" u="none" strike="noStrike" kern="1200" cap="none" spc="0" normalizeH="0" baseline="0" noProof="0" dirty="0">
              <a:ln>
                <a:noFill/>
              </a:ln>
              <a:solidFill>
                <a:srgbClr val="FFFFFF"/>
              </a:solidFill>
              <a:effectLst/>
              <a:uLnTx/>
              <a:uFillTx/>
              <a:latin typeface="+mj-lt"/>
              <a:ea typeface="Open Sans SemiBold" panose="020B0706030804020204" pitchFamily="34" charset="0"/>
              <a:cs typeface="Open Sans SemiBold" panose="020B0706030804020204" pitchFamily="34" charset="0"/>
            </a:endParaRPr>
          </a:p>
        </p:txBody>
      </p:sp>
      <p:sp>
        <p:nvSpPr>
          <p:cNvPr id="7" name="Content Placeholder 2"/>
          <p:cNvSpPr txBox="1">
            <a:spLocks/>
          </p:cNvSpPr>
          <p:nvPr/>
        </p:nvSpPr>
        <p:spPr>
          <a:xfrm>
            <a:off x="336605" y="1709344"/>
            <a:ext cx="11855395" cy="47129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2600" b="1" dirty="0" smtClean="0">
                <a:latin typeface="Helvetica" panose="020B0604020202030204" pitchFamily="34" charset="0"/>
              </a:rPr>
              <a:t>HRSA Workforce Grant – four years.</a:t>
            </a:r>
          </a:p>
          <a:p>
            <a:pPr>
              <a:spcBef>
                <a:spcPts val="1800"/>
              </a:spcBef>
            </a:pPr>
            <a:r>
              <a:rPr lang="en-US" sz="2600" b="1" dirty="0" smtClean="0">
                <a:latin typeface="Helvetica" panose="020B0604020202030204" pitchFamily="34" charset="0"/>
              </a:rPr>
              <a:t>Three contracts in 2023 to provide dental services via </a:t>
            </a:r>
            <a:r>
              <a:rPr lang="en-US" sz="2600" b="1" dirty="0" err="1" smtClean="0">
                <a:latin typeface="Helvetica" panose="020B0604020202030204" pitchFamily="34" charset="0"/>
              </a:rPr>
              <a:t>teledentistry</a:t>
            </a:r>
            <a:r>
              <a:rPr lang="en-US" sz="2600" b="1" dirty="0" smtClean="0">
                <a:latin typeface="Helvetica" panose="020B0604020202030204" pitchFamily="34" charset="0"/>
              </a:rPr>
              <a:t> in nursing homes pilot project.</a:t>
            </a:r>
          </a:p>
          <a:p>
            <a:pPr>
              <a:spcBef>
                <a:spcPts val="1800"/>
              </a:spcBef>
            </a:pPr>
            <a:r>
              <a:rPr lang="en-US" sz="2600" b="1" dirty="0">
                <a:latin typeface="Helvetica" panose="020B0604020202030204" pitchFamily="34" charset="0"/>
              </a:rPr>
              <a:t>Received funding to provide to ATSU’s veterans program in order to provide dental care to </a:t>
            </a:r>
            <a:r>
              <a:rPr lang="en-US" sz="2600" b="1" dirty="0" smtClean="0">
                <a:latin typeface="Helvetica" panose="020B0604020202030204" pitchFamily="34" charset="0"/>
              </a:rPr>
              <a:t>veterans.</a:t>
            </a:r>
            <a:r>
              <a:rPr lang="en-US" sz="2600" b="1" dirty="0">
                <a:latin typeface="Helvetica" panose="020B0604020202030204" pitchFamily="34" charset="0"/>
              </a:rPr>
              <a:t> </a:t>
            </a:r>
            <a:r>
              <a:rPr lang="en-US" sz="2600" b="1" dirty="0" smtClean="0">
                <a:latin typeface="Helvetica" panose="020B0604020202030204" pitchFamily="34" charset="0"/>
              </a:rPr>
              <a:t> Years </a:t>
            </a:r>
            <a:r>
              <a:rPr lang="en-US" sz="2600" b="1" dirty="0">
                <a:latin typeface="Helvetica" panose="020B0604020202030204" pitchFamily="34" charset="0"/>
              </a:rPr>
              <a:t>2, 3 </a:t>
            </a:r>
            <a:r>
              <a:rPr lang="en-US" sz="2600" b="1" dirty="0" smtClean="0">
                <a:latin typeface="Helvetica" panose="020B0604020202030204" pitchFamily="34" charset="0"/>
              </a:rPr>
              <a:t>and </a:t>
            </a:r>
            <a:r>
              <a:rPr lang="en-US" sz="2600" b="1" dirty="0">
                <a:latin typeface="Helvetica" panose="020B0604020202030204" pitchFamily="34" charset="0"/>
              </a:rPr>
              <a:t>4 will be asking for more funding from private sources to continue and to grow the care</a:t>
            </a:r>
            <a:r>
              <a:rPr lang="en-US" sz="2600" b="1" dirty="0" smtClean="0">
                <a:latin typeface="Helvetica" panose="020B0604020202030204" pitchFamily="34" charset="0"/>
              </a:rPr>
              <a:t>.</a:t>
            </a:r>
            <a:endParaRPr lang="en-US" sz="2600" b="1" dirty="0">
              <a:latin typeface="Helvetica" panose="020B0604020202030204" pitchFamily="34" charset="0"/>
            </a:endParaRPr>
          </a:p>
          <a:p>
            <a:pPr>
              <a:spcBef>
                <a:spcPts val="1800"/>
              </a:spcBef>
            </a:pPr>
            <a:r>
              <a:rPr lang="en-US" sz="2600" b="1" dirty="0">
                <a:latin typeface="Helvetica" panose="020B0604020202030204" pitchFamily="34" charset="0"/>
              </a:rPr>
              <a:t>S</a:t>
            </a:r>
            <a:r>
              <a:rPr lang="en-US" sz="2600" b="1" dirty="0" smtClean="0">
                <a:latin typeface="Helvetica" panose="020B0604020202030204" pitchFamily="34" charset="0"/>
              </a:rPr>
              <a:t>cholarship </a:t>
            </a:r>
            <a:r>
              <a:rPr lang="en-US" sz="2600" b="1" dirty="0">
                <a:latin typeface="Helvetica" panose="020B0604020202030204" pitchFamily="34" charset="0"/>
              </a:rPr>
              <a:t>for at least </a:t>
            </a:r>
            <a:r>
              <a:rPr lang="en-US" sz="2600" b="1" dirty="0" smtClean="0">
                <a:latin typeface="Helvetica" panose="020B0604020202030204" pitchFamily="34" charset="0"/>
              </a:rPr>
              <a:t>one </a:t>
            </a:r>
            <a:r>
              <a:rPr lang="en-US" sz="2600" b="1" dirty="0">
                <a:latin typeface="Helvetica" panose="020B0604020202030204" pitchFamily="34" charset="0"/>
              </a:rPr>
              <a:t>student at ATSU who will provide care to veterans </a:t>
            </a:r>
            <a:r>
              <a:rPr lang="en-US" sz="2600" b="1" dirty="0" smtClean="0">
                <a:latin typeface="Helvetica" panose="020B0604020202030204" pitchFamily="34" charset="0"/>
              </a:rPr>
              <a:t>during </a:t>
            </a:r>
            <a:r>
              <a:rPr lang="en-US" sz="2600" b="1" dirty="0">
                <a:latin typeface="Helvetica" panose="020B0604020202030204" pitchFamily="34" charset="0"/>
              </a:rPr>
              <a:t>the last year(s) and will work </a:t>
            </a:r>
            <a:r>
              <a:rPr lang="en-US" sz="2600" b="1" dirty="0" smtClean="0">
                <a:latin typeface="Helvetica" panose="020B0604020202030204" pitchFamily="34" charset="0"/>
              </a:rPr>
              <a:t>after </a:t>
            </a:r>
            <a:r>
              <a:rPr lang="en-US" sz="2600" b="1" dirty="0">
                <a:latin typeface="Helvetica" panose="020B0604020202030204" pitchFamily="34" charset="0"/>
              </a:rPr>
              <a:t>graduation to provide care to veterans as their main focus </a:t>
            </a:r>
            <a:r>
              <a:rPr lang="en-US" sz="2600" b="1" dirty="0" smtClean="0">
                <a:latin typeface="Helvetica" panose="020B0604020202030204" pitchFamily="34" charset="0"/>
              </a:rPr>
              <a:t>of patients</a:t>
            </a:r>
            <a:r>
              <a:rPr lang="en-US" sz="2600" b="1" dirty="0">
                <a:latin typeface="Helvetica" panose="020B0604020202030204" pitchFamily="34" charset="0"/>
              </a:rPr>
              <a:t>.  Scholarship program will be in place for </a:t>
            </a:r>
            <a:r>
              <a:rPr lang="en-US" sz="2600" b="1" dirty="0" smtClean="0">
                <a:latin typeface="Helvetica" panose="020B0604020202030204" pitchFamily="34" charset="0"/>
              </a:rPr>
              <a:t>years 3 and 4 </a:t>
            </a:r>
            <a:r>
              <a:rPr lang="en-US" sz="2600" b="1" dirty="0">
                <a:latin typeface="Helvetica" panose="020B0604020202030204" pitchFamily="34" charset="0"/>
              </a:rPr>
              <a:t>of HRSA grant as well.</a:t>
            </a:r>
          </a:p>
          <a:p>
            <a:pPr>
              <a:spcBef>
                <a:spcPts val="1800"/>
              </a:spcBef>
            </a:pPr>
            <a:endParaRPr lang="en-US" sz="2400" dirty="0" smtClean="0">
              <a:latin typeface="Helvetica" panose="020B0604020202030204" pitchFamily="34" charset="0"/>
            </a:endParaRPr>
          </a:p>
          <a:p>
            <a:pPr>
              <a:spcBef>
                <a:spcPts val="1800"/>
              </a:spcBef>
            </a:pPr>
            <a:endParaRPr lang="en-US" sz="2400" dirty="0" smtClean="0">
              <a:latin typeface="Helvetica" panose="020B0604020202030204" pitchFamily="34" charset="0"/>
            </a:endParaRPr>
          </a:p>
          <a:p>
            <a:pPr>
              <a:spcBef>
                <a:spcPts val="1800"/>
              </a:spcBef>
            </a:pPr>
            <a:endParaRPr lang="en-US" sz="2400" dirty="0">
              <a:latin typeface="Helvetica" panose="020B0604020202030204" pitchFamily="34" charset="0"/>
            </a:endParaRPr>
          </a:p>
        </p:txBody>
      </p:sp>
    </p:spTree>
    <p:extLst>
      <p:ext uri="{BB962C8B-B14F-4D97-AF65-F5344CB8AC3E}">
        <p14:creationId xmlns:p14="http://schemas.microsoft.com/office/powerpoint/2010/main" val="28501436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E4AA-2782-D424-5FDA-6B4942769F72}"/>
              </a:ext>
            </a:extLst>
          </p:cNvPr>
          <p:cNvSpPr>
            <a:spLocks noGrp="1"/>
          </p:cNvSpPr>
          <p:nvPr>
            <p:ph type="title"/>
          </p:nvPr>
        </p:nvSpPr>
        <p:spPr>
          <a:xfrm>
            <a:off x="838199" y="510363"/>
            <a:ext cx="10761921" cy="1180325"/>
          </a:xfrm>
        </p:spPr>
        <p:txBody>
          <a:bodyPr/>
          <a:lstStyle/>
          <a:p>
            <a:r>
              <a:rPr lang="en-US" sz="5400" b="1" dirty="0">
                <a:solidFill>
                  <a:srgbClr val="F57C00"/>
                </a:solidFill>
                <a:latin typeface="Helvetica" panose="020B0604020202020204" pitchFamily="34" charset="0"/>
                <a:cs typeface="Helvetica" panose="020B0604020202020204" pitchFamily="34" charset="0"/>
              </a:rPr>
              <a:t>Dental Assistant Pipeline</a:t>
            </a:r>
          </a:p>
        </p:txBody>
      </p:sp>
      <p:sp>
        <p:nvSpPr>
          <p:cNvPr id="4" name="TextBox 3">
            <a:extLst>
              <a:ext uri="{FF2B5EF4-FFF2-40B4-BE49-F238E27FC236}">
                <a16:creationId xmlns:a16="http://schemas.microsoft.com/office/drawing/2014/main" id="{C6D61CE5-EA8A-DDF1-1DC9-98E674A6F4C2}"/>
              </a:ext>
            </a:extLst>
          </p:cNvPr>
          <p:cNvSpPr txBox="1"/>
          <p:nvPr/>
        </p:nvSpPr>
        <p:spPr>
          <a:xfrm>
            <a:off x="650179" y="1690688"/>
            <a:ext cx="11137959" cy="52168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rPr>
              <a:t>Develop a Dental Assistant Pipeline through Missouri High School Career Centers (HSCC)</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rPr>
              <a:t>ODH </a:t>
            </a:r>
            <a:r>
              <a:rPr kumimoji="0" lang="en-US" sz="3200" b="0" i="0" u="none" strike="noStrike" kern="1200" cap="none" spc="0" normalizeH="0" baseline="0" noProof="0" dirty="0" smtClean="0">
                <a:ln>
                  <a:noFill/>
                </a:ln>
                <a:solidFill>
                  <a:srgbClr val="FFFFFF"/>
                </a:solidFill>
                <a:effectLst/>
                <a:uLnTx/>
                <a:uFillTx/>
                <a:latin typeface="Helvetica" panose="020B0604020202020204" pitchFamily="34" charset="0"/>
                <a:cs typeface="Helvetica" panose="020B0604020202020204" pitchFamily="34" charset="0"/>
              </a:rPr>
              <a:t>project</a:t>
            </a:r>
            <a:r>
              <a:rPr lang="en-US" sz="3200" noProof="0" dirty="0">
                <a:solidFill>
                  <a:srgbClr val="FFFFFF"/>
                </a:solidFill>
                <a:latin typeface="Helvetica" panose="020B0604020202020204" pitchFamily="34" charset="0"/>
                <a:cs typeface="Helvetica" panose="020B0604020202020204" pitchFamily="34" charset="0"/>
              </a:rPr>
              <a:t> </a:t>
            </a:r>
            <a:r>
              <a:rPr lang="en-US" sz="3200" dirty="0" smtClean="0">
                <a:solidFill>
                  <a:srgbClr val="FFFFFF"/>
                </a:solidFill>
                <a:latin typeface="Helvetica" panose="020B0604020202020204" pitchFamily="34" charset="0"/>
                <a:cs typeface="Helvetica" panose="020B0604020202020204" pitchFamily="34" charset="0"/>
              </a:rPr>
              <a:t>funded by Delta Dental ($100,000)</a:t>
            </a:r>
            <a:r>
              <a:rPr kumimoji="0" lang="en-US" sz="3200" b="0" i="0" u="none" strike="noStrike" kern="1200" cap="none" spc="0" normalizeH="0" baseline="0" noProof="0" dirty="0" smtClean="0">
                <a:ln>
                  <a:noFill/>
                </a:ln>
                <a:solidFill>
                  <a:srgbClr val="FFFFFF"/>
                </a:solidFill>
                <a:effectLst/>
                <a:uLnTx/>
                <a:uFillTx/>
                <a:latin typeface="Helvetica" panose="020B0604020202020204" pitchFamily="34" charset="0"/>
                <a:cs typeface="Helvetica" panose="020B0604020202020204" pitchFamily="34" charset="0"/>
              </a:rPr>
              <a:t>.</a:t>
            </a:r>
            <a:endParaRPr kumimoji="0" lang="en-US" sz="3200" b="0" i="0"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rPr>
              <a:t>In cooperation with an HSCC, develop a 10-month educational pilot program for high school juniors and </a:t>
            </a:r>
            <a:r>
              <a:rPr kumimoji="0" lang="en-US" sz="3200" b="0" i="0" u="none" strike="noStrike" kern="1200" cap="none" spc="0" normalizeH="0" baseline="0" noProof="0" dirty="0" smtClean="0">
                <a:ln>
                  <a:noFill/>
                </a:ln>
                <a:solidFill>
                  <a:srgbClr val="FFFFFF"/>
                </a:solidFill>
                <a:effectLst/>
                <a:uLnTx/>
                <a:uFillTx/>
                <a:latin typeface="Helvetica" panose="020B0604020202020204" pitchFamily="34" charset="0"/>
                <a:cs typeface="Helvetica" panose="020B0604020202020204" pitchFamily="34" charset="0"/>
              </a:rPr>
              <a:t>seniors. </a:t>
            </a:r>
            <a:endParaRPr kumimoji="0" lang="en-US" sz="3200" b="0" i="0"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rPr>
              <a:t>Would allow students to graduate with </a:t>
            </a:r>
            <a:r>
              <a:rPr lang="en-US" sz="3200" dirty="0" smtClean="0">
                <a:solidFill>
                  <a:srgbClr val="FFFFFF"/>
                </a:solidFill>
                <a:latin typeface="Helvetica" panose="020B0604020202020204" pitchFamily="34" charset="0"/>
                <a:cs typeface="Helvetica" panose="020B0604020202020204" pitchFamily="34" charset="0"/>
              </a:rPr>
              <a:t>high school</a:t>
            </a:r>
            <a:r>
              <a:rPr kumimoji="0" lang="en-US" sz="3200" b="0" i="0" u="none" strike="noStrike" kern="1200" cap="none" spc="0" normalizeH="0" baseline="0" noProof="0" dirty="0" smtClean="0">
                <a:ln>
                  <a:noFill/>
                </a:ln>
                <a:solidFill>
                  <a:srgbClr val="FFFFFF"/>
                </a:solidFill>
                <a:effectLst/>
                <a:uLnTx/>
                <a:uFillTx/>
                <a:latin typeface="Helvetica" panose="020B0604020202020204" pitchFamily="34" charset="0"/>
                <a:cs typeface="Helvetica" panose="020B0604020202020204" pitchFamily="34" charset="0"/>
              </a:rPr>
              <a:t> </a:t>
            </a:r>
            <a:r>
              <a:rPr kumimoji="0" lang="en-US" sz="3200" b="0" i="0"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rPr>
              <a:t>diploma and dental assisting certificate, </a:t>
            </a:r>
            <a:r>
              <a:rPr lang="en-US" sz="3200" dirty="0" smtClean="0">
                <a:solidFill>
                  <a:srgbClr val="FFFFFF"/>
                </a:solidFill>
                <a:latin typeface="Helvetica" panose="020B0604020202020204" pitchFamily="34" charset="0"/>
                <a:cs typeface="Helvetica" panose="020B0604020202020204" pitchFamily="34" charset="0"/>
              </a:rPr>
              <a:t>in the future, we would like to add</a:t>
            </a:r>
            <a:r>
              <a:rPr kumimoji="0" lang="en-US" sz="3200" b="0" i="0" u="none" strike="noStrike" kern="1200" cap="none" spc="0" normalizeH="0" baseline="0" noProof="0" dirty="0" smtClean="0">
                <a:ln>
                  <a:noFill/>
                </a:ln>
                <a:solidFill>
                  <a:srgbClr val="FFFFFF"/>
                </a:solidFill>
                <a:effectLst/>
                <a:uLnTx/>
                <a:uFillTx/>
                <a:latin typeface="Helvetica" panose="020B0604020202020204" pitchFamily="34" charset="0"/>
                <a:cs typeface="Helvetica" panose="020B0604020202020204" pitchFamily="34" charset="0"/>
              </a:rPr>
              <a:t> expanded</a:t>
            </a:r>
            <a:r>
              <a:rPr kumimoji="0" lang="en-US" sz="3200" b="0" i="0" u="none" strike="noStrike" kern="1200" cap="none" spc="0" normalizeH="0" noProof="0" dirty="0" smtClean="0">
                <a:ln>
                  <a:noFill/>
                </a:ln>
                <a:solidFill>
                  <a:srgbClr val="FFFFFF"/>
                </a:solidFill>
                <a:effectLst/>
                <a:uLnTx/>
                <a:uFillTx/>
                <a:latin typeface="Helvetica" panose="020B0604020202020204" pitchFamily="34" charset="0"/>
                <a:cs typeface="Helvetica" panose="020B0604020202020204" pitchFamily="34" charset="0"/>
              </a:rPr>
              <a:t> functions dental assistant</a:t>
            </a:r>
            <a:r>
              <a:rPr kumimoji="0" lang="en-US" sz="3200" b="0" i="0" u="none" strike="noStrike" kern="1200" cap="none" spc="0" normalizeH="0" baseline="0" noProof="0" dirty="0" smtClean="0">
                <a:ln>
                  <a:noFill/>
                </a:ln>
                <a:solidFill>
                  <a:srgbClr val="FFFFFF"/>
                </a:solidFill>
                <a:effectLst/>
                <a:uLnTx/>
                <a:uFillTx/>
                <a:latin typeface="Helvetica" panose="020B0604020202020204" pitchFamily="34" charset="0"/>
                <a:cs typeface="Helvetica" panose="020B0604020202020204" pitchFamily="34" charset="0"/>
              </a:rPr>
              <a:t> certificates.</a:t>
            </a:r>
            <a:endParaRPr kumimoji="0" lang="en-US" sz="3200" b="0" i="0"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endParaRPr>
          </a:p>
        </p:txBody>
      </p:sp>
      <p:cxnSp>
        <p:nvCxnSpPr>
          <p:cNvPr id="6" name="Straight Connector 5">
            <a:extLst>
              <a:ext uri="{FF2B5EF4-FFF2-40B4-BE49-F238E27FC236}">
                <a16:creationId xmlns:a16="http://schemas.microsoft.com/office/drawing/2014/main" id="{BDA05203-46B9-3D39-127F-C6397011D9FA}"/>
              </a:ext>
            </a:extLst>
          </p:cNvPr>
          <p:cNvCxnSpPr>
            <a:cxnSpLocks/>
          </p:cNvCxnSpPr>
          <p:nvPr/>
        </p:nvCxnSpPr>
        <p:spPr>
          <a:xfrm>
            <a:off x="838199" y="1562986"/>
            <a:ext cx="1046421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692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E4AA-2782-D424-5FDA-6B4942769F72}"/>
              </a:ext>
            </a:extLst>
          </p:cNvPr>
          <p:cNvSpPr>
            <a:spLocks noGrp="1"/>
          </p:cNvSpPr>
          <p:nvPr>
            <p:ph type="title"/>
          </p:nvPr>
        </p:nvSpPr>
        <p:spPr>
          <a:xfrm>
            <a:off x="838199" y="510363"/>
            <a:ext cx="10761921" cy="1180325"/>
          </a:xfrm>
        </p:spPr>
        <p:txBody>
          <a:bodyPr/>
          <a:lstStyle/>
          <a:p>
            <a:r>
              <a:rPr lang="en-US" sz="5400" b="1" dirty="0" smtClean="0">
                <a:solidFill>
                  <a:srgbClr val="F57C00"/>
                </a:solidFill>
                <a:latin typeface="Helvetica" panose="020B0604020202020204" pitchFamily="34" charset="0"/>
                <a:cs typeface="Helvetica" panose="020B0604020202020204" pitchFamily="34" charset="0"/>
              </a:rPr>
              <a:t>Oral </a:t>
            </a:r>
            <a:r>
              <a:rPr lang="en-US" sz="5400" b="1" dirty="0">
                <a:solidFill>
                  <a:srgbClr val="F57C00"/>
                </a:solidFill>
                <a:latin typeface="Helvetica" panose="020B0604020202020204" pitchFamily="34" charset="0"/>
                <a:cs typeface="Helvetica" panose="020B0604020202020204" pitchFamily="34" charset="0"/>
              </a:rPr>
              <a:t>Preventive </a:t>
            </a:r>
            <a:r>
              <a:rPr lang="en-US" sz="5400" b="1" dirty="0" smtClean="0">
                <a:solidFill>
                  <a:srgbClr val="F57C00"/>
                </a:solidFill>
                <a:latin typeface="Helvetica" panose="020B0604020202020204" pitchFamily="34" charset="0"/>
                <a:cs typeface="Helvetica" panose="020B0604020202020204" pitchFamily="34" charset="0"/>
              </a:rPr>
              <a:t>Assistant-EFDA</a:t>
            </a:r>
            <a:endParaRPr lang="en-US" sz="5400" b="1" dirty="0">
              <a:solidFill>
                <a:srgbClr val="F57C00"/>
              </a:solidFill>
              <a:latin typeface="Helvetica" panose="020B060402020202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C6D61CE5-EA8A-DDF1-1DC9-98E674A6F4C2}"/>
              </a:ext>
            </a:extLst>
          </p:cNvPr>
          <p:cNvSpPr txBox="1"/>
          <p:nvPr/>
        </p:nvSpPr>
        <p:spPr>
          <a:xfrm>
            <a:off x="0" y="1690688"/>
            <a:ext cx="12192000" cy="46628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a:ea typeface="+mn-ea"/>
                <a:cs typeface="+mn-cs"/>
              </a:rPr>
              <a:t>Develop </a:t>
            </a:r>
            <a:r>
              <a:rPr kumimoji="0" lang="en-US" sz="3600" b="0" i="1" u="none" strike="noStrike" kern="1200" cap="none" spc="0" normalizeH="0" baseline="0" noProof="0" dirty="0" smtClean="0">
                <a:ln>
                  <a:noFill/>
                </a:ln>
                <a:solidFill>
                  <a:srgbClr val="FFFFFF"/>
                </a:solidFill>
                <a:effectLst/>
                <a:uLnTx/>
                <a:uFillTx/>
                <a:latin typeface="Arial"/>
                <a:ea typeface="+mn-ea"/>
                <a:cs typeface="+mn-cs"/>
              </a:rPr>
              <a:t>an Oral Preventive Assistant (OPA)-EFDA</a:t>
            </a:r>
            <a:endParaRPr kumimoji="0" lang="en-US" sz="3600" b="0" i="1" u="none" strike="noStrike" kern="1200" cap="none" spc="0" normalizeH="0" baseline="0" noProof="0" dirty="0">
              <a:ln>
                <a:noFill/>
              </a:ln>
              <a:solidFill>
                <a:srgbClr val="FFFFFF"/>
              </a:solidFill>
              <a:effectLst/>
              <a:uLnTx/>
              <a:uFillTx/>
              <a:latin typeface="Arial"/>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ODH </a:t>
            </a:r>
            <a:r>
              <a:rPr kumimoji="0" lang="en-US" sz="3200" b="0" i="0" u="none" strike="noStrike" kern="1200" cap="none" spc="0" normalizeH="0" baseline="0" noProof="0" dirty="0" smtClean="0">
                <a:ln>
                  <a:noFill/>
                </a:ln>
                <a:solidFill>
                  <a:srgbClr val="FFFFFF"/>
                </a:solidFill>
                <a:effectLst/>
                <a:uLnTx/>
                <a:uFillTx/>
                <a:latin typeface="Arial"/>
                <a:ea typeface="+mn-ea"/>
                <a:cs typeface="+mn-cs"/>
              </a:rPr>
              <a:t>has received</a:t>
            </a:r>
            <a:r>
              <a:rPr kumimoji="0" lang="en-US" sz="3200" b="0" i="0" u="none" strike="noStrike" kern="1200" cap="none" spc="0" normalizeH="0" noProof="0" dirty="0" smtClean="0">
                <a:ln>
                  <a:noFill/>
                </a:ln>
                <a:solidFill>
                  <a:srgbClr val="FFFFFF"/>
                </a:solidFill>
                <a:effectLst/>
                <a:uLnTx/>
                <a:uFillTx/>
                <a:latin typeface="Arial"/>
                <a:ea typeface="+mn-ea"/>
                <a:cs typeface="+mn-cs"/>
              </a:rPr>
              <a:t> the authorization from the</a:t>
            </a:r>
            <a:r>
              <a:rPr kumimoji="0" lang="en-US" sz="3200" b="0" i="0" u="none" strike="noStrike" kern="1200" cap="none" spc="0" normalizeH="0" baseline="0" noProof="0" dirty="0" smtClean="0">
                <a:ln>
                  <a:noFill/>
                </a:ln>
                <a:solidFill>
                  <a:srgbClr val="FFFFFF"/>
                </a:solidFill>
                <a:effectLst/>
                <a:uLnTx/>
                <a:uFillTx/>
                <a:latin typeface="Arial"/>
                <a:ea typeface="+mn-ea"/>
                <a:cs typeface="+mn-cs"/>
              </a:rPr>
              <a:t> </a:t>
            </a:r>
            <a:r>
              <a:rPr kumimoji="0" lang="en-US" sz="3200" b="0" i="0" u="none" strike="noStrike" kern="1200" cap="none" spc="0" normalizeH="0" baseline="0" noProof="0" dirty="0">
                <a:ln>
                  <a:noFill/>
                </a:ln>
                <a:solidFill>
                  <a:srgbClr val="FFFFFF"/>
                </a:solidFill>
                <a:effectLst/>
                <a:uLnTx/>
                <a:uFillTx/>
                <a:latin typeface="Arial"/>
                <a:ea typeface="+mn-ea"/>
                <a:cs typeface="+mn-cs"/>
              </a:rPr>
              <a:t>MDB to </a:t>
            </a:r>
            <a:r>
              <a:rPr lang="en-US" sz="3200" dirty="0" smtClean="0">
                <a:solidFill>
                  <a:srgbClr val="FFFFFF"/>
                </a:solidFill>
                <a:latin typeface="Arial"/>
              </a:rPr>
              <a:t>start</a:t>
            </a:r>
            <a:r>
              <a:rPr kumimoji="0" lang="en-US" sz="3200" b="0" i="0" u="none" strike="noStrike" kern="1200" cap="none" spc="0" normalizeH="0" baseline="0" noProof="0" dirty="0" smtClean="0">
                <a:ln>
                  <a:noFill/>
                </a:ln>
                <a:solidFill>
                  <a:srgbClr val="FFFFFF"/>
                </a:solidFill>
                <a:effectLst/>
                <a:uLnTx/>
                <a:uFillTx/>
                <a:latin typeface="Arial"/>
                <a:ea typeface="+mn-ea"/>
                <a:cs typeface="+mn-cs"/>
              </a:rPr>
              <a:t> </a:t>
            </a:r>
            <a:r>
              <a:rPr kumimoji="0" lang="en-US" sz="3200" b="0" i="0" u="none" strike="noStrike" kern="1200" cap="none" spc="0" normalizeH="0" baseline="0" noProof="0" dirty="0">
                <a:ln>
                  <a:noFill/>
                </a:ln>
                <a:solidFill>
                  <a:srgbClr val="FFFFFF"/>
                </a:solidFill>
                <a:effectLst/>
                <a:uLnTx/>
                <a:uFillTx/>
                <a:latin typeface="Arial"/>
                <a:ea typeface="+mn-ea"/>
                <a:cs typeface="+mn-cs"/>
              </a:rPr>
              <a:t>this pilot project to address workforce shortages, to be carried out by the ODH and the Missouri Dental </a:t>
            </a:r>
            <a:r>
              <a:rPr kumimoji="0" lang="en-US" sz="3200" b="0" i="0" u="none" strike="noStrike" kern="1200" cap="none" spc="0" normalizeH="0" baseline="0" noProof="0" dirty="0" smtClean="0">
                <a:ln>
                  <a:noFill/>
                </a:ln>
                <a:solidFill>
                  <a:srgbClr val="FFFFFF"/>
                </a:solidFill>
                <a:effectLst/>
                <a:uLnTx/>
                <a:uFillTx/>
                <a:latin typeface="Arial"/>
                <a:ea typeface="+mn-ea"/>
                <a:cs typeface="+mn-cs"/>
              </a:rPr>
              <a:t>Association.</a:t>
            </a: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OPA EFDA would deliver </a:t>
            </a:r>
            <a:r>
              <a:rPr kumimoji="0" lang="en-US" sz="3200" b="0" i="0" u="none" strike="noStrike" kern="1200" cap="none" spc="0" normalizeH="0" baseline="0" noProof="0" dirty="0" smtClean="0">
                <a:ln>
                  <a:noFill/>
                </a:ln>
                <a:solidFill>
                  <a:srgbClr val="FFFFFF"/>
                </a:solidFill>
                <a:effectLst/>
                <a:uLnTx/>
                <a:uFillTx/>
                <a:latin typeface="Arial"/>
                <a:ea typeface="+mn-ea"/>
                <a:cs typeface="+mn-cs"/>
              </a:rPr>
              <a:t>oral health instruction and preventive care, </a:t>
            </a:r>
            <a:r>
              <a:rPr kumimoji="0" lang="en-US" sz="3200" b="0" i="0" u="none" strike="noStrike" kern="1200" cap="none" spc="0" normalizeH="0" baseline="0" noProof="0" dirty="0">
                <a:ln>
                  <a:noFill/>
                </a:ln>
                <a:solidFill>
                  <a:srgbClr val="FFFFFF"/>
                </a:solidFill>
                <a:effectLst/>
                <a:uLnTx/>
                <a:uFillTx/>
                <a:latin typeface="Arial"/>
                <a:ea typeface="+mn-ea"/>
                <a:cs typeface="+mn-cs"/>
              </a:rPr>
              <a:t>including supragingival scaling on patients, under direct </a:t>
            </a:r>
            <a:r>
              <a:rPr kumimoji="0" lang="en-US" sz="3200" b="0" i="0" u="none" strike="noStrike" kern="1200" cap="none" spc="0" normalizeH="0" baseline="0" noProof="0" dirty="0" smtClean="0">
                <a:ln>
                  <a:noFill/>
                </a:ln>
                <a:solidFill>
                  <a:srgbClr val="FFFFFF"/>
                </a:solidFill>
                <a:effectLst/>
                <a:uLnTx/>
                <a:uFillTx/>
                <a:latin typeface="Arial"/>
                <a:ea typeface="+mn-ea"/>
                <a:cs typeface="+mn-cs"/>
              </a:rPr>
              <a:t>supervision of a dentist or hygienist.</a:t>
            </a: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Pilot would include curriculum development, training, testing and </a:t>
            </a:r>
            <a:r>
              <a:rPr kumimoji="0" lang="en-US" sz="3200" b="0" i="0" u="none" strike="noStrike" kern="1200" cap="none" spc="0" normalizeH="0" baseline="0" noProof="0" dirty="0" smtClean="0">
                <a:ln>
                  <a:noFill/>
                </a:ln>
                <a:solidFill>
                  <a:srgbClr val="FFFFFF"/>
                </a:solidFill>
                <a:effectLst/>
                <a:uLnTx/>
                <a:uFillTx/>
                <a:latin typeface="Arial"/>
                <a:ea typeface="+mn-ea"/>
                <a:cs typeface="+mn-cs"/>
              </a:rPr>
              <a:t>measurement with reporting to MDB and ODH.</a:t>
            </a: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6" name="Straight Connector 5">
            <a:extLst>
              <a:ext uri="{FF2B5EF4-FFF2-40B4-BE49-F238E27FC236}">
                <a16:creationId xmlns:a16="http://schemas.microsoft.com/office/drawing/2014/main" id="{BDA05203-46B9-3D39-127F-C6397011D9FA}"/>
              </a:ext>
            </a:extLst>
          </p:cNvPr>
          <p:cNvCxnSpPr>
            <a:cxnSpLocks/>
          </p:cNvCxnSpPr>
          <p:nvPr/>
        </p:nvCxnSpPr>
        <p:spPr>
          <a:xfrm>
            <a:off x="838199" y="1562986"/>
            <a:ext cx="1046421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047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l="2688" r="2948"/>
          <a:stretch/>
        </p:blipFill>
        <p:spPr>
          <a:xfrm>
            <a:off x="5455013" y="889990"/>
            <a:ext cx="6493565" cy="5822405"/>
          </a:xfrm>
          <a:prstGeom prst="rect">
            <a:avLst/>
          </a:prstGeom>
        </p:spPr>
      </p:pic>
      <p:pic>
        <p:nvPicPr>
          <p:cNvPr id="3" name="Picture Placeholder 2"/>
          <p:cNvPicPr>
            <a:picLocks noGrp="1" noChangeAspect="1"/>
          </p:cNvPicPr>
          <p:nvPr>
            <p:ph type="pic" sz="quarter" idx="10"/>
          </p:nvPr>
        </p:nvPicPr>
        <p:blipFill rotWithShape="1">
          <a:blip r:embed="rId4"/>
          <a:srcRect l="6212" t="1763" r="10908" b="3422"/>
          <a:stretch/>
        </p:blipFill>
        <p:spPr>
          <a:xfrm>
            <a:off x="177162" y="889990"/>
            <a:ext cx="4982817" cy="5807098"/>
          </a:xfrm>
          <a:prstGeom prst="rect">
            <a:avLst/>
          </a:prstGeom>
        </p:spPr>
      </p:pic>
      <p:sp>
        <p:nvSpPr>
          <p:cNvPr id="2" name="TextBox 1"/>
          <p:cNvSpPr txBox="1"/>
          <p:nvPr/>
        </p:nvSpPr>
        <p:spPr>
          <a:xfrm>
            <a:off x="541316" y="0"/>
            <a:ext cx="9827394" cy="707886"/>
          </a:xfrm>
          <a:prstGeom prst="rect">
            <a:avLst/>
          </a:prstGeom>
          <a:noFill/>
        </p:spPr>
        <p:txBody>
          <a:bodyPr wrap="square" rtlCol="0">
            <a:spAutoFit/>
          </a:bodyPr>
          <a:lstStyle/>
          <a:p>
            <a:pPr algn="ctr"/>
            <a:r>
              <a:rPr lang="en-US" sz="4000" dirty="0" smtClean="0"/>
              <a:t>Work to increase Medicaid providers</a:t>
            </a:r>
            <a:endParaRPr lang="en-US" sz="4000" dirty="0"/>
          </a:p>
        </p:txBody>
      </p:sp>
    </p:spTree>
    <p:extLst>
      <p:ext uri="{BB962C8B-B14F-4D97-AF65-F5344CB8AC3E}">
        <p14:creationId xmlns:p14="http://schemas.microsoft.com/office/powerpoint/2010/main" val="3264568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srcRect t="7791" b="7791"/>
          <a:stretch>
            <a:fillRect/>
          </a:stretch>
        </p:blipFill>
        <p:spPr>
          <a:prstGeom prst="rect">
            <a:avLst/>
          </a:prstGeom>
        </p:spPr>
      </p:pic>
      <p:sp>
        <p:nvSpPr>
          <p:cNvPr id="4" name="TextBox 3"/>
          <p:cNvSpPr txBox="1"/>
          <p:nvPr/>
        </p:nvSpPr>
        <p:spPr>
          <a:xfrm>
            <a:off x="134471" y="1164134"/>
            <a:ext cx="5746376" cy="5693866"/>
          </a:xfrm>
          <a:prstGeom prst="rect">
            <a:avLst/>
          </a:prstGeom>
          <a:noFill/>
        </p:spPr>
        <p:txBody>
          <a:bodyPr wrap="square" rtlCol="0">
            <a:spAutoFit/>
          </a:bodyPr>
          <a:lstStyle/>
          <a:p>
            <a:pPr marL="342900" indent="-3429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ODH has </a:t>
            </a:r>
            <a:r>
              <a:rPr lang="en-US" sz="2800" dirty="0">
                <a:latin typeface="Helvetica" panose="020B0604020202020204" pitchFamily="34" charset="0"/>
                <a:cs typeface="Helvetica" panose="020B0604020202020204" pitchFamily="34" charset="0"/>
              </a:rPr>
              <a:t>purchased items through the Maternal Child Health Block Grant for a Dental </a:t>
            </a:r>
            <a:r>
              <a:rPr lang="en-US" sz="2800" dirty="0" smtClean="0">
                <a:latin typeface="Helvetica" panose="020B0604020202020204" pitchFamily="34" charset="0"/>
                <a:cs typeface="Helvetica" panose="020B0604020202020204" pitchFamily="34" charset="0"/>
              </a:rPr>
              <a:t>First Aid/Trauma </a:t>
            </a:r>
            <a:r>
              <a:rPr lang="en-US" sz="2800" dirty="0">
                <a:latin typeface="Helvetica" panose="020B0604020202020204" pitchFamily="34" charset="0"/>
                <a:cs typeface="Helvetica" panose="020B0604020202020204" pitchFamily="34" charset="0"/>
              </a:rPr>
              <a:t>Kit for each school in Missouri.  </a:t>
            </a:r>
            <a:endParaRPr lang="en-US" sz="2800" dirty="0" smtClean="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en-US" sz="2800" dirty="0" smtClean="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ODH </a:t>
            </a:r>
            <a:r>
              <a:rPr lang="en-US" sz="2800" dirty="0">
                <a:latin typeface="Helvetica" panose="020B0604020202020204" pitchFamily="34" charset="0"/>
                <a:cs typeface="Helvetica" panose="020B0604020202020204" pitchFamily="34" charset="0"/>
              </a:rPr>
              <a:t>assembled over 3,000 kits to be delivered throughout the state for school </a:t>
            </a:r>
            <a:r>
              <a:rPr lang="en-US" sz="2800" dirty="0" smtClean="0">
                <a:latin typeface="Helvetica" panose="020B0604020202020204" pitchFamily="34" charset="0"/>
                <a:cs typeface="Helvetica" panose="020B0604020202020204" pitchFamily="34" charset="0"/>
              </a:rPr>
              <a:t>nurses.  </a:t>
            </a:r>
          </a:p>
          <a:p>
            <a:pPr marL="342900" indent="-342900">
              <a:buFont typeface="Arial" panose="020B0604020202020204" pitchFamily="34" charset="0"/>
              <a:buChar char="•"/>
            </a:pPr>
            <a:endParaRPr lang="en-US" sz="2800" dirty="0" smtClean="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800" dirty="0" smtClean="0">
                <a:latin typeface="Helvetica" panose="020B0604020202020204" pitchFamily="34" charset="0"/>
                <a:cs typeface="Helvetica" panose="020B0604020202020204" pitchFamily="34" charset="0"/>
              </a:rPr>
              <a:t>The </a:t>
            </a:r>
            <a:r>
              <a:rPr lang="en-US" sz="2800" dirty="0">
                <a:latin typeface="Helvetica" panose="020B0604020202020204" pitchFamily="34" charset="0"/>
                <a:cs typeface="Helvetica" panose="020B0604020202020204" pitchFamily="34" charset="0"/>
              </a:rPr>
              <a:t>kits also include a dental trauma handbook for references in dental emergencies. </a:t>
            </a:r>
          </a:p>
        </p:txBody>
      </p:sp>
      <p:sp>
        <p:nvSpPr>
          <p:cNvPr id="5" name="TextBox 4"/>
          <p:cNvSpPr txBox="1"/>
          <p:nvPr/>
        </p:nvSpPr>
        <p:spPr>
          <a:xfrm>
            <a:off x="228600" y="215153"/>
            <a:ext cx="5558118" cy="769441"/>
          </a:xfrm>
          <a:prstGeom prst="rect">
            <a:avLst/>
          </a:prstGeom>
          <a:noFill/>
        </p:spPr>
        <p:txBody>
          <a:bodyPr wrap="square" rtlCol="0">
            <a:spAutoFit/>
          </a:bodyPr>
          <a:lstStyle/>
          <a:p>
            <a:r>
              <a:rPr lang="en-US" sz="4400" dirty="0" smtClean="0">
                <a:solidFill>
                  <a:srgbClr val="FB8C00"/>
                </a:solidFill>
                <a:latin typeface="Helvetica" panose="020B0604020202020204" pitchFamily="34" charset="0"/>
                <a:cs typeface="Helvetica" panose="020B0604020202020204" pitchFamily="34" charset="0"/>
              </a:rPr>
              <a:t>First-Aid/Trauma Kits</a:t>
            </a:r>
            <a:endParaRPr lang="en-US" sz="4400" dirty="0">
              <a:solidFill>
                <a:srgbClr val="FB8C0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8742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02594E-DE6C-47AA-900F-80A5C80470B5}"/>
              </a:ext>
            </a:extLst>
          </p:cNvPr>
          <p:cNvSpPr/>
          <p:nvPr/>
        </p:nvSpPr>
        <p:spPr>
          <a:xfrm>
            <a:off x="508000" y="549000"/>
            <a:ext cx="11176000" cy="5760000"/>
          </a:xfrm>
          <a:prstGeom prst="rect">
            <a:avLst/>
          </a:prstGeom>
          <a:solidFill>
            <a:schemeClr val="bg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4" name="TextBox 3">
            <a:extLst>
              <a:ext uri="{FF2B5EF4-FFF2-40B4-BE49-F238E27FC236}">
                <a16:creationId xmlns:a16="http://schemas.microsoft.com/office/drawing/2014/main" id="{67F8EB92-6F29-40D5-B4E6-F43925D42777}"/>
              </a:ext>
            </a:extLst>
          </p:cNvPr>
          <p:cNvSpPr txBox="1"/>
          <p:nvPr/>
        </p:nvSpPr>
        <p:spPr>
          <a:xfrm>
            <a:off x="6293678" y="738650"/>
            <a:ext cx="5390322" cy="55092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Office of Dental Health Mission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Open Sa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rPr>
              <a:t>We are committed to improving the oral health of all Missourians through education, prevention and leadership.</a:t>
            </a:r>
          </a:p>
        </p:txBody>
      </p:sp>
      <p:pic>
        <p:nvPicPr>
          <p:cNvPr id="6" name="Content Placeholder 3">
            <a:extLst>
              <a:ext uri="{FF2B5EF4-FFF2-40B4-BE49-F238E27FC236}">
                <a16:creationId xmlns:a16="http://schemas.microsoft.com/office/drawing/2014/main" id="{F06BB121-948E-95D6-1F02-526DA3FFCB57}"/>
              </a:ext>
            </a:extLst>
          </p:cNvPr>
          <p:cNvPicPr>
            <a:picLocks noChangeAspect="1"/>
          </p:cNvPicPr>
          <p:nvPr/>
        </p:nvPicPr>
        <p:blipFill rotWithShape="1">
          <a:blip r:embed="rId3"/>
          <a:srcRect l="1213" t="10176" r="42647" b="14923"/>
          <a:stretch/>
        </p:blipFill>
        <p:spPr>
          <a:xfrm>
            <a:off x="321931" y="1744295"/>
            <a:ext cx="5772363" cy="4332109"/>
          </a:xfrm>
          <a:prstGeom prst="rect">
            <a:avLst/>
          </a:prstGeom>
        </p:spPr>
      </p:pic>
    </p:spTree>
    <p:extLst>
      <p:ext uri="{BB962C8B-B14F-4D97-AF65-F5344CB8AC3E}">
        <p14:creationId xmlns:p14="http://schemas.microsoft.com/office/powerpoint/2010/main" val="25257325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426079" cy="5807947"/>
          </a:xfrm>
          <a:prstGeom prst="rect">
            <a:avLst/>
          </a:prstGeom>
        </p:spPr>
      </p:pic>
      <p:pic>
        <p:nvPicPr>
          <p:cNvPr id="5" name="Picture 4" descr="Screen Clipping"/>
          <p:cNvPicPr>
            <a:picLocks noChangeAspect="1"/>
          </p:cNvPicPr>
          <p:nvPr/>
        </p:nvPicPr>
        <p:blipFill rotWithShape="1">
          <a:blip r:embed="rId4">
            <a:extLst>
              <a:ext uri="{28A0092B-C50C-407E-A947-70E740481C1C}">
                <a14:useLocalDpi xmlns:a14="http://schemas.microsoft.com/office/drawing/2010/main" val="0"/>
              </a:ext>
            </a:extLst>
          </a:blip>
          <a:srcRect r="9349"/>
          <a:stretch/>
        </p:blipFill>
        <p:spPr>
          <a:xfrm>
            <a:off x="7745122" y="0"/>
            <a:ext cx="4446878" cy="5807947"/>
          </a:xfrm>
          <a:prstGeom prst="rect">
            <a:avLst/>
          </a:prstGeom>
        </p:spPr>
      </p:pic>
      <p:sp>
        <p:nvSpPr>
          <p:cNvPr id="6" name="TextBox 5"/>
          <p:cNvSpPr txBox="1"/>
          <p:nvPr/>
        </p:nvSpPr>
        <p:spPr>
          <a:xfrm>
            <a:off x="1135465" y="6029010"/>
            <a:ext cx="9312419" cy="646331"/>
          </a:xfrm>
          <a:prstGeom prst="rect">
            <a:avLst/>
          </a:prstGeom>
          <a:noFill/>
        </p:spPr>
        <p:txBody>
          <a:bodyPr wrap="square" rtlCol="0">
            <a:spAutoFit/>
          </a:bodyPr>
          <a:lstStyle/>
          <a:p>
            <a:r>
              <a:rPr lang="en-US" sz="3600" dirty="0" smtClean="0">
                <a:latin typeface="Helvetica" panose="020B0604020202020204" pitchFamily="34" charset="0"/>
                <a:cs typeface="Helvetica" panose="020B0604020202020204" pitchFamily="34" charset="0"/>
              </a:rPr>
              <a:t>10,000 Newborn Dental Kits in Development</a:t>
            </a:r>
            <a:endParaRPr lang="en-US" sz="3600" dirty="0">
              <a:latin typeface="Helvetica" panose="020B0604020202020204" pitchFamily="34" charset="0"/>
              <a:cs typeface="Helvetica" panose="020B0604020202020204" pitchFamily="34" charset="0"/>
            </a:endParaRPr>
          </a:p>
        </p:txBody>
      </p:sp>
      <p:pic>
        <p:nvPicPr>
          <p:cNvPr id="7" name="Picture 6" descr="Screen Clipping"/>
          <p:cNvPicPr>
            <a:picLocks noChangeAspect="1"/>
          </p:cNvPicPr>
          <p:nvPr/>
        </p:nvPicPr>
        <p:blipFill rotWithShape="1">
          <a:blip r:embed="rId5">
            <a:extLst>
              <a:ext uri="{28A0092B-C50C-407E-A947-70E740481C1C}">
                <a14:useLocalDpi xmlns:a14="http://schemas.microsoft.com/office/drawing/2010/main" val="0"/>
              </a:ext>
            </a:extLst>
          </a:blip>
          <a:srcRect r="44203"/>
          <a:stretch/>
        </p:blipFill>
        <p:spPr>
          <a:xfrm>
            <a:off x="3859891" y="1745645"/>
            <a:ext cx="4451420" cy="4142688"/>
          </a:xfrm>
          <a:prstGeom prst="rect">
            <a:avLst/>
          </a:prstGeom>
        </p:spPr>
      </p:pic>
    </p:spTree>
    <p:extLst>
      <p:ext uri="{BB962C8B-B14F-4D97-AF65-F5344CB8AC3E}">
        <p14:creationId xmlns:p14="http://schemas.microsoft.com/office/powerpoint/2010/main" val="3394770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27350" cy="3535986"/>
          </a:xfrm>
          <a:prstGeom prst="rect">
            <a:avLst/>
          </a:prstGeom>
        </p:spPr>
      </p:pic>
      <p:pic>
        <p:nvPicPr>
          <p:cNvPr id="1026" name="Picture 2" descr="GKAS Give Kidas A smil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0350" y="93663"/>
            <a:ext cx="1962150" cy="18954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27350" y="1989139"/>
            <a:ext cx="4464650" cy="923330"/>
          </a:xfrm>
          <a:prstGeom prst="rect">
            <a:avLst/>
          </a:prstGeom>
        </p:spPr>
        <p:txBody>
          <a:bodyPr wrap="square">
            <a:spAutoFit/>
          </a:bodyPr>
          <a:lstStyle/>
          <a:p>
            <a:r>
              <a:rPr lang="en-US" b="1" dirty="0">
                <a:latin typeface="Bubblegum Sans"/>
              </a:rPr>
              <a:t>PROVIDING FREE DENTAL CARE FOR UNDERSERVED CHILDREN IN THE ST. LOUIS, MO REGION</a:t>
            </a:r>
            <a:endParaRPr lang="en-US" b="1" i="0" dirty="0">
              <a:effectLst/>
              <a:latin typeface="Bubblegum Sans"/>
            </a:endParaRPr>
          </a:p>
        </p:txBody>
      </p:sp>
      <p:pic>
        <p:nvPicPr>
          <p:cNvPr id="1028" name="Picture 4" descr="https://www.modental.org/images/librariesprovider30/momom/momom-ty-3-1.jpg?sfvrsn=a8f4d58a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29" y="3839482"/>
            <a:ext cx="2702832" cy="27028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2004" y="3837611"/>
            <a:ext cx="2842506" cy="792549"/>
          </a:xfrm>
          <a:prstGeom prst="rect">
            <a:avLst/>
          </a:prstGeom>
        </p:spPr>
      </p:pic>
      <p:sp>
        <p:nvSpPr>
          <p:cNvPr id="5" name="TextBox 4"/>
          <p:cNvSpPr txBox="1"/>
          <p:nvPr/>
        </p:nvSpPr>
        <p:spPr>
          <a:xfrm>
            <a:off x="3412004" y="4630160"/>
            <a:ext cx="2590800" cy="1754326"/>
          </a:xfrm>
          <a:prstGeom prst="rect">
            <a:avLst/>
          </a:prstGeom>
          <a:noFill/>
        </p:spPr>
        <p:txBody>
          <a:bodyPr wrap="square" rtlCol="0">
            <a:spAutoFit/>
          </a:bodyPr>
          <a:lstStyle/>
          <a:p>
            <a:r>
              <a:rPr lang="en-US" b="1" dirty="0"/>
              <a:t>We offer extremely affordable, quality dental care!</a:t>
            </a:r>
          </a:p>
          <a:p>
            <a:endParaRPr lang="en-US" b="1" dirty="0"/>
          </a:p>
          <a:p>
            <a:r>
              <a:rPr lang="en-US" b="1" dirty="0"/>
              <a:t>Only a $20 per registration!</a:t>
            </a:r>
          </a:p>
        </p:txBody>
      </p:sp>
      <p:pic>
        <p:nvPicPr>
          <p:cNvPr id="6" name="Picture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8734" y="3792213"/>
            <a:ext cx="2324301" cy="693480"/>
          </a:xfrm>
          <a:prstGeom prst="rect">
            <a:avLst/>
          </a:prstGeom>
        </p:spPr>
      </p:pic>
      <p:sp>
        <p:nvSpPr>
          <p:cNvPr id="7" name="TextBox 6"/>
          <p:cNvSpPr txBox="1"/>
          <p:nvPr/>
        </p:nvSpPr>
        <p:spPr>
          <a:xfrm>
            <a:off x="6430076" y="4622311"/>
            <a:ext cx="2401616" cy="2031325"/>
          </a:xfrm>
          <a:prstGeom prst="rect">
            <a:avLst/>
          </a:prstGeom>
          <a:noFill/>
        </p:spPr>
        <p:txBody>
          <a:bodyPr wrap="square" rtlCol="0">
            <a:spAutoFit/>
          </a:bodyPr>
          <a:lstStyle/>
          <a:p>
            <a:r>
              <a:rPr lang="en-US" sz="1400" dirty="0"/>
              <a:t>Missouri Primary Care Association's oral health program, the Oral Health Network of Missouri, provides services to member dental clinics in support of their mission to provide comprehensive dental care to their patients.</a:t>
            </a:r>
          </a:p>
        </p:txBody>
      </p:sp>
      <p:pic>
        <p:nvPicPr>
          <p:cNvPr id="8" name="Picture 7"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5916" y="2963409"/>
            <a:ext cx="2781872" cy="1748403"/>
          </a:xfrm>
          <a:prstGeom prst="rect">
            <a:avLst/>
          </a:prstGeom>
        </p:spPr>
      </p:pic>
      <p:pic>
        <p:nvPicPr>
          <p:cNvPr id="9" name="Picture 8"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1692" y="4943226"/>
            <a:ext cx="3185436" cy="495343"/>
          </a:xfrm>
          <a:prstGeom prst="rect">
            <a:avLst/>
          </a:prstGeom>
        </p:spPr>
      </p:pic>
      <p:pic>
        <p:nvPicPr>
          <p:cNvPr id="10" name="Picture 9"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0407" y="5637973"/>
            <a:ext cx="2590511" cy="1015663"/>
          </a:xfrm>
          <a:prstGeom prst="rect">
            <a:avLst/>
          </a:prstGeom>
        </p:spPr>
      </p:pic>
    </p:spTree>
    <p:extLst>
      <p:ext uri="{BB962C8B-B14F-4D97-AF65-F5344CB8AC3E}">
        <p14:creationId xmlns:p14="http://schemas.microsoft.com/office/powerpoint/2010/main" val="448769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31007"/>
            <a:ext cx="12191999" cy="707886"/>
          </a:xfrm>
          <a:prstGeom prst="rect">
            <a:avLst/>
          </a:prstGeom>
          <a:noFill/>
        </p:spPr>
        <p:txBody>
          <a:bodyPr wrap="square" rtlCol="0">
            <a:spAutoFit/>
          </a:bodyPr>
          <a:lstStyle/>
          <a:p>
            <a:pPr algn="ctr"/>
            <a:r>
              <a:rPr lang="en-US" sz="4000" dirty="0" smtClean="0">
                <a:solidFill>
                  <a:srgbClr val="FB8C00"/>
                </a:solidFill>
                <a:latin typeface="Helvetica" panose="020B0604020202020204" pitchFamily="34" charset="0"/>
                <a:cs typeface="Helvetica" panose="020B0604020202020204" pitchFamily="34" charset="0"/>
              </a:rPr>
              <a:t>How can we collaborate and increase dental access?</a:t>
            </a:r>
            <a:endParaRPr lang="en-US" sz="4000" dirty="0">
              <a:solidFill>
                <a:srgbClr val="FB8C00"/>
              </a:solidFill>
              <a:latin typeface="Helvetica" panose="020B0604020202020204" pitchFamily="34" charset="0"/>
              <a:cs typeface="Helvetica" panose="020B0604020202020204" pitchFamily="34" charset="0"/>
            </a:endParaRPr>
          </a:p>
        </p:txBody>
      </p:sp>
      <p:sp>
        <p:nvSpPr>
          <p:cNvPr id="3" name="TextBox 2"/>
          <p:cNvSpPr txBox="1"/>
          <p:nvPr/>
        </p:nvSpPr>
        <p:spPr>
          <a:xfrm>
            <a:off x="157417" y="1225689"/>
            <a:ext cx="11877163"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Increase our reach with the PSP programs, ask if your school nurses participate</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Offer to volunteer in a PSP event</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Investigate dental care opportunities (volunteer programs, Medicaid, sliding scale fees etc.) in your areas</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Start routinely using fluoride varnish in your medical/dental offices</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Learn to use Silver Diamine Fluoride on primary teeth in the medical/dental offices</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Encourage your own dentist to accept Medicaid</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If your city is not naturally fluoridated at the optimal level, consider asking the city council about possible implementation</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Encourage your high schools to start dental assistants programs to increase access to care</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Support legislation that increases access to care, supports community water fluoridation, Medicaid coverage increases and increased HPV vaccination rates</a:t>
            </a:r>
          </a:p>
          <a:p>
            <a:pPr marL="285750" indent="-285750">
              <a:buFont typeface="Arial" panose="020B0604020202020204" pitchFamily="34" charset="0"/>
              <a:buChar char="•"/>
            </a:pPr>
            <a:endParaRPr lang="en-US" sz="2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47552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9E730-F964-4C4B-A1EF-AD7B3E38A301}"/>
              </a:ext>
            </a:extLst>
          </p:cNvPr>
          <p:cNvSpPr/>
          <p:nvPr/>
        </p:nvSpPr>
        <p:spPr>
          <a:xfrm>
            <a:off x="0" y="0"/>
            <a:ext cx="12192000" cy="6858000"/>
          </a:xfrm>
          <a:prstGeom prst="rect">
            <a:avLst/>
          </a:prstGeom>
          <a:gradFill flip="none" rotWithShape="1">
            <a:gsLst>
              <a:gs pos="100000">
                <a:schemeClr val="accent2"/>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
        <p:nvSpPr>
          <p:cNvPr id="3" name="Rectangle 2">
            <a:extLst>
              <a:ext uri="{FF2B5EF4-FFF2-40B4-BE49-F238E27FC236}">
                <a16:creationId xmlns:a16="http://schemas.microsoft.com/office/drawing/2014/main" id="{AC8796EE-A06B-460B-AA0C-C8B6C686AB27}"/>
              </a:ext>
            </a:extLst>
          </p:cNvPr>
          <p:cNvSpPr/>
          <p:nvPr/>
        </p:nvSpPr>
        <p:spPr>
          <a:xfrm>
            <a:off x="609601" y="899886"/>
            <a:ext cx="10972798" cy="5392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
        <p:nvSpPr>
          <p:cNvPr id="4" name="TextBox 3">
            <a:extLst>
              <a:ext uri="{FF2B5EF4-FFF2-40B4-BE49-F238E27FC236}">
                <a16:creationId xmlns:a16="http://schemas.microsoft.com/office/drawing/2014/main" id="{402D7909-738A-44C9-BC28-8609EFD38B0A}"/>
              </a:ext>
            </a:extLst>
          </p:cNvPr>
          <p:cNvSpPr txBox="1"/>
          <p:nvPr/>
        </p:nvSpPr>
        <p:spPr>
          <a:xfrm>
            <a:off x="1139688" y="3624815"/>
            <a:ext cx="10018642"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FFFF"/>
                </a:solidFill>
                <a:latin typeface="Helvetica" panose="020B0604020202030204" pitchFamily="34" charset="0"/>
              </a:rPr>
              <a:t>Jacqueline Miller DDS, MS,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Helvetica" panose="020B0604020202030204" pitchFamily="34" charset="0"/>
              </a:rPr>
              <a:t>Dental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FFFF"/>
                </a:solidFill>
                <a:latin typeface="Helvetica" panose="020B0604020202030204" pitchFamily="34" charset="0"/>
                <a:hlinkClick r:id="rId3"/>
              </a:rPr>
              <a:t>Jacqueline.Miller@health.mo.gov</a:t>
            </a:r>
            <a:endParaRPr lang="en-US" sz="2800" b="1" dirty="0" smtClean="0">
              <a:solidFill>
                <a:srgbClr val="FFFFFF"/>
              </a:solidFill>
              <a:latin typeface="Helvetica" panose="020B0604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Helvetica" panose="020B0604020202030204" pitchFamily="34" charset="0"/>
              </a:rPr>
              <a:t>Cell: (636) 259-0171</a:t>
            </a:r>
          </a:p>
        </p:txBody>
      </p:sp>
      <p:cxnSp>
        <p:nvCxnSpPr>
          <p:cNvPr id="7" name="Straight Connector 6">
            <a:extLst>
              <a:ext uri="{FF2B5EF4-FFF2-40B4-BE49-F238E27FC236}">
                <a16:creationId xmlns:a16="http://schemas.microsoft.com/office/drawing/2014/main" id="{30FB821F-F3CC-4636-8DAC-DC7A3795EFA2}"/>
              </a:ext>
            </a:extLst>
          </p:cNvPr>
          <p:cNvCxnSpPr>
            <a:cxnSpLocks/>
          </p:cNvCxnSpPr>
          <p:nvPr/>
        </p:nvCxnSpPr>
        <p:spPr>
          <a:xfrm>
            <a:off x="2399211" y="5762896"/>
            <a:ext cx="723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48567" y="1084693"/>
            <a:ext cx="2319482" cy="2511221"/>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98207" y="1323743"/>
            <a:ext cx="3348459" cy="2232306"/>
          </a:xfrm>
          <a:prstGeom prst="rect">
            <a:avLst/>
          </a:prstGeom>
        </p:spPr>
      </p:pic>
    </p:spTree>
    <p:extLst>
      <p:ext uri="{BB962C8B-B14F-4D97-AF65-F5344CB8AC3E}">
        <p14:creationId xmlns:p14="http://schemas.microsoft.com/office/powerpoint/2010/main" val="2662728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8033478" y="1684613"/>
            <a:ext cx="4158522" cy="2772348"/>
          </a:xfrm>
        </p:spPr>
      </p:pic>
      <p:sp>
        <p:nvSpPr>
          <p:cNvPr id="4" name="TextBox 3"/>
          <p:cNvSpPr txBox="1"/>
          <p:nvPr/>
        </p:nvSpPr>
        <p:spPr>
          <a:xfrm>
            <a:off x="751886" y="0"/>
            <a:ext cx="109354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C000"/>
                </a:solidFill>
                <a:effectLst/>
                <a:uLnTx/>
                <a:uFillTx/>
                <a:latin typeface="Helvetica" panose="020B0604020202030204" pitchFamily="34" charset="0"/>
                <a:ea typeface="+mn-ea"/>
                <a:cs typeface="+mn-cs"/>
              </a:rPr>
              <a:t>PREVENTING TOOTH DECAY—WHY IS IT IMPORTANT THROUGH A LIFETIME?</a:t>
            </a:r>
            <a:endParaRPr kumimoji="0" lang="en-US" sz="3600" b="1" i="0" u="none" strike="noStrike" kern="1200" cap="none" spc="0" normalizeH="0" baseline="0" noProof="0" dirty="0">
              <a:ln>
                <a:noFill/>
              </a:ln>
              <a:solidFill>
                <a:srgbClr val="FFC000"/>
              </a:solidFill>
              <a:effectLst/>
              <a:uLnTx/>
              <a:uFillTx/>
              <a:latin typeface="Helvetica" panose="020B0604020202030204" pitchFamily="34" charset="0"/>
              <a:ea typeface="+mn-ea"/>
              <a:cs typeface="+mn-cs"/>
            </a:endParaRPr>
          </a:p>
        </p:txBody>
      </p:sp>
      <p:sp>
        <p:nvSpPr>
          <p:cNvPr id="2" name="TextBox 1"/>
          <p:cNvSpPr txBox="1"/>
          <p:nvPr/>
        </p:nvSpPr>
        <p:spPr>
          <a:xfrm>
            <a:off x="132522" y="1200329"/>
            <a:ext cx="7699513" cy="747897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rPr>
              <a:t>Poor oral health is linked to diabetes, heart disease, stroke and pre-term birth.</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0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rPr>
              <a:t>Children and adults with poor dentition can’t eat a healthy diet due to difficulties chewing.</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0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rPr>
              <a:t>Abscessed (infected) </a:t>
            </a:r>
            <a:r>
              <a:rPr kumimoji="0" lang="en-US" sz="24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rPr>
              <a:t>teeth can </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rPr>
              <a:t>spread bacteria to the brain leading </a:t>
            </a:r>
            <a:r>
              <a:rPr kumimoji="0" lang="en-US" sz="24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rPr>
              <a:t>to death</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0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rPr>
              <a:t>Poor oral health limits your ability to successfully get a job; dental pain makes it hard to </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rPr>
              <a:t>work or concentrate in school.</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0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rPr>
              <a:t>Nationally children miss </a:t>
            </a:r>
            <a:r>
              <a:rPr kumimoji="0" lang="en-US" sz="2400" b="1" i="0" u="sng" strike="noStrike" kern="1200" cap="none" spc="0" normalizeH="0" baseline="0" noProof="0" dirty="0">
                <a:ln>
                  <a:noFill/>
                </a:ln>
                <a:solidFill>
                  <a:srgbClr val="FFFFFF"/>
                </a:solidFill>
                <a:effectLst/>
                <a:uLnTx/>
                <a:uFillTx/>
                <a:latin typeface="Helvetica" panose="020B0604020202030204" pitchFamily="34" charset="0"/>
                <a:ea typeface="+mn-ea"/>
                <a:cs typeface="+mn-cs"/>
              </a:rPr>
              <a:t>51 million school-hours annually </a:t>
            </a:r>
            <a:r>
              <a:rPr kumimoji="0" lang="en-US" sz="24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rPr>
              <a:t>due to dental-related </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rPr>
              <a:t>issues.</a:t>
            </a:r>
            <a:endParaRPr kumimoji="0" lang="en-US" sz="24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panose="020B0604020202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a:ln>
                <a:noFill/>
              </a:ln>
              <a:solidFill>
                <a:srgbClr val="FFFFFF"/>
              </a:solidFill>
              <a:effectLst/>
              <a:uLnTx/>
              <a:uFillTx/>
              <a:latin typeface="Helvetica" panose="020B0604020202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endParaRPr>
          </a:p>
        </p:txBody>
      </p:sp>
      <p:pic>
        <p:nvPicPr>
          <p:cNvPr id="5" name="Picture 4"/>
          <p:cNvPicPr>
            <a:picLocks noChangeAspect="1"/>
          </p:cNvPicPr>
          <p:nvPr/>
        </p:nvPicPr>
        <p:blipFill>
          <a:blip r:embed="rId4"/>
          <a:stretch>
            <a:fillRect/>
          </a:stretch>
        </p:blipFill>
        <p:spPr>
          <a:xfrm>
            <a:off x="7951304" y="4456961"/>
            <a:ext cx="4240696" cy="4751539"/>
          </a:xfrm>
          <a:prstGeom prst="rect">
            <a:avLst/>
          </a:prstGeom>
        </p:spPr>
      </p:pic>
    </p:spTree>
    <p:extLst>
      <p:ext uri="{BB962C8B-B14F-4D97-AF65-F5344CB8AC3E}">
        <p14:creationId xmlns:p14="http://schemas.microsoft.com/office/powerpoint/2010/main" val="3476026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16" r="1516"/>
          <a:stretch>
            <a:fillRect/>
          </a:stretch>
        </p:blipFill>
        <p:spPr/>
      </p:pic>
      <p:pic>
        <p:nvPicPr>
          <p:cNvPr id="14" name="Picture Placeholder 13"/>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426" b="426"/>
          <a:stretch>
            <a:fillRect/>
          </a:stretch>
        </p:blipFill>
        <p:spPr/>
      </p:pic>
      <p:pic>
        <p:nvPicPr>
          <p:cNvPr id="16" name="Picture Placeholder 15"/>
          <p:cNvPicPr>
            <a:picLocks noGrp="1" noChangeAspect="1"/>
          </p:cNvPicPr>
          <p:nvPr>
            <p:ph type="pic" sz="quarter" idx="12"/>
          </p:nvPr>
        </p:nvPicPr>
        <p:blipFill>
          <a:blip r:embed="rId5" cstate="hqprint">
            <a:extLst>
              <a:ext uri="{28A0092B-C50C-407E-A947-70E740481C1C}">
                <a14:useLocalDpi xmlns:a14="http://schemas.microsoft.com/office/drawing/2010/main" val="0"/>
              </a:ext>
            </a:extLst>
          </a:blip>
          <a:srcRect l="11425" r="11425"/>
          <a:stretch>
            <a:fillRect/>
          </a:stretch>
        </p:blipFill>
        <p:spPr/>
      </p:pic>
      <p:sp>
        <p:nvSpPr>
          <p:cNvPr id="17" name="TextBox 16"/>
          <p:cNvSpPr txBox="1"/>
          <p:nvPr/>
        </p:nvSpPr>
        <p:spPr>
          <a:xfrm>
            <a:off x="461745" y="44743"/>
            <a:ext cx="369735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7C00"/>
                </a:solidFill>
                <a:effectLst/>
                <a:uLnTx/>
                <a:uFillTx/>
                <a:latin typeface="Helvetica" panose="020B0604020202030204" pitchFamily="34" charset="0"/>
              </a:rPr>
              <a:t>Preventive Services Program (PSP</a:t>
            </a:r>
            <a:r>
              <a:rPr kumimoji="0" lang="en-US" sz="3600" b="1" i="0" u="none" strike="noStrike" kern="1200" cap="none" spc="0" normalizeH="0" baseline="0" noProof="0" dirty="0" smtClean="0">
                <a:ln>
                  <a:noFill/>
                </a:ln>
                <a:solidFill>
                  <a:srgbClr val="F57C00"/>
                </a:solidFill>
                <a:effectLst/>
                <a:uLnTx/>
                <a:uFillTx/>
                <a:latin typeface="Helvetica" panose="020B0604020202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57C00"/>
              </a:solidFill>
              <a:effectLst/>
              <a:uLnTx/>
              <a:uFillTx/>
              <a:latin typeface="Helvetica" panose="020B0604020202030204" pitchFamily="34" charset="0"/>
            </a:endParaRPr>
          </a:p>
        </p:txBody>
      </p:sp>
      <p:sp>
        <p:nvSpPr>
          <p:cNvPr id="18" name="TextBox 17"/>
          <p:cNvSpPr txBox="1"/>
          <p:nvPr/>
        </p:nvSpPr>
        <p:spPr>
          <a:xfrm>
            <a:off x="8375904" y="305538"/>
            <a:ext cx="3325766" cy="286232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rgbClr val="FFFFFF"/>
                </a:solidFill>
                <a:effectLst/>
                <a:uLnTx/>
                <a:uFillTx/>
                <a:latin typeface="Helvetica" panose="020B0604020202030204" pitchFamily="34" charset="0"/>
              </a:rPr>
              <a:t>Oral Health Education</a:t>
            </a:r>
          </a:p>
          <a:p>
            <a:pPr marR="0" lvl="0" algn="ctr"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srgbClr val="FFFFFF"/>
              </a:solidFill>
              <a:effectLst/>
              <a:uLnTx/>
              <a:uFillTx/>
              <a:latin typeface="Helvetica" panose="020B060402020203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rgbClr val="FFFFFF"/>
                </a:solidFill>
                <a:effectLst/>
                <a:uLnTx/>
                <a:uFillTx/>
                <a:latin typeface="Helvetica" panose="020B0604020202030204" pitchFamily="34" charset="0"/>
              </a:rPr>
              <a:t>Oral Health </a:t>
            </a:r>
            <a:r>
              <a:rPr kumimoji="0" lang="en-US" sz="2000" b="1" i="0" u="none" strike="noStrike" kern="1200" cap="none" spc="0" normalizeH="0" baseline="0" noProof="0" dirty="0" smtClean="0">
                <a:ln>
                  <a:noFill/>
                </a:ln>
                <a:solidFill>
                  <a:srgbClr val="FFFFFF"/>
                </a:solidFill>
                <a:effectLst/>
                <a:uLnTx/>
                <a:uFillTx/>
                <a:latin typeface="Helvetica" panose="020B0604020202030204" pitchFamily="34" charset="0"/>
              </a:rPr>
              <a:t>Screening</a:t>
            </a:r>
          </a:p>
          <a:p>
            <a:pPr marR="0" lvl="0" algn="ctr" defTabSz="914400" rtl="0" eaLnBrk="1" fontAlgn="auto" latinLnBrk="0" hangingPunct="1">
              <a:lnSpc>
                <a:spcPct val="100000"/>
              </a:lnSpc>
              <a:spcBef>
                <a:spcPts val="0"/>
              </a:spcBef>
              <a:spcAft>
                <a:spcPts val="0"/>
              </a:spcAft>
              <a:buClrTx/>
              <a:buSzTx/>
              <a:tabLst/>
              <a:defRPr/>
            </a:pPr>
            <a:r>
              <a:rPr lang="en-US" sz="2000" b="1" dirty="0" smtClean="0">
                <a:solidFill>
                  <a:srgbClr val="FFFFFF"/>
                </a:solidFill>
                <a:latin typeface="Helvetica" panose="020B0604020202030204" pitchFamily="34" charset="0"/>
              </a:rPr>
              <a:t>(0-18 years of age)</a:t>
            </a:r>
          </a:p>
          <a:p>
            <a:pPr marR="0" lvl="0" algn="ctr"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smtClean="0">
              <a:ln>
                <a:noFill/>
              </a:ln>
              <a:solidFill>
                <a:srgbClr val="FFFFFF"/>
              </a:solidFill>
              <a:effectLst/>
              <a:uLnTx/>
              <a:uFillTx/>
              <a:latin typeface="Helvetica" panose="020B060402020203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smtClean="0">
                <a:ln>
                  <a:noFill/>
                </a:ln>
                <a:solidFill>
                  <a:srgbClr val="FFFFFF"/>
                </a:solidFill>
                <a:effectLst/>
                <a:uLnTx/>
                <a:uFillTx/>
                <a:latin typeface="Helvetica" panose="020B0604020202030204" pitchFamily="34" charset="0"/>
              </a:rPr>
              <a:t>Fluoride </a:t>
            </a:r>
            <a:r>
              <a:rPr kumimoji="0" lang="en-US" sz="2000" b="1" i="0" u="none" strike="noStrike" kern="1200" cap="none" spc="0" normalizeH="0" baseline="0" noProof="0" dirty="0">
                <a:ln>
                  <a:noFill/>
                </a:ln>
                <a:solidFill>
                  <a:srgbClr val="FFFFFF"/>
                </a:solidFill>
                <a:effectLst/>
                <a:uLnTx/>
                <a:uFillTx/>
                <a:latin typeface="Helvetica" panose="020B0604020202030204" pitchFamily="34" charset="0"/>
              </a:rPr>
              <a:t>Varnish Application (2</a:t>
            </a:r>
            <a:r>
              <a:rPr kumimoji="0" lang="en-US" sz="2000" b="1" i="0" u="none" strike="noStrike" kern="1200" cap="none" spc="0" normalizeH="0" baseline="0" noProof="0" dirty="0" smtClean="0">
                <a:ln>
                  <a:noFill/>
                </a:ln>
                <a:solidFill>
                  <a:srgbClr val="FFFFFF"/>
                </a:solidFill>
                <a:effectLst/>
                <a:uLnTx/>
                <a:uFillTx/>
                <a:latin typeface="Helvetica" panose="020B0604020202030204" pitchFamily="34" charset="0"/>
              </a:rPr>
              <a:t>)</a:t>
            </a:r>
          </a:p>
          <a:p>
            <a:pPr marR="0" lvl="0" algn="ctr" defTabSz="914400" rtl="0" eaLnBrk="1" fontAlgn="auto" latinLnBrk="0" hangingPunct="1">
              <a:lnSpc>
                <a:spcPct val="100000"/>
              </a:lnSpc>
              <a:spcBef>
                <a:spcPts val="0"/>
              </a:spcBef>
              <a:spcAft>
                <a:spcPts val="0"/>
              </a:spcAft>
              <a:buClrTx/>
              <a:buSzTx/>
              <a:tabLst/>
              <a:defRPr/>
            </a:pPr>
            <a:endParaRPr lang="en-US" sz="2000" b="1" dirty="0">
              <a:solidFill>
                <a:srgbClr val="FFFFFF"/>
              </a:solidFill>
              <a:latin typeface="Helvetica" panose="020B060402020203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smtClean="0">
                <a:ln>
                  <a:noFill/>
                </a:ln>
                <a:solidFill>
                  <a:srgbClr val="FFFFFF"/>
                </a:solidFill>
                <a:effectLst/>
                <a:uLnTx/>
                <a:uFillTx/>
                <a:latin typeface="Helvetica" panose="020B0604020202030204" pitchFamily="34" charset="0"/>
              </a:rPr>
              <a:t>   Referrals</a:t>
            </a:r>
            <a:endParaRPr kumimoji="0" lang="en-US" sz="2000" b="1" i="0" u="none" strike="noStrike" kern="1200" cap="none" spc="0" normalizeH="0" baseline="0" noProof="0" dirty="0">
              <a:ln>
                <a:noFill/>
              </a:ln>
              <a:solidFill>
                <a:srgbClr val="FFFFFF"/>
              </a:solidFill>
              <a:effectLst/>
              <a:uLnTx/>
              <a:uFillTx/>
              <a:latin typeface="Helvetica" panose="020B0604020202030204" pitchFamily="34" charset="0"/>
            </a:endParaRPr>
          </a:p>
        </p:txBody>
      </p:sp>
      <p:sp>
        <p:nvSpPr>
          <p:cNvPr id="19" name="TextBox 18"/>
          <p:cNvSpPr txBox="1"/>
          <p:nvPr/>
        </p:nvSpPr>
        <p:spPr>
          <a:xfrm>
            <a:off x="4483608" y="3822192"/>
            <a:ext cx="329541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Helvetica" panose="020B0604020202030204" pitchFamily="34" charset="0"/>
              </a:rPr>
              <a:t>Community Based</a:t>
            </a:r>
          </a:p>
        </p:txBody>
      </p:sp>
      <p:sp>
        <p:nvSpPr>
          <p:cNvPr id="2" name="TextBox 1"/>
          <p:cNvSpPr txBox="1"/>
          <p:nvPr/>
        </p:nvSpPr>
        <p:spPr>
          <a:xfrm>
            <a:off x="353647" y="2042351"/>
            <a:ext cx="3912360" cy="1477328"/>
          </a:xfrm>
          <a:prstGeom prst="rect">
            <a:avLst/>
          </a:prstGeom>
          <a:noFill/>
        </p:spPr>
        <p:txBody>
          <a:bodyPr wrap="square" rtlCol="0">
            <a:spAutoFit/>
          </a:bodyPr>
          <a:lstStyle/>
          <a:p>
            <a:r>
              <a:rPr lang="en-US" dirty="0"/>
              <a:t>This program prevents an average of 1.5 cavities / year / child.  </a:t>
            </a:r>
            <a:endParaRPr lang="en-US" dirty="0" smtClean="0"/>
          </a:p>
          <a:p>
            <a:r>
              <a:rPr lang="en-US" dirty="0" smtClean="0"/>
              <a:t>For </a:t>
            </a:r>
            <a:r>
              <a:rPr lang="en-US" dirty="0"/>
              <a:t>every  $1 spent it returns $4 in averted care.</a:t>
            </a:r>
          </a:p>
          <a:p>
            <a:endParaRPr lang="en-US" dirty="0"/>
          </a:p>
        </p:txBody>
      </p:sp>
    </p:spTree>
    <p:extLst>
      <p:ext uri="{BB962C8B-B14F-4D97-AF65-F5344CB8AC3E}">
        <p14:creationId xmlns:p14="http://schemas.microsoft.com/office/powerpoint/2010/main" val="615223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ta PSP one sheet report 22-23 - Excel"/>
          <p:cNvPicPr>
            <a:picLocks noChangeAspect="1"/>
          </p:cNvPicPr>
          <p:nvPr/>
        </p:nvPicPr>
        <p:blipFill rotWithShape="1">
          <a:blip r:embed="rId3">
            <a:extLst>
              <a:ext uri="{28A0092B-C50C-407E-A947-70E740481C1C}">
                <a14:useLocalDpi xmlns:a14="http://schemas.microsoft.com/office/drawing/2010/main" val="0"/>
              </a:ext>
            </a:extLst>
          </a:blip>
          <a:srcRect l="1932" t="25729" r="64546" b="38757"/>
          <a:stretch/>
        </p:blipFill>
        <p:spPr>
          <a:xfrm>
            <a:off x="912510" y="387928"/>
            <a:ext cx="10520031" cy="6026727"/>
          </a:xfrm>
          <a:prstGeom prst="rect">
            <a:avLst/>
          </a:prstGeom>
        </p:spPr>
      </p:pic>
      <p:sp>
        <p:nvSpPr>
          <p:cNvPr id="4" name="Left Arrow 3"/>
          <p:cNvSpPr/>
          <p:nvPr/>
        </p:nvSpPr>
        <p:spPr>
          <a:xfrm>
            <a:off x="8853054" y="2272146"/>
            <a:ext cx="978408" cy="484632"/>
          </a:xfrm>
          <a:prstGeom prst="leftArrow">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Left Arrow 4"/>
          <p:cNvSpPr/>
          <p:nvPr/>
        </p:nvSpPr>
        <p:spPr>
          <a:xfrm>
            <a:off x="8853054" y="3858768"/>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637719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DDF9FD-03D4-48FB-8708-B55099BC8450}"/>
              </a:ext>
            </a:extLst>
          </p:cNvPr>
          <p:cNvSpPr/>
          <p:nvPr/>
        </p:nvSpPr>
        <p:spPr>
          <a:xfrm>
            <a:off x="0" y="6352758"/>
            <a:ext cx="12192000" cy="519755"/>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012169"/>
              </a:solidFill>
              <a:effectLst/>
              <a:uLnTx/>
              <a:uFillTx/>
              <a:latin typeface="Arial"/>
              <a:ea typeface="+mn-ea"/>
              <a:cs typeface="+mn-cs"/>
            </a:endParaRPr>
          </a:p>
        </p:txBody>
      </p:sp>
      <p:sp>
        <p:nvSpPr>
          <p:cNvPr id="2" name="TextBox 1"/>
          <p:cNvSpPr txBox="1"/>
          <p:nvPr/>
        </p:nvSpPr>
        <p:spPr>
          <a:xfrm>
            <a:off x="407376" y="0"/>
            <a:ext cx="11377247" cy="1200329"/>
          </a:xfrm>
          <a:prstGeom prst="rect">
            <a:avLst/>
          </a:prstGeom>
          <a:noFill/>
        </p:spPr>
        <p:txBody>
          <a:bodyPr wrap="square" rtlCol="0">
            <a:spAutoFit/>
          </a:bodyPr>
          <a:lstStyle/>
          <a:p>
            <a:pPr algn="ctr"/>
            <a:r>
              <a:rPr lang="en-US" sz="3600" b="1" dirty="0" smtClean="0">
                <a:solidFill>
                  <a:srgbClr val="FB8C00"/>
                </a:solidFill>
                <a:latin typeface="Helvetica" panose="020B0604020202030204" pitchFamily="34" charset="0"/>
              </a:rPr>
              <a:t>Impact of PSP Program - Fluoride </a:t>
            </a:r>
            <a:r>
              <a:rPr lang="en-US" sz="3600" b="1" dirty="0">
                <a:solidFill>
                  <a:srgbClr val="FB8C00"/>
                </a:solidFill>
                <a:latin typeface="Helvetica" panose="020B0604020202030204" pitchFamily="34" charset="0"/>
              </a:rPr>
              <a:t>V</a:t>
            </a:r>
            <a:r>
              <a:rPr lang="en-US" sz="3600" b="1" dirty="0" smtClean="0">
                <a:solidFill>
                  <a:srgbClr val="FB8C00"/>
                </a:solidFill>
                <a:latin typeface="Helvetica" panose="020B0604020202030204" pitchFamily="34" charset="0"/>
              </a:rPr>
              <a:t>arnish </a:t>
            </a:r>
            <a:r>
              <a:rPr lang="en-US" sz="3600" b="1" dirty="0">
                <a:solidFill>
                  <a:srgbClr val="FB8C00"/>
                </a:solidFill>
                <a:latin typeface="Helvetica" panose="020B0604020202030204" pitchFamily="34" charset="0"/>
              </a:rPr>
              <a:t>P</a:t>
            </a:r>
            <a:r>
              <a:rPr lang="en-US" sz="3600" b="1" dirty="0" smtClean="0">
                <a:solidFill>
                  <a:srgbClr val="FB8C00"/>
                </a:solidFill>
                <a:latin typeface="Helvetica" panose="020B0604020202030204" pitchFamily="34" charset="0"/>
              </a:rPr>
              <a:t>rogram (based on 2022 data)</a:t>
            </a:r>
            <a:endParaRPr lang="en-US" sz="3600" b="1" dirty="0">
              <a:solidFill>
                <a:srgbClr val="FB8C00"/>
              </a:solidFill>
              <a:latin typeface="Helvetica" panose="020B0604020202030204" pitchFamily="34" charset="0"/>
            </a:endParaRPr>
          </a:p>
        </p:txBody>
      </p:sp>
      <p:sp>
        <p:nvSpPr>
          <p:cNvPr id="3" name="TextBox 2"/>
          <p:cNvSpPr txBox="1"/>
          <p:nvPr/>
        </p:nvSpPr>
        <p:spPr>
          <a:xfrm>
            <a:off x="66260" y="1422053"/>
            <a:ext cx="12059478" cy="4708981"/>
          </a:xfrm>
          <a:prstGeom prst="rect">
            <a:avLst/>
          </a:prstGeom>
          <a:noFill/>
        </p:spPr>
        <p:txBody>
          <a:bodyPr wrap="square" rtlCol="0">
            <a:spAutoFit/>
          </a:bodyPr>
          <a:lstStyle/>
          <a:p>
            <a:pPr marL="457200" indent="-457200">
              <a:spcBef>
                <a:spcPts val="1800"/>
              </a:spcBef>
              <a:buFont typeface="Arial" panose="020B0604020202020204" pitchFamily="34" charset="0"/>
              <a:buChar char="•"/>
            </a:pPr>
            <a:r>
              <a:rPr lang="en-US" sz="3000" b="1" dirty="0" smtClean="0">
                <a:latin typeface="Helvetica" panose="020B0604020202030204" pitchFamily="34" charset="0"/>
              </a:rPr>
              <a:t>Estimated reduction of dental decay of Medicaid patients is about 7%.  Overall reduction of 4%.</a:t>
            </a:r>
          </a:p>
          <a:p>
            <a:pPr marL="457200" indent="-457200">
              <a:spcBef>
                <a:spcPts val="1800"/>
              </a:spcBef>
              <a:buFont typeface="Arial" panose="020B0604020202020204" pitchFamily="34" charset="0"/>
              <a:buChar char="•"/>
            </a:pPr>
            <a:r>
              <a:rPr lang="en-US" sz="3000" b="1" dirty="0" smtClean="0">
                <a:latin typeface="Helvetica" panose="020B0604020202030204" pitchFamily="34" charset="0"/>
              </a:rPr>
              <a:t>Identification of schools and areas that are having problems accessing dental care by the Untreated Decay rate.</a:t>
            </a:r>
          </a:p>
          <a:p>
            <a:pPr marL="457200" indent="-457200">
              <a:spcBef>
                <a:spcPts val="1800"/>
              </a:spcBef>
              <a:buFont typeface="Arial" panose="020B0604020202020204" pitchFamily="34" charset="0"/>
              <a:buChar char="•"/>
            </a:pPr>
            <a:r>
              <a:rPr lang="en-US" sz="3000" b="1" dirty="0" smtClean="0">
                <a:latin typeface="Helvetica" panose="020B0604020202030204" pitchFamily="34" charset="0"/>
              </a:rPr>
              <a:t>JADA: Topical </a:t>
            </a:r>
            <a:r>
              <a:rPr lang="en-US" sz="3000" b="1" dirty="0">
                <a:latin typeface="Helvetica" panose="020B0604020202030204" pitchFamily="34" charset="0"/>
              </a:rPr>
              <a:t>Fluoride Impact in Future Restorative Dental </a:t>
            </a:r>
            <a:r>
              <a:rPr lang="en-US" sz="3000" b="1" dirty="0" smtClean="0">
                <a:latin typeface="Helvetica" panose="020B0604020202030204" pitchFamily="34" charset="0"/>
              </a:rPr>
              <a:t>Procedures. </a:t>
            </a:r>
            <a:r>
              <a:rPr lang="en-US" sz="3000" b="1" dirty="0">
                <a:latin typeface="Helvetica" panose="020B0604020202030204" pitchFamily="34" charset="0"/>
              </a:rPr>
              <a:t>The application of fluoride varnishes and gels increased the time to future restorative and extraction dental claims and decreased the number of future restorative and extraction dental claims</a:t>
            </a:r>
            <a:r>
              <a:rPr lang="en-US" sz="3000" b="1" dirty="0" smtClean="0">
                <a:latin typeface="Helvetica" panose="020B0604020202030204" pitchFamily="34" charset="0"/>
              </a:rPr>
              <a:t>.</a:t>
            </a:r>
            <a:endParaRPr lang="en-US" sz="3000" b="1" dirty="0">
              <a:latin typeface="Helvetica" panose="020B0604020202030204" pitchFamily="34" charset="0"/>
            </a:endParaRPr>
          </a:p>
        </p:txBody>
      </p:sp>
      <p:sp>
        <p:nvSpPr>
          <p:cNvPr id="6" name="TextBox 5"/>
          <p:cNvSpPr txBox="1"/>
          <p:nvPr/>
        </p:nvSpPr>
        <p:spPr>
          <a:xfrm>
            <a:off x="255181" y="6489524"/>
            <a:ext cx="10526233" cy="246221"/>
          </a:xfrm>
          <a:prstGeom prst="rect">
            <a:avLst/>
          </a:prstGeom>
          <a:noFill/>
        </p:spPr>
        <p:txBody>
          <a:bodyPr wrap="square" rtlCol="0">
            <a:spAutoFit/>
          </a:bodyPr>
          <a:lstStyle/>
          <a:p>
            <a:r>
              <a:rPr lang="en-US" sz="1000"/>
              <a:t>Jackson HJ, Yepes JF, Scully AC, Vinson LA, Jones JE, Eckert G, Downey T, Maupomé G. 2023. Journal of the American Dental Association. DOI: 10.1016/j.adaj.2023.06.012.</a:t>
            </a:r>
            <a:endParaRPr lang="en-US" sz="1000" dirty="0"/>
          </a:p>
        </p:txBody>
      </p:sp>
    </p:spTree>
    <p:extLst>
      <p:ext uri="{BB962C8B-B14F-4D97-AF65-F5344CB8AC3E}">
        <p14:creationId xmlns:p14="http://schemas.microsoft.com/office/powerpoint/2010/main" val="36726283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p:sp>
      <p:sp>
        <p:nvSpPr>
          <p:cNvPr id="7" name="Picture Placeholder 6"/>
          <p:cNvSpPr>
            <a:spLocks noGrp="1"/>
          </p:cNvSpPr>
          <p:nvPr>
            <p:ph type="pic" sz="quarter" idx="12"/>
          </p:nvPr>
        </p:nvSpPr>
        <p:spPr/>
      </p:sp>
      <p:sp>
        <p:nvSpPr>
          <p:cNvPr id="8" name="Picture Placeholder 7"/>
          <p:cNvSpPr>
            <a:spLocks noGrp="1"/>
          </p:cNvSpPr>
          <p:nvPr>
            <p:ph type="pic" sz="quarter" idx="13"/>
          </p:nvPr>
        </p:nvSpPr>
        <p:spPr/>
      </p:sp>
      <p:pic>
        <p:nvPicPr>
          <p:cNvPr id="10" name="Picture Placeholder 9"/>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t="16667" b="16667"/>
          <a:stretch>
            <a:fillRect/>
          </a:stretch>
        </p:blipFill>
        <p:spPr>
          <a:xfrm>
            <a:off x="4388764" y="1629000"/>
            <a:ext cx="3600000" cy="3600000"/>
          </a:xfrm>
        </p:spPr>
      </p:pic>
      <p:sp>
        <p:nvSpPr>
          <p:cNvPr id="11" name="TextBox 10"/>
          <p:cNvSpPr txBox="1"/>
          <p:nvPr/>
        </p:nvSpPr>
        <p:spPr>
          <a:xfrm>
            <a:off x="343913" y="198782"/>
            <a:ext cx="11502887"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C000"/>
                </a:solidFill>
                <a:effectLst/>
                <a:uLnTx/>
                <a:uFillTx/>
                <a:latin typeface="Arial"/>
                <a:ea typeface="+mn-ea"/>
                <a:cs typeface="+mn-cs"/>
              </a:rPr>
              <a:t>AHR Ranks MO as 41</a:t>
            </a:r>
            <a:r>
              <a:rPr kumimoji="0" lang="en-US" sz="3400" b="1" i="0" u="none" strike="noStrike" kern="1200" cap="none" spc="0" normalizeH="0" baseline="30000" noProof="0" dirty="0" smtClean="0">
                <a:ln>
                  <a:noFill/>
                </a:ln>
                <a:solidFill>
                  <a:srgbClr val="FFC000"/>
                </a:solidFill>
                <a:effectLst/>
                <a:uLnTx/>
                <a:uFillTx/>
                <a:latin typeface="Arial"/>
                <a:ea typeface="+mn-ea"/>
                <a:cs typeface="+mn-cs"/>
              </a:rPr>
              <a:t>st</a:t>
            </a:r>
            <a:r>
              <a:rPr kumimoji="0" lang="en-US" sz="3400" b="1" i="0" u="none" strike="noStrike" kern="1200" cap="none" spc="0" normalizeH="0" baseline="0" noProof="0" dirty="0" smtClean="0">
                <a:ln>
                  <a:noFill/>
                </a:ln>
                <a:solidFill>
                  <a:srgbClr val="FFC000"/>
                </a:solidFill>
                <a:effectLst/>
                <a:uLnTx/>
                <a:uFillTx/>
                <a:latin typeface="Arial"/>
                <a:ea typeface="+mn-ea"/>
                <a:cs typeface="+mn-cs"/>
              </a:rPr>
              <a:t> in Maternal Oral Health —Healthy Teeth = Healthy Pregnancy</a:t>
            </a:r>
            <a:endParaRPr kumimoji="0" lang="en-US" sz="3400" b="1" i="0" u="none" strike="noStrike" kern="1200" cap="none" spc="0" normalizeH="0" baseline="0" noProof="0" dirty="0">
              <a:ln>
                <a:noFill/>
              </a:ln>
              <a:solidFill>
                <a:srgbClr val="FFC000"/>
              </a:solidFill>
              <a:effectLst/>
              <a:uLnTx/>
              <a:uFillTx/>
              <a:latin typeface="Arial"/>
              <a:ea typeface="+mn-ea"/>
              <a:cs typeface="+mn-cs"/>
            </a:endParaRPr>
          </a:p>
        </p:txBody>
      </p:sp>
      <p:sp>
        <p:nvSpPr>
          <p:cNvPr id="12" name="TextBox 11"/>
          <p:cNvSpPr txBox="1"/>
          <p:nvPr/>
        </p:nvSpPr>
        <p:spPr>
          <a:xfrm>
            <a:off x="0" y="1330574"/>
            <a:ext cx="4593265" cy="43858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rPr>
              <a:t>43.4% of Missouri Medicaid participants don’t use pregnancy dental benefits —MO </a:t>
            </a:r>
            <a:r>
              <a:rPr kumimoji="0" lang="en-US" sz="2400" b="1" i="0" u="none" strike="noStrike" kern="1200" cap="none" spc="0" normalizeH="0" baseline="0" noProof="0" dirty="0" err="1" smtClean="0">
                <a:ln>
                  <a:noFill/>
                </a:ln>
                <a:solidFill>
                  <a:srgbClr val="FFFFFF"/>
                </a:solidFill>
                <a:effectLst/>
                <a:uLnTx/>
                <a:uFillTx/>
                <a:latin typeface="Helvetica" panose="020B0604020202030204" pitchFamily="34" charset="0"/>
              </a:rPr>
              <a:t>HealthNet</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rPr>
              <a:t> provides comprehensive dental care for pregnant women and </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rPr>
              <a:t> one</a:t>
            </a:r>
            <a:r>
              <a:rPr kumimoji="0" lang="en-US" sz="2400" b="1" i="0" u="none" strike="noStrike" kern="1200" cap="none" spc="0" normalizeH="0" noProof="0" dirty="0" smtClean="0">
                <a:ln>
                  <a:noFill/>
                </a:ln>
                <a:solidFill>
                  <a:srgbClr val="FFFFFF"/>
                </a:solidFill>
                <a:effectLst/>
                <a:uLnTx/>
                <a:uFillTx/>
                <a:latin typeface="Helvetica" panose="020B0604020202030204" pitchFamily="34" charset="0"/>
              </a:rPr>
              <a:t> year</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rPr>
              <a:t> </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rPr>
              <a:t>post-partum.</a:t>
            </a:r>
            <a:endParaRPr kumimoji="0" lang="en-US" sz="2400" b="1" i="0" u="none" strike="noStrike" kern="1200" cap="none" spc="0" normalizeH="0" baseline="0" noProof="0" dirty="0">
              <a:ln>
                <a:noFill/>
              </a:ln>
              <a:solidFill>
                <a:srgbClr val="FFFFFF"/>
              </a:solidFill>
              <a:effectLst/>
              <a:uLnTx/>
              <a:uFillTx/>
              <a:latin typeface="Helvetica" panose="020B0604020202030204" pitchFamily="34" charset="0"/>
            </a:endParaRP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Helvetica" panose="020B0604020202030204" pitchFamily="34" charset="0"/>
              </a:rPr>
              <a:t>Provide </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rPr>
              <a:t>oral </a:t>
            </a:r>
            <a:r>
              <a:rPr kumimoji="0" lang="en-US" sz="2400" b="1" i="0" u="none" strike="noStrike" kern="1200" cap="none" spc="0" normalizeH="0" baseline="0" noProof="0" dirty="0">
                <a:ln>
                  <a:noFill/>
                </a:ln>
                <a:solidFill>
                  <a:srgbClr val="FFFFFF"/>
                </a:solidFill>
                <a:effectLst/>
                <a:uLnTx/>
                <a:uFillTx/>
                <a:latin typeface="Helvetica" panose="020B0604020202030204" pitchFamily="34" charset="0"/>
              </a:rPr>
              <a:t>h</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rPr>
              <a:t>ealth education as well as information for infant oral health</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rPr>
              <a:t>.</a:t>
            </a:r>
          </a:p>
        </p:txBody>
      </p:sp>
      <p:sp>
        <p:nvSpPr>
          <p:cNvPr id="13" name="TextBox 12"/>
          <p:cNvSpPr txBox="1"/>
          <p:nvPr/>
        </p:nvSpPr>
        <p:spPr>
          <a:xfrm>
            <a:off x="8095538" y="1747391"/>
            <a:ext cx="3903824" cy="387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rPr>
              <a:t>Express importance of good oral health is good for the baby.</a:t>
            </a:r>
            <a:endParaRPr kumimoji="0" lang="en-US" sz="24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endParaRPr>
          </a:p>
          <a:p>
            <a:pPr marL="457200" marR="0" lvl="0" indent="-4572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rPr>
              <a:t>Make dental  appointment</a:t>
            </a:r>
            <a:r>
              <a:rPr kumimoji="0" lang="en-US" sz="24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rPr>
              <a:t> </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rPr>
              <a:t>at </a:t>
            </a:r>
            <a:r>
              <a:rPr kumimoji="0" lang="en-US" sz="24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rPr>
              <a:t>c</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rPr>
              <a:t>linic.</a:t>
            </a:r>
            <a:endParaRPr kumimoji="0" lang="en-US" sz="24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endParaRPr>
          </a:p>
          <a:p>
            <a:pPr marL="457200" marR="0" lvl="0" indent="-4572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rPr>
              <a:t>Educate </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rPr>
              <a:t>obstetricians </a:t>
            </a:r>
            <a:r>
              <a:rPr kumimoji="0" lang="en-US" sz="24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rPr>
              <a:t>on importance of dental care during </a:t>
            </a:r>
            <a:r>
              <a:rPr kumimoji="0" lang="en-US" sz="2400" b="1" i="0" u="none" strike="noStrike" kern="1200" cap="none" spc="0" normalizeH="0" baseline="0" noProof="0" dirty="0" smtClean="0">
                <a:ln>
                  <a:noFill/>
                </a:ln>
                <a:solidFill>
                  <a:srgbClr val="FFFFFF"/>
                </a:solidFill>
                <a:effectLst/>
                <a:uLnTx/>
                <a:uFillTx/>
                <a:latin typeface="Helvetica" panose="020B0604020202030204" pitchFamily="34" charset="0"/>
                <a:ea typeface="+mn-ea"/>
                <a:cs typeface="+mn-cs"/>
              </a:rPr>
              <a:t>pregnancy.</a:t>
            </a:r>
            <a:endParaRPr kumimoji="0" lang="en-US" sz="2400" b="1" i="0" u="none" strike="noStrike" kern="1200" cap="none" spc="0" normalizeH="0" baseline="0" noProof="0" dirty="0">
              <a:ln>
                <a:noFill/>
              </a:ln>
              <a:solidFill>
                <a:srgbClr val="FFFFFF"/>
              </a:solidFill>
              <a:effectLst/>
              <a:uLnTx/>
              <a:uFillTx/>
              <a:latin typeface="Helvetica" panose="020B0604020202030204" pitchFamily="34" charset="0"/>
              <a:ea typeface="+mn-ea"/>
              <a:cs typeface="+mn-cs"/>
            </a:endParaRPr>
          </a:p>
        </p:txBody>
      </p:sp>
      <p:sp>
        <p:nvSpPr>
          <p:cNvPr id="2" name="TextBox 1"/>
          <p:cNvSpPr txBox="1"/>
          <p:nvPr/>
        </p:nvSpPr>
        <p:spPr>
          <a:xfrm>
            <a:off x="1762205" y="5638836"/>
            <a:ext cx="8019748" cy="1477328"/>
          </a:xfrm>
          <a:prstGeom prst="rect">
            <a:avLst/>
          </a:prstGeom>
          <a:noFill/>
        </p:spPr>
        <p:txBody>
          <a:bodyPr wrap="square" rtlCol="0">
            <a:spAutoFit/>
          </a:bodyPr>
          <a:lstStyle/>
          <a:p>
            <a:r>
              <a:rPr lang="en-US" sz="2400" b="1" dirty="0">
                <a:solidFill>
                  <a:srgbClr val="FFB446"/>
                </a:solidFill>
                <a:latin typeface="Helvetica" panose="020B0604020202020204" pitchFamily="34" charset="0"/>
                <a:cs typeface="Helvetica" panose="020B0604020202020204" pitchFamily="34" charset="0"/>
              </a:rPr>
              <a:t>If gum inflammation is treated during pregnancy, the risk of a baby being born preterm is reduced by approximately 50 percent.</a:t>
            </a:r>
          </a:p>
          <a:p>
            <a:endParaRPr lang="en-US" dirty="0"/>
          </a:p>
        </p:txBody>
      </p:sp>
    </p:spTree>
    <p:extLst>
      <p:ext uri="{BB962C8B-B14F-4D97-AF65-F5344CB8AC3E}">
        <p14:creationId xmlns:p14="http://schemas.microsoft.com/office/powerpoint/2010/main" val="3577706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08314" y="312746"/>
            <a:ext cx="10353675" cy="1325563"/>
          </a:xfrm>
          <a:prstGeom prst="rect">
            <a:avLst/>
          </a:prstGeom>
        </p:spPr>
        <p:txBody>
          <a:bodyPr/>
          <a:lstStyle/>
          <a:p>
            <a:pPr algn="ctr"/>
            <a:r>
              <a:rPr lang="en-US" b="1" dirty="0" smtClean="0">
                <a:solidFill>
                  <a:srgbClr val="FB8C00"/>
                </a:solidFill>
              </a:rPr>
              <a:t>Impact of “Pregnant </a:t>
            </a:r>
            <a:r>
              <a:rPr lang="en-US" b="1" dirty="0">
                <a:solidFill>
                  <a:srgbClr val="FB8C00"/>
                </a:solidFill>
              </a:rPr>
              <a:t>Moms Need Dental Visits </a:t>
            </a:r>
            <a:r>
              <a:rPr lang="en-US" b="1" dirty="0" smtClean="0">
                <a:solidFill>
                  <a:srgbClr val="FB8C00"/>
                </a:solidFill>
              </a:rPr>
              <a:t>Too”  </a:t>
            </a:r>
            <a:r>
              <a:rPr lang="en-US" b="1" dirty="0"/>
              <a:t/>
            </a:r>
            <a:br>
              <a:rPr lang="en-US" b="1" dirty="0"/>
            </a:br>
            <a:endParaRPr lang="en-US" dirty="0"/>
          </a:p>
        </p:txBody>
      </p:sp>
      <p:pic>
        <p:nvPicPr>
          <p:cNvPr id="3" name="Picture 2"/>
          <p:cNvPicPr>
            <a:picLocks noChangeAspect="1"/>
          </p:cNvPicPr>
          <p:nvPr/>
        </p:nvPicPr>
        <p:blipFill>
          <a:blip r:embed="rId3"/>
          <a:stretch>
            <a:fillRect/>
          </a:stretch>
        </p:blipFill>
        <p:spPr>
          <a:xfrm>
            <a:off x="1727857" y="1638309"/>
            <a:ext cx="8279086" cy="4822354"/>
          </a:xfrm>
          <a:prstGeom prst="rect">
            <a:avLst/>
          </a:prstGeom>
        </p:spPr>
      </p:pic>
    </p:spTree>
    <p:extLst>
      <p:ext uri="{BB962C8B-B14F-4D97-AF65-F5344CB8AC3E}">
        <p14:creationId xmlns:p14="http://schemas.microsoft.com/office/powerpoint/2010/main" val="2465111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No Footer Pages">
  <a:themeElements>
    <a:clrScheme name="Custom 1">
      <a:dk1>
        <a:srgbClr val="FFFFFF"/>
      </a:dk1>
      <a:lt1>
        <a:srgbClr val="012169"/>
      </a:lt1>
      <a:dk2>
        <a:srgbClr val="FFFFFF"/>
      </a:dk2>
      <a:lt2>
        <a:srgbClr val="012169"/>
      </a:lt2>
      <a:accent1>
        <a:srgbClr val="F2A900"/>
      </a:accent1>
      <a:accent2>
        <a:srgbClr val="E35205"/>
      </a:accent2>
      <a:accent3>
        <a:srgbClr val="008C95"/>
      </a:accent3>
      <a:accent4>
        <a:srgbClr val="F2A900"/>
      </a:accent4>
      <a:accent5>
        <a:srgbClr val="E35205"/>
      </a:accent5>
      <a:accent6>
        <a:srgbClr val="008C95"/>
      </a:accent6>
      <a:hlink>
        <a:srgbClr val="64CCC9"/>
      </a:hlink>
      <a:folHlink>
        <a:srgbClr val="9EA2A2"/>
      </a:folHlink>
    </a:clrScheme>
    <a:fontScheme name="Custom 2">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No Footer Pages">
  <a:themeElements>
    <a:clrScheme name="Custom 1">
      <a:dk1>
        <a:srgbClr val="FFFFFF"/>
      </a:dk1>
      <a:lt1>
        <a:srgbClr val="012169"/>
      </a:lt1>
      <a:dk2>
        <a:srgbClr val="FFFFFF"/>
      </a:dk2>
      <a:lt2>
        <a:srgbClr val="012169"/>
      </a:lt2>
      <a:accent1>
        <a:srgbClr val="F2A900"/>
      </a:accent1>
      <a:accent2>
        <a:srgbClr val="E35205"/>
      </a:accent2>
      <a:accent3>
        <a:srgbClr val="008C95"/>
      </a:accent3>
      <a:accent4>
        <a:srgbClr val="F2A900"/>
      </a:accent4>
      <a:accent5>
        <a:srgbClr val="E35205"/>
      </a:accent5>
      <a:accent6>
        <a:srgbClr val="008C95"/>
      </a:accent6>
      <a:hlink>
        <a:srgbClr val="64CCC9"/>
      </a:hlink>
      <a:folHlink>
        <a:srgbClr val="9EA2A2"/>
      </a:folHlink>
    </a:clrScheme>
    <a:fontScheme name="Custom 2">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4_No Footer Pages">
  <a:themeElements>
    <a:clrScheme name="Custom 1">
      <a:dk1>
        <a:srgbClr val="FFFFFF"/>
      </a:dk1>
      <a:lt1>
        <a:srgbClr val="012169"/>
      </a:lt1>
      <a:dk2>
        <a:srgbClr val="FFFFFF"/>
      </a:dk2>
      <a:lt2>
        <a:srgbClr val="012169"/>
      </a:lt2>
      <a:accent1>
        <a:srgbClr val="F2A900"/>
      </a:accent1>
      <a:accent2>
        <a:srgbClr val="E35205"/>
      </a:accent2>
      <a:accent3>
        <a:srgbClr val="008C95"/>
      </a:accent3>
      <a:accent4>
        <a:srgbClr val="F2A900"/>
      </a:accent4>
      <a:accent5>
        <a:srgbClr val="E35205"/>
      </a:accent5>
      <a:accent6>
        <a:srgbClr val="008C95"/>
      </a:accent6>
      <a:hlink>
        <a:srgbClr val="64CCC9"/>
      </a:hlink>
      <a:folHlink>
        <a:srgbClr val="9EA2A2"/>
      </a:folHlink>
    </a:clrScheme>
    <a:fontScheme name="Oral Health Caucus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No Footer Pages">
  <a:themeElements>
    <a:clrScheme name="Custom 1">
      <a:dk1>
        <a:srgbClr val="FFFFFF"/>
      </a:dk1>
      <a:lt1>
        <a:srgbClr val="012169"/>
      </a:lt1>
      <a:dk2>
        <a:srgbClr val="FFFFFF"/>
      </a:dk2>
      <a:lt2>
        <a:srgbClr val="012169"/>
      </a:lt2>
      <a:accent1>
        <a:srgbClr val="F2A900"/>
      </a:accent1>
      <a:accent2>
        <a:srgbClr val="E35205"/>
      </a:accent2>
      <a:accent3>
        <a:srgbClr val="008C95"/>
      </a:accent3>
      <a:accent4>
        <a:srgbClr val="F2A900"/>
      </a:accent4>
      <a:accent5>
        <a:srgbClr val="E35205"/>
      </a:accent5>
      <a:accent6>
        <a:srgbClr val="008C95"/>
      </a:accent6>
      <a:hlink>
        <a:srgbClr val="64CCC9"/>
      </a:hlink>
      <a:folHlink>
        <a:srgbClr val="9EA2A2"/>
      </a:folHlink>
    </a:clrScheme>
    <a:fontScheme name="DHSS Arial Fo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No Footer Pages">
  <a:themeElements>
    <a:clrScheme name="Custom 1">
      <a:dk1>
        <a:srgbClr val="FFFFFF"/>
      </a:dk1>
      <a:lt1>
        <a:srgbClr val="012169"/>
      </a:lt1>
      <a:dk2>
        <a:srgbClr val="FFFFFF"/>
      </a:dk2>
      <a:lt2>
        <a:srgbClr val="012169"/>
      </a:lt2>
      <a:accent1>
        <a:srgbClr val="F2A900"/>
      </a:accent1>
      <a:accent2>
        <a:srgbClr val="E35205"/>
      </a:accent2>
      <a:accent3>
        <a:srgbClr val="008C95"/>
      </a:accent3>
      <a:accent4>
        <a:srgbClr val="F2A900"/>
      </a:accent4>
      <a:accent5>
        <a:srgbClr val="E35205"/>
      </a:accent5>
      <a:accent6>
        <a:srgbClr val="008C95"/>
      </a:accent6>
      <a:hlink>
        <a:srgbClr val="64CCC9"/>
      </a:hlink>
      <a:folHlink>
        <a:srgbClr val="9EA2A2"/>
      </a:folHlink>
    </a:clrScheme>
    <a:fontScheme name="Oral Health Caucus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No Footer Pages">
  <a:themeElements>
    <a:clrScheme name="Custom 1">
      <a:dk1>
        <a:srgbClr val="FFFFFF"/>
      </a:dk1>
      <a:lt1>
        <a:srgbClr val="012169"/>
      </a:lt1>
      <a:dk2>
        <a:srgbClr val="FFFFFF"/>
      </a:dk2>
      <a:lt2>
        <a:srgbClr val="012169"/>
      </a:lt2>
      <a:accent1>
        <a:srgbClr val="F2A900"/>
      </a:accent1>
      <a:accent2>
        <a:srgbClr val="E35205"/>
      </a:accent2>
      <a:accent3>
        <a:srgbClr val="008C95"/>
      </a:accent3>
      <a:accent4>
        <a:srgbClr val="F2A900"/>
      </a:accent4>
      <a:accent5>
        <a:srgbClr val="E35205"/>
      </a:accent5>
      <a:accent6>
        <a:srgbClr val="008C95"/>
      </a:accent6>
      <a:hlink>
        <a:srgbClr val="64CCC9"/>
      </a:hlink>
      <a:folHlink>
        <a:srgbClr val="9EA2A2"/>
      </a:folHlink>
    </a:clrScheme>
    <a:fontScheme name="DHSS Arial Fo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78045</TotalTime>
  <Words>4715</Words>
  <Application>Microsoft Office PowerPoint</Application>
  <PresentationFormat>Widescreen</PresentationFormat>
  <Paragraphs>272</Paragraphs>
  <Slides>33</Slides>
  <Notes>29</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33</vt:i4>
      </vt:variant>
    </vt:vector>
  </HeadingPairs>
  <TitlesOfParts>
    <vt:vector size="56" baseType="lpstr">
      <vt:lpstr>Arial</vt:lpstr>
      <vt:lpstr>Arial Black</vt:lpstr>
      <vt:lpstr>Bubblegum Sans</vt:lpstr>
      <vt:lpstr>Calibri</vt:lpstr>
      <vt:lpstr>Calibri Light</vt:lpstr>
      <vt:lpstr>Courier New</vt:lpstr>
      <vt:lpstr>Helvetica</vt:lpstr>
      <vt:lpstr>Lucida Sans Unicode</vt:lpstr>
      <vt:lpstr>Montserrat</vt:lpstr>
      <vt:lpstr>Open Sans Extrabold</vt:lpstr>
      <vt:lpstr>Open Sans Light</vt:lpstr>
      <vt:lpstr>Open Sans SemiBold</vt:lpstr>
      <vt:lpstr>Times New Roman</vt:lpstr>
      <vt:lpstr>Trebuchet MS</vt:lpstr>
      <vt:lpstr>Wingdings 3</vt:lpstr>
      <vt:lpstr>No Footer Pages</vt:lpstr>
      <vt:lpstr>3_No Footer Pages</vt:lpstr>
      <vt:lpstr>1_Facet</vt:lpstr>
      <vt:lpstr>4_No Footer Pages</vt:lpstr>
      <vt:lpstr>5_No Footer Pages</vt:lpstr>
      <vt:lpstr>Custom Design</vt:lpstr>
      <vt:lpstr>1_No Footer Pages</vt:lpstr>
      <vt:lpstr>2_No Footer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“Pregnant Moms Need Dental Visits Too”   </vt:lpstr>
      <vt:lpstr>Statewide Medicaid totals of Dental Procedures - Pregnant Women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Missouri Southern State University &amp; Rural Citizens Access to Telehealth Proposal (RCAT)</vt:lpstr>
      <vt:lpstr>PowerPoint Presentation</vt:lpstr>
      <vt:lpstr>Dental Assistant Pipeline</vt:lpstr>
      <vt:lpstr>Oral Preventive Assistant-EFDA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Choladeck</dc:creator>
  <cp:lastModifiedBy>Miller, Jacqueline</cp:lastModifiedBy>
  <cp:revision>1489</cp:revision>
  <dcterms:created xsi:type="dcterms:W3CDTF">2019-07-08T12:17:13Z</dcterms:created>
  <dcterms:modified xsi:type="dcterms:W3CDTF">2023-11-16T13:11:11Z</dcterms:modified>
</cp:coreProperties>
</file>