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1732" r:id="rId2"/>
    <p:sldId id="1860" r:id="rId3"/>
    <p:sldId id="1871" r:id="rId4"/>
    <p:sldId id="1880" r:id="rId5"/>
    <p:sldId id="1872" r:id="rId6"/>
    <p:sldId id="1861" r:id="rId7"/>
    <p:sldId id="1865" r:id="rId8"/>
    <p:sldId id="1867" r:id="rId9"/>
    <p:sldId id="1870" r:id="rId10"/>
    <p:sldId id="1847" r:id="rId11"/>
    <p:sldId id="1877" r:id="rId12"/>
    <p:sldId id="1875" r:id="rId13"/>
    <p:sldId id="1876" r:id="rId14"/>
    <p:sldId id="1881" r:id="rId15"/>
    <p:sldId id="1882" r:id="rId16"/>
    <p:sldId id="1883" r:id="rId17"/>
    <p:sldId id="1884" r:id="rId18"/>
    <p:sldId id="1885" r:id="rId19"/>
    <p:sldId id="1886" r:id="rId20"/>
    <p:sldId id="1887" r:id="rId21"/>
    <p:sldId id="1888" r:id="rId22"/>
    <p:sldId id="1889" r:id="rId23"/>
    <p:sldId id="1890" r:id="rId24"/>
    <p:sldId id="1891" r:id="rId25"/>
    <p:sldId id="1892" r:id="rId26"/>
    <p:sldId id="1893" r:id="rId27"/>
    <p:sldId id="1894" r:id="rId28"/>
    <p:sldId id="1896" r:id="rId29"/>
    <p:sldId id="1729" r:id="rId30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2026" userDrawn="1">
          <p15:clr>
            <a:srgbClr val="A4A3A4"/>
          </p15:clr>
        </p15:guide>
        <p15:guide id="7" pos="5654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87" userDrawn="1">
          <p15:clr>
            <a:srgbClr val="A4A3A4"/>
          </p15:clr>
        </p15:guide>
        <p15:guide id="10" pos="211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  <p15:guide id="16" orient="horz" pos="3521" userDrawn="1">
          <p15:clr>
            <a:srgbClr val="A4A3A4"/>
          </p15:clr>
        </p15:guide>
        <p15:guide id="17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3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169"/>
    <a:srgbClr val="FCFCFC"/>
    <a:srgbClr val="E35205"/>
    <a:srgbClr val="ED6B6B"/>
    <a:srgbClr val="18B2E1"/>
    <a:srgbClr val="82D8F6"/>
    <a:srgbClr val="008C95"/>
    <a:srgbClr val="000000"/>
    <a:srgbClr val="F7B319"/>
    <a:srgbClr val="23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 autoAdjust="0"/>
    <p:restoredTop sz="83721" autoAdjust="0"/>
  </p:normalViewPr>
  <p:slideViewPr>
    <p:cSldViewPr snapToGrid="0" showGuides="1">
      <p:cViewPr varScale="1">
        <p:scale>
          <a:sx n="73" d="100"/>
          <a:sy n="73" d="100"/>
        </p:scale>
        <p:origin x="1253" y="43"/>
      </p:cViewPr>
      <p:guideLst>
        <p:guide pos="2026"/>
        <p:guide pos="5654"/>
        <p:guide orient="horz" pos="3974"/>
        <p:guide pos="7287"/>
        <p:guide pos="211"/>
        <p:guide orient="horz" pos="346"/>
        <p:guide orient="horz" pos="2160"/>
        <p:guide orient="horz" pos="3521"/>
        <p:guide pos="438"/>
      </p:guideLst>
    </p:cSldViewPr>
  </p:slideViewPr>
  <p:outlineViewPr>
    <p:cViewPr>
      <p:scale>
        <a:sx n="33" d="100"/>
        <a:sy n="33" d="100"/>
      </p:scale>
      <p:origin x="0" y="-218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50148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pop_SDO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Death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Death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Death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DHLFILP4097\Shared\CPHDivision\BVS_BHCADD\Data%20Dissemination%20Unit\Rural%20Health\2023%20Bienniel%20Plan\Data\Accidental%20Deaths%202017-202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Death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pop_SDO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\\SDHLFILP4097\Shared\CPHDivision\BVS_BHCADD\Data%20Dissemination%20Unit\Rural%20Health\2023%20Bienniel%20Plan\Data\Combined%20Graphs-Death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-pop_SDO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DHLFILP4097\Shared\CPHDivision\BVS_BHCADD\Data%20Dissemination%20Unit\Rural%20Health\2023%20Bienniel%20Plan\Data\Combined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sz="1200" b="1"/>
              <a:t>Rural/Urban County Proportions</a:t>
            </a:r>
          </a:p>
          <a:p>
            <a:pPr>
              <a:defRPr b="1"/>
            </a:pPr>
            <a:r>
              <a:rPr lang="en-US" sz="1200" b="1"/>
              <a:t>Missouri,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686113333716352"/>
          <c:y val="0.20740015801692296"/>
          <c:w val="0.57675823644565027"/>
          <c:h val="0.64682471240094974"/>
        </c:manualLayout>
      </c:layout>
      <c:pieChart>
        <c:varyColors val="1"/>
        <c:ser>
          <c:idx val="0"/>
          <c:order val="0"/>
          <c:spPr>
            <a:solidFill>
              <a:srgbClr val="008C95"/>
            </a:solidFill>
            <a:ln>
              <a:noFill/>
            </a:ln>
          </c:spPr>
          <c:dPt>
            <c:idx val="0"/>
            <c:bubble3D val="0"/>
            <c:spPr>
              <a:solidFill>
                <a:srgbClr val="F2A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6B-407F-9B41-D9637E7EDA5C}"/>
              </c:ext>
            </c:extLst>
          </c:dPt>
          <c:dPt>
            <c:idx val="1"/>
            <c:bubble3D val="0"/>
            <c:spPr>
              <a:solidFill>
                <a:srgbClr val="008C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B-407F-9B41-D9637E7EDA5C}"/>
              </c:ext>
            </c:extLst>
          </c:dPt>
          <c:dLbls>
            <c:dLbl>
              <c:idx val="0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6B-407F-9B41-D9637E7EDA5C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6B-407F-9B41-D9637E7ED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[1]Sheet1!$A$19:$A$20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[1]Sheet1!$B$19:$B$20</c:f>
              <c:numCache>
                <c:formatCode>General</c:formatCode>
                <c:ptCount val="2"/>
                <c:pt idx="0">
                  <c:v>0.33200000000000002</c:v>
                </c:pt>
                <c:pt idx="1">
                  <c:v>0.66800000000000004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6B-407F-9B41-D9637E7ED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18127011138693"/>
          <c:y val="0.89664742464238945"/>
          <c:w val="0.65016353080811129"/>
          <c:h val="0.10335239626868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Premature Birth Rate (less than 37 completed weeks)</a:t>
            </a:r>
          </a:p>
          <a:p>
            <a:pPr>
              <a:defRPr b="1"/>
            </a:pPr>
            <a:r>
              <a:rPr lang="en-US" b="1"/>
              <a:t>Missouri, 2017-2021</a:t>
            </a:r>
          </a:p>
        </c:rich>
      </c:tx>
      <c:layout>
        <c:manualLayout>
          <c:xMode val="edge"/>
          <c:yMode val="edge"/>
          <c:x val="0.153506780402449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37758852479837"/>
          <c:y val="0.25002692564605228"/>
          <c:w val="0.80187876970676686"/>
          <c:h val="0.66337688801558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'[MCH Premature LBW.xlsx]Graphs-Full Term and LBW'!$D$57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rgbClr val="32A3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E-4127-9643-8786B0EF1FB9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E-4127-9643-8786B0EF1FB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63E-4127-9643-8786B0EF1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'[1]Graphs-Full Term and LBW'!$B$58:$B$59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'[1]Graphs-Full Term and LBW'!$D$58:$D$59</c:f>
              <c:numCache>
                <c:formatCode>0.0</c:formatCode>
                <c:ptCount val="2"/>
                <c:pt idx="0">
                  <c:v>10.566454267221916</c:v>
                </c:pt>
                <c:pt idx="1">
                  <c:v>11.040117491158622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E-4127-9643-8786B0EF1F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025793352"/>
        <c:axId val="1025792696"/>
      </c:barChart>
      <c:catAx>
        <c:axId val="102579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5792696"/>
        <c:crosses val="autoZero"/>
        <c:auto val="1"/>
        <c:lblAlgn val="ctr"/>
        <c:lblOffset val="100"/>
        <c:noMultiLvlLbl val="0"/>
      </c:catAx>
      <c:valAx>
        <c:axId val="1025792696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5793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i="0" dirty="0">
                <a:solidFill>
                  <a:srgbClr val="012169"/>
                </a:solidFill>
                <a:latin typeface="Montserrat" panose="00000500000000000000" pitchFamily="2" charset="0"/>
              </a:rPr>
              <a:t>Infant Mortality Rate</a:t>
            </a:r>
          </a:p>
          <a:p>
            <a:pPr>
              <a:defRPr b="1"/>
            </a:pPr>
            <a:r>
              <a:rPr lang="en-US" b="1" i="0" dirty="0">
                <a:solidFill>
                  <a:srgbClr val="012169"/>
                </a:solidFill>
                <a:latin typeface="Montserrat" panose="00000500000000000000" pitchFamily="2" charset="0"/>
              </a:rPr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25083333333333335"/>
          <c:w val="0.89655796150481193"/>
          <c:h val="0.60907898340059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'[Infant Mortality 2017-2021.xlsx]Data'!$Q$6</c:f>
              <c:strCache>
                <c:ptCount val="1"/>
                <c:pt idx="0">
                  <c:v>Rate (Total)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69-490A-9ABC-182291718237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69-490A-9ABC-18229171823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rgbClr val="012169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69-490A-9ABC-18229171823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969-490A-9ABC-182291718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012169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[1]Data!$R$2:$S$2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[1]Data!$R$6:$S$6</c:f>
              <c:numCache>
                <c:formatCode>0.0</c:formatCode>
                <c:ptCount val="2"/>
                <c:pt idx="0">
                  <c:v>5.6673538715789293</c:v>
                </c:pt>
                <c:pt idx="1">
                  <c:v>6.1230169774561647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69-490A-9ABC-1822917182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804822928"/>
        <c:axId val="804827520"/>
      </c:barChart>
      <c:catAx>
        <c:axId val="80482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12169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4827520"/>
        <c:crosses val="autoZero"/>
        <c:auto val="1"/>
        <c:lblAlgn val="ctr"/>
        <c:lblOffset val="100"/>
        <c:noMultiLvlLbl val="0"/>
      </c:catAx>
      <c:valAx>
        <c:axId val="804827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2169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0482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Top 3 Causes of Death for </a:t>
            </a:r>
            <a:r>
              <a:rPr lang="en-US" sz="1400" b="1" dirty="0"/>
              <a:t>Rural</a:t>
            </a:r>
            <a:r>
              <a:rPr lang="en-US" sz="1400" dirty="0"/>
              <a:t> Missourians: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15-428C-B5F2-F3BD9D434E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15-428C-B5F2-F3BD9D434ECA}"/>
              </c:ext>
            </c:extLst>
          </c:dPt>
          <c:cat>
            <c:strRef>
              <c:f>Sheet1!$E$17:$E$19</c:f>
              <c:strCache>
                <c:ptCount val="3"/>
                <c:pt idx="0">
                  <c:v>Chronic Lower Respiratory Diseases</c:v>
                </c:pt>
                <c:pt idx="1">
                  <c:v>Cancer</c:v>
                </c:pt>
                <c:pt idx="2">
                  <c:v>Heart Disease</c:v>
                </c:pt>
              </c:strCache>
            </c:strRef>
          </c:cat>
          <c:val>
            <c:numRef>
              <c:f>Sheet1!$F$17:$F$19</c:f>
              <c:numCache>
                <c:formatCode>General</c:formatCode>
                <c:ptCount val="3"/>
                <c:pt idx="0">
                  <c:v>9125</c:v>
                </c:pt>
                <c:pt idx="1">
                  <c:v>25752</c:v>
                </c:pt>
                <c:pt idx="2">
                  <c:v>31011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5-428C-B5F2-F3BD9D434E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7241096"/>
        <c:axId val="377239128"/>
      </c:barChart>
      <c:catAx>
        <c:axId val="377241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39128"/>
        <c:crosses val="autoZero"/>
        <c:auto val="1"/>
        <c:lblAlgn val="ctr"/>
        <c:lblOffset val="100"/>
        <c:noMultiLvlLbl val="0"/>
      </c:catAx>
      <c:valAx>
        <c:axId val="37723912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724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Top 3 Causes of Death for </a:t>
            </a:r>
            <a:r>
              <a:rPr lang="en-US" sz="1400" b="1" dirty="0"/>
              <a:t>Urban</a:t>
            </a:r>
            <a:r>
              <a:rPr lang="en-US" sz="1400" dirty="0"/>
              <a:t> Missourians: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117-4ADB-A56A-07592C5287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17-4ADB-A56A-07592C5287AB}"/>
              </c:ext>
            </c:extLst>
          </c:dPt>
          <c:cat>
            <c:strRef>
              <c:f>Sheet1!$E$21:$E$23</c:f>
              <c:strCache>
                <c:ptCount val="3"/>
                <c:pt idx="0">
                  <c:v>Accidents/Unintentional Injuries</c:v>
                </c:pt>
                <c:pt idx="1">
                  <c:v>Cancer</c:v>
                </c:pt>
                <c:pt idx="2">
                  <c:v>Heart Disease</c:v>
                </c:pt>
              </c:strCache>
            </c:strRef>
          </c:cat>
          <c:val>
            <c:numRef>
              <c:f>Sheet1!$F$21:$F$23</c:f>
              <c:numCache>
                <c:formatCode>General</c:formatCode>
                <c:ptCount val="3"/>
                <c:pt idx="0">
                  <c:v>13711</c:v>
                </c:pt>
                <c:pt idx="1">
                  <c:v>39144</c:v>
                </c:pt>
                <c:pt idx="2">
                  <c:v>45302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7-4ADB-A56A-07592C528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98202600"/>
        <c:axId val="598203584"/>
      </c:barChart>
      <c:catAx>
        <c:axId val="59820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203584"/>
        <c:crosses val="autoZero"/>
        <c:auto val="1"/>
        <c:lblAlgn val="ctr"/>
        <c:lblOffset val="100"/>
        <c:noMultiLvlLbl val="0"/>
      </c:catAx>
      <c:valAx>
        <c:axId val="598203584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8202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90306105236601"/>
          <c:y val="0.22747414023951026"/>
          <c:w val="0.82727909011373568"/>
          <c:h val="0.60768336249635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'I:\CPHDivision\BVS_BHCADD\Data Dissemination Unit\Rural Health\2023 Bienniel Plan\Data\[COVID Deaths 2020-2021.xlsx]Graphs'!$A$3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1-4DE7-82DC-1642F80AD1F2}"/>
              </c:ext>
            </c:extLst>
          </c:dPt>
          <c:dPt>
            <c:idx val="1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1-4DE7-82DC-1642F80AD1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[2]Graphs!$A$7:$A$10</c:f>
              <c:strCache>
                <c:ptCount val="4"/>
                <c:pt idx="0">
                  <c:v>%Change (Rural/ Urban)</c:v>
                </c:pt>
              </c:strCache>
            </c:strRef>
          </c:cat>
          <c:val>
            <c:numRef>
              <c:f>[2]Graphs!$B$3:$C$3</c:f>
              <c:numCache>
                <c:formatCode>General</c:formatCode>
                <c:ptCount val="2"/>
                <c:pt idx="0">
                  <c:v>94.598460210566159</c:v>
                </c:pt>
                <c:pt idx="1">
                  <c:v>123.4020964353369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1-4DE7-82DC-1642F80AD1F2}"/>
            </c:ext>
          </c:extLst>
        </c:ser>
        <c:ser>
          <c:idx val="1"/>
          <c:order val="1"/>
          <c:tx>
            <c:strRef>
              <c:f>'I:\CPHDivision\BVS_BHCADD\Data Dissemination Unit\Rural Health\2023 Bienniel Plan\Data\[COVID Deaths 2020-2021.xlsx]Graphs'!$A$4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2C1-4DE7-82DC-1642F80AD1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[2]Graphs!$A$7:$A$10</c:f>
              <c:strCache>
                <c:ptCount val="4"/>
                <c:pt idx="0">
                  <c:v>%Change (Rural/ Urban)</c:v>
                </c:pt>
              </c:strCache>
            </c:strRef>
          </c:cat>
          <c:val>
            <c:numRef>
              <c:f>[2]Graphs!$B$4:$C$4</c:f>
              <c:numCache>
                <c:formatCode>General</c:formatCode>
                <c:ptCount val="2"/>
                <c:pt idx="0">
                  <c:v>82.59167315461012</c:v>
                </c:pt>
                <c:pt idx="1">
                  <c:v>87.847317735253881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C1-4DE7-82DC-1642F80AD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6106800"/>
        <c:axId val="209881736"/>
      </c:barChart>
      <c:catAx>
        <c:axId val="52610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9881736"/>
        <c:crosses val="autoZero"/>
        <c:auto val="1"/>
        <c:lblAlgn val="ctr"/>
        <c:lblOffset val="100"/>
        <c:noMultiLvlLbl val="0"/>
      </c:catAx>
      <c:valAx>
        <c:axId val="209881736"/>
        <c:scaling>
          <c:orientation val="minMax"/>
          <c:max val="140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2610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73381452318463"/>
          <c:y val="0.94461577719451739"/>
          <c:w val="0.35122309711286087"/>
          <c:h val="5.22045417176681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Heart Disease Death Rate by Year</a:t>
            </a:r>
          </a:p>
          <a:p>
            <a:pPr>
              <a:defRPr b="1"/>
            </a:pPr>
            <a:r>
              <a:rPr lang="en-US" b="1"/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'[Heart Disease.xlsx]Data'!$O$4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cat>
            <c:strRef>
              <c:f>[3]Data!$P$1:$T$1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[3]Data!$P$4:$T$4</c:f>
              <c:numCache>
                <c:formatCode>#,##0.0;\(#,##0.0\)</c:formatCode>
                <c:ptCount val="5"/>
                <c:pt idx="0">
                  <c:v>213.03</c:v>
                </c:pt>
                <c:pt idx="1">
                  <c:v>208.55</c:v>
                </c:pt>
                <c:pt idx="2">
                  <c:v>203.86</c:v>
                </c:pt>
                <c:pt idx="3">
                  <c:v>218.83</c:v>
                </c:pt>
                <c:pt idx="4">
                  <c:v>230.1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38-4E19-ABCD-E2B9D0E131FC}"/>
            </c:ext>
          </c:extLst>
        </c:ser>
        <c:ser>
          <c:idx val="1"/>
          <c:order val="1"/>
          <c:tx>
            <c:strRef>
              <c:f>'[Heart Disease.xlsx]Data'!$O$5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[3]Data!$P$1:$T$1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[3]Data!$P$5:$T$5</c:f>
              <c:numCache>
                <c:formatCode>#,##0.0;\(#,##0.0\)</c:formatCode>
                <c:ptCount val="5"/>
                <c:pt idx="0">
                  <c:v>178.34</c:v>
                </c:pt>
                <c:pt idx="1">
                  <c:v>176.8</c:v>
                </c:pt>
                <c:pt idx="2">
                  <c:v>176.13</c:v>
                </c:pt>
                <c:pt idx="3">
                  <c:v>184.16</c:v>
                </c:pt>
                <c:pt idx="4">
                  <c:v>187.39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38-4E19-ABCD-E2B9D0E13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513688"/>
        <c:axId val="495514344"/>
      </c:lineChart>
      <c:catAx>
        <c:axId val="495513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5514344"/>
        <c:crosses val="autoZero"/>
        <c:auto val="1"/>
        <c:lblAlgn val="ctr"/>
        <c:lblOffset val="100"/>
        <c:noMultiLvlLbl val="0"/>
      </c:catAx>
      <c:valAx>
        <c:axId val="49551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5513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pPr>
            <a:r>
              <a:rPr lang="en-US" b="1">
                <a:latin typeface="Montserrat" panose="00000500000000000000" pitchFamily="2" charset="0"/>
              </a:rPr>
              <a:t>Cancer Death Rate</a:t>
            </a:r>
          </a:p>
          <a:p>
            <a:pPr>
              <a:defRPr b="1">
                <a:latin typeface="Montserrat" panose="00000500000000000000" pitchFamily="2" charset="0"/>
              </a:defRPr>
            </a:pPr>
            <a:r>
              <a:rPr lang="en-US" b="1">
                <a:latin typeface="Montserrat" panose="00000500000000000000" pitchFamily="2" charset="0"/>
              </a:rPr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[4]Data!$N$8</c:f>
              <c:strCache>
                <c:ptCount val="1"/>
                <c:pt idx="0">
                  <c:v>Total for selection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FC8-4AB2-B0BE-091AC39CC0DD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FC8-4AB2-B0BE-091AC39CC0D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5C03420-C76B-4849-9F2E-363CB3CC1284}" type="VALUE">
                      <a:rPr lang="en-US"/>
                      <a:pPr/>
                      <a:t>[VALUE]</a:t>
                    </a:fld>
                    <a:r>
                      <a:rPr lang="en-US"/>
                      <a:t>*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FC8-4AB2-B0BE-091AC39CC0D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C8-4AB2-B0BE-091AC39CC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[4]Data!$M$9:$M$10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[4]Data!$N$9:$N$10</c:f>
              <c:numCache>
                <c:formatCode>General</c:formatCode>
                <c:ptCount val="2"/>
                <c:pt idx="0">
                  <c:v>175.8</c:v>
                </c:pt>
                <c:pt idx="1">
                  <c:v>155.19999999999999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C8-4AB2-B0BE-091AC39CC0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463075432"/>
        <c:axId val="463072808"/>
      </c:barChart>
      <c:catAx>
        <c:axId val="46307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072808"/>
        <c:crosses val="autoZero"/>
        <c:auto val="1"/>
        <c:lblAlgn val="ctr"/>
        <c:lblOffset val="100"/>
        <c:noMultiLvlLbl val="0"/>
      </c:catAx>
      <c:valAx>
        <c:axId val="463072808"/>
        <c:scaling>
          <c:orientation val="minMax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307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b="0" i="0" baseline="0" dirty="0" smtClean="0">
                <a:effectLst/>
                <a:latin typeface="+mn-lt"/>
              </a:rPr>
              <a:t>Accidental/Unintentional Injury  </a:t>
            </a:r>
            <a:r>
              <a:rPr lang="en-US" sz="1400" b="0" i="0" baseline="0" dirty="0">
                <a:effectLst/>
                <a:latin typeface="+mn-lt"/>
              </a:rPr>
              <a:t>Top Causes of </a:t>
            </a:r>
            <a:r>
              <a:rPr lang="en-US" sz="1400" b="0" i="0" baseline="0" dirty="0" smtClean="0">
                <a:effectLst/>
                <a:latin typeface="+mn-lt"/>
              </a:rPr>
              <a:t>Death</a:t>
            </a:r>
          </a:p>
          <a:p>
            <a:pPr>
              <a:defRPr sz="1400"/>
            </a:pPr>
            <a:r>
              <a:rPr lang="en-US" sz="1400" b="0" i="0" baseline="0" dirty="0" smtClean="0">
                <a:effectLst/>
                <a:latin typeface="+mn-lt"/>
              </a:rPr>
              <a:t>Missouri</a:t>
            </a:r>
            <a:r>
              <a:rPr lang="en-US" sz="1400" b="0" i="0" baseline="0" dirty="0">
                <a:effectLst/>
                <a:latin typeface="+mn-lt"/>
              </a:rPr>
              <a:t>, 2017-2021</a:t>
            </a:r>
            <a:endParaRPr lang="en-US" sz="1400" dirty="0">
              <a:effectLst/>
              <a:latin typeface="+mn-lt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302343889941773"/>
          <c:y val="0.17892911216519186"/>
          <c:w val="0.59264933203891235"/>
          <c:h val="0.60239028197752353"/>
        </c:manualLayout>
      </c:layout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60B-4D05-AF75-EA4613F40C9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44450" cap="rnd">
                <a:solidFill>
                  <a:schemeClr val="bg1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660B-4D05-AF75-EA4613F40C95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60B-4D05-AF75-EA4613F40C95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660B-4D05-AF75-EA4613F40C95}"/>
              </c:ext>
            </c:extLst>
          </c:dPt>
          <c:dPt>
            <c:idx val="4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60B-4D05-AF75-EA4613F40C95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60B-4D05-AF75-EA4613F40C95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solidFill>
                        <a:schemeClr val="bg1"/>
                      </a:solidFill>
                      <a:latin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60B-4D05-AF75-EA4613F40C95}"/>
                </c:ext>
              </c:extLst>
            </c:dLbl>
            <c:dLbl>
              <c:idx val="1"/>
              <c:layout>
                <c:manualLayout>
                  <c:x val="2.0973656420982527E-2"/>
                  <c:y val="-0.158001782109486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0B-4D05-AF75-EA4613F40C95}"/>
                </c:ext>
              </c:extLst>
            </c:dLbl>
            <c:dLbl>
              <c:idx val="2"/>
              <c:layout>
                <c:manualLayout>
                  <c:x val="0.13862004145555759"/>
                  <c:y val="-1.847313639468798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+mn-lt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0B-4D05-AF75-EA4613F40C95}"/>
                </c:ext>
              </c:extLst>
            </c:dLbl>
            <c:dLbl>
              <c:idx val="3"/>
              <c:layout>
                <c:manualLayout>
                  <c:x val="-8.611171992816323E-3"/>
                  <c:y val="1.22558364414974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0B-4D05-AF75-EA4613F40C95}"/>
                </c:ext>
              </c:extLst>
            </c:dLbl>
            <c:dLbl>
              <c:idx val="4"/>
              <c:layout>
                <c:manualLayout>
                  <c:x val="1.9823810162483274E-2"/>
                  <c:y val="1.14642906478795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0B-4D05-AF75-EA4613F40C95}"/>
                </c:ext>
              </c:extLst>
            </c:dLbl>
            <c:dLbl>
              <c:idx val="5"/>
              <c:layout>
                <c:manualLayout>
                  <c:x val="7.8360889301735889E-2"/>
                  <c:y val="0.129871650279463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60B-4D05-AF75-EA4613F40C9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Chart'!$A$1:$A$6</c:f>
              <c:strCache>
                <c:ptCount val="6"/>
                <c:pt idx="0">
                  <c:v>Unintentional Drug Overdose</c:v>
                </c:pt>
                <c:pt idx="1">
                  <c:v>Motor Vehicle Accidents</c:v>
                </c:pt>
                <c:pt idx="2">
                  <c:v>Falls</c:v>
                </c:pt>
                <c:pt idx="3">
                  <c:v>Fires</c:v>
                </c:pt>
                <c:pt idx="4">
                  <c:v>Drownings</c:v>
                </c:pt>
                <c:pt idx="5">
                  <c:v>Other</c:v>
                </c:pt>
              </c:strCache>
            </c:strRef>
          </c:cat>
          <c:val>
            <c:numRef>
              <c:f>'Pie Chart'!$B$1:$B$6</c:f>
              <c:numCache>
                <c:formatCode>General</c:formatCode>
                <c:ptCount val="6"/>
                <c:pt idx="0">
                  <c:v>8184</c:v>
                </c:pt>
                <c:pt idx="1">
                  <c:v>4986</c:v>
                </c:pt>
                <c:pt idx="2">
                  <c:v>4077</c:v>
                </c:pt>
                <c:pt idx="3">
                  <c:v>458</c:v>
                </c:pt>
                <c:pt idx="4">
                  <c:v>394</c:v>
                </c:pt>
                <c:pt idx="5">
                  <c:v>2804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0B-4D05-AF75-EA4613F40C95}"/>
            </c:ext>
          </c:extLst>
        </c:ser>
        <c:ser>
          <c:idx val="2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660B-4D05-AF75-EA4613F40C95}"/>
              </c:ext>
            </c:extLst>
          </c:dPt>
          <c:dPt>
            <c:idx val="1"/>
            <c:bubble3D val="0"/>
            <c:spPr>
              <a:solidFill>
                <a:srgbClr val="55FA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660B-4D05-AF75-EA4613F40C95}"/>
              </c:ext>
            </c:extLst>
          </c:dPt>
          <c:dPt>
            <c:idx val="2"/>
            <c:bubble3D val="0"/>
            <c:spPr>
              <a:solidFill>
                <a:srgbClr val="00A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60B-4D05-AF75-EA4613F40C95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660B-4D05-AF75-EA4613F40C95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660B-4D05-AF75-EA4613F40C95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'Pie Chart'!$A$1:$A$6</c:f>
              <c:strCache>
                <c:ptCount val="6"/>
                <c:pt idx="0">
                  <c:v>Unintentional Drug Overdose</c:v>
                </c:pt>
                <c:pt idx="1">
                  <c:v>Motor Vehicle Accidents</c:v>
                </c:pt>
                <c:pt idx="2">
                  <c:v>Falls</c:v>
                </c:pt>
                <c:pt idx="3">
                  <c:v>Fires</c:v>
                </c:pt>
                <c:pt idx="4">
                  <c:v>Drownings</c:v>
                </c:pt>
                <c:pt idx="5">
                  <c:v>Other</c:v>
                </c:pt>
              </c:strCache>
            </c:strRef>
          </c:cat>
          <c:val>
            <c:numRef>
              <c:f>'Pie Chart'!$B$1:$B$5</c:f>
              <c:numCache>
                <c:formatCode>General</c:formatCode>
                <c:ptCount val="5"/>
                <c:pt idx="0">
                  <c:v>8184</c:v>
                </c:pt>
                <c:pt idx="1">
                  <c:v>4986</c:v>
                </c:pt>
                <c:pt idx="2">
                  <c:v>4077</c:v>
                </c:pt>
                <c:pt idx="3">
                  <c:v>458</c:v>
                </c:pt>
                <c:pt idx="4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60B-4D05-AF75-EA4613F40C95}"/>
            </c:ext>
          </c:extLst>
        </c:ser>
        <c:ser>
          <c:idx val="0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660B-4D05-AF75-EA4613F40C95}"/>
              </c:ext>
            </c:extLst>
          </c:dPt>
          <c:dPt>
            <c:idx val="1"/>
            <c:bubble3D val="0"/>
            <c:spPr>
              <a:solidFill>
                <a:srgbClr val="55FA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660B-4D05-AF75-EA4613F40C95}"/>
              </c:ext>
            </c:extLst>
          </c:dPt>
          <c:dPt>
            <c:idx val="2"/>
            <c:bubble3D val="0"/>
            <c:spPr>
              <a:solidFill>
                <a:srgbClr val="00A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660B-4D05-AF75-EA4613F40C95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660B-4D05-AF75-EA4613F40C95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660B-4D05-AF75-EA4613F40C95}"/>
              </c:ext>
            </c:extLst>
          </c:dPt>
          <c:dLbls>
            <c:dLbl>
              <c:idx val="3"/>
              <c:layout>
                <c:manualLayout>
                  <c:x val="8.8700101081804292E-3"/>
                  <c:y val="2.1174195330846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60B-4D05-AF75-EA4613F40C95}"/>
                </c:ext>
              </c:extLst>
            </c:dLbl>
            <c:dLbl>
              <c:idx val="4"/>
              <c:layout>
                <c:manualLayout>
                  <c:x val="6.6269508951790554E-3"/>
                  <c:y val="2.4829396325459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60B-4D05-AF75-EA4613F40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Chart'!$A$1:$A$6</c:f>
              <c:strCache>
                <c:ptCount val="6"/>
                <c:pt idx="0">
                  <c:v>Unintentional Drug Overdose</c:v>
                </c:pt>
                <c:pt idx="1">
                  <c:v>Motor Vehicle Accidents</c:v>
                </c:pt>
                <c:pt idx="2">
                  <c:v>Falls</c:v>
                </c:pt>
                <c:pt idx="3">
                  <c:v>Fires</c:v>
                </c:pt>
                <c:pt idx="4">
                  <c:v>Drownings</c:v>
                </c:pt>
                <c:pt idx="5">
                  <c:v>Other</c:v>
                </c:pt>
              </c:strCache>
            </c:strRef>
          </c:cat>
          <c:val>
            <c:numRef>
              <c:f>'Pie Chart'!$B$1:$B$5</c:f>
              <c:numCache>
                <c:formatCode>General</c:formatCode>
                <c:ptCount val="5"/>
                <c:pt idx="0">
                  <c:v>8184</c:v>
                </c:pt>
                <c:pt idx="1">
                  <c:v>4986</c:v>
                </c:pt>
                <c:pt idx="2">
                  <c:v>4077</c:v>
                </c:pt>
                <c:pt idx="3">
                  <c:v>458</c:v>
                </c:pt>
                <c:pt idx="4">
                  <c:v>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60B-4D05-AF75-EA4613F40C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636370430768872"/>
          <c:w val="0.9945309104374801"/>
          <c:h val="0.133636295692311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1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Opioid vs Synthetic Opioid Overdose Death Rate by Year</a:t>
            </a:r>
          </a:p>
          <a:p>
            <a:pPr>
              <a:defRPr b="1"/>
            </a:pPr>
            <a:r>
              <a:rPr lang="en-US" b="1" dirty="0"/>
              <a:t>Missouri, 2017-2021 </a:t>
            </a:r>
          </a:p>
        </c:rich>
      </c:tx>
      <c:layout>
        <c:manualLayout>
          <c:xMode val="edge"/>
          <c:yMode val="edge"/>
          <c:x val="0.13250000000000001"/>
          <c:y val="5.482912434204549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013487897346164E-2"/>
          <c:y val="0.16940208824397021"/>
          <c:w val="0.8945235491396909"/>
          <c:h val="0.62677805508311368"/>
        </c:manualLayout>
      </c:layout>
      <c:lineChart>
        <c:grouping val="standard"/>
        <c:varyColors val="0"/>
        <c:ser>
          <c:idx val="0"/>
          <c:order val="0"/>
          <c:tx>
            <c:strRef>
              <c:f>'\\SDHLFILP4097\Shared\CPHDivision\BVS_BHCADD\Data Dissemination Unit\Rural Health\2023 Bienniel Plan\Data\[opioidOutput.xlsx]Print 6 - Data Set WORK.FINA'!$K$2</c:f>
              <c:strCache>
                <c:ptCount val="1"/>
                <c:pt idx="0">
                  <c:v>Opioid 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'[8]Print 6 - Data Set WORK.FINA'!$L$1:$P$1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'[8]Print 6 - Data Set WORK.FINA'!$L$2:$P$2</c:f>
              <c:numCache>
                <c:formatCode>General</c:formatCode>
                <c:ptCount val="5"/>
                <c:pt idx="0">
                  <c:v>9.31</c:v>
                </c:pt>
                <c:pt idx="1">
                  <c:v>10.45</c:v>
                </c:pt>
                <c:pt idx="2">
                  <c:v>12.12</c:v>
                </c:pt>
                <c:pt idx="3">
                  <c:v>15.9</c:v>
                </c:pt>
                <c:pt idx="4">
                  <c:v>19.14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73-460C-92C3-385ED834136F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Plan\Data\[opioidOutput.xlsx]Print 6 - Data Set WORK.FINA'!$K$3</c:f>
              <c:strCache>
                <c:ptCount val="1"/>
                <c:pt idx="0">
                  <c:v>Opioid 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round/>
            </a:ln>
            <a:effectLst/>
          </c:spPr>
          <c:marker>
            <c:symbol val="none"/>
          </c:marker>
          <c:cat>
            <c:numRef>
              <c:f>'[8]Print 6 - Data Set WORK.FINA'!$L$1:$P$1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'[8]Print 6 - Data Set WORK.FINA'!$L$3:$P$3</c:f>
              <c:numCache>
                <c:formatCode>General</c:formatCode>
                <c:ptCount val="5"/>
                <c:pt idx="0">
                  <c:v>19.86</c:v>
                </c:pt>
                <c:pt idx="1">
                  <c:v>23.92</c:v>
                </c:pt>
                <c:pt idx="2">
                  <c:v>22.05</c:v>
                </c:pt>
                <c:pt idx="3">
                  <c:v>27.5</c:v>
                </c:pt>
                <c:pt idx="4">
                  <c:v>30.83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73-460C-92C3-385ED834136F}"/>
            </c:ext>
          </c:extLst>
        </c:ser>
        <c:ser>
          <c:idx val="2"/>
          <c:order val="2"/>
          <c:tx>
            <c:strRef>
              <c:f>'\\SDHLFILP4097\Shared\CPHDivision\BVS_BHCADD\Data Dissemination Unit\Rural Health\2023 Bienniel Plan\Data\[opioidOutput.xlsx]Print 6 - Data Set WORK.FINA'!$K$4</c:f>
              <c:strCache>
                <c:ptCount val="1"/>
                <c:pt idx="0">
                  <c:v>Synthetic Opioid 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'[8]Print 6 - Data Set WORK.FINA'!$L$1:$P$1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'[8]Print 6 - Data Set WORK.FINA'!$L$4:$P$4</c:f>
              <c:numCache>
                <c:formatCode>General</c:formatCode>
                <c:ptCount val="5"/>
                <c:pt idx="0">
                  <c:v>5.18</c:v>
                </c:pt>
                <c:pt idx="1">
                  <c:v>7.38</c:v>
                </c:pt>
                <c:pt idx="2">
                  <c:v>8.6999999999999993</c:v>
                </c:pt>
                <c:pt idx="3">
                  <c:v>13.81</c:v>
                </c:pt>
                <c:pt idx="4">
                  <c:v>16.68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73-460C-92C3-385ED834136F}"/>
            </c:ext>
          </c:extLst>
        </c:ser>
        <c:ser>
          <c:idx val="3"/>
          <c:order val="3"/>
          <c:tx>
            <c:strRef>
              <c:f>'\\SDHLFILP4097\Shared\CPHDivision\BVS_BHCADD\Data Dissemination Unit\Rural Health\2023 Bienniel Plan\Data\[opioidOutput.xlsx]Print 6 - Data Set WORK.FINA'!$K$5</c:f>
              <c:strCache>
                <c:ptCount val="1"/>
                <c:pt idx="0">
                  <c:v>Synthetic Opioid 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'[8]Print 6 - Data Set WORK.FINA'!$L$1:$P$1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'[8]Print 6 - Data Set WORK.FINA'!$L$5:$P$5</c:f>
              <c:numCache>
                <c:formatCode>General</c:formatCode>
                <c:ptCount val="5"/>
                <c:pt idx="0">
                  <c:v>13.61</c:v>
                </c:pt>
                <c:pt idx="1">
                  <c:v>19.079999999999998</c:v>
                </c:pt>
                <c:pt idx="2">
                  <c:v>18.600000000000001</c:v>
                </c:pt>
                <c:pt idx="3">
                  <c:v>24.44</c:v>
                </c:pt>
                <c:pt idx="4">
                  <c:v>28.84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73-460C-92C3-385ED8341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4720240"/>
        <c:axId val="534719256"/>
      </c:lineChart>
      <c:catAx>
        <c:axId val="53472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719256"/>
        <c:crosses val="autoZero"/>
        <c:auto val="1"/>
        <c:lblAlgn val="ctr"/>
        <c:lblOffset val="100"/>
        <c:noMultiLvlLbl val="0"/>
      </c:catAx>
      <c:valAx>
        <c:axId val="534719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72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09259259259261E-2"/>
          <c:y val="0.87563261562990635"/>
          <c:w val="0.92740740740740724"/>
          <c:h val="9.65896986347294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Stroke Death Rate</a:t>
            </a:r>
          </a:p>
          <a:p>
            <a:pPr>
              <a:defRPr b="1"/>
            </a:pPr>
            <a:r>
              <a:rPr lang="en-US" b="1"/>
              <a:t>Missouri, 2017-2021</a:t>
            </a:r>
          </a:p>
        </c:rich>
      </c:tx>
      <c:layout>
        <c:manualLayout>
          <c:xMode val="edge"/>
          <c:yMode val="edge"/>
          <c:x val="0.32224519592201245"/>
          <c:y val="4.2294382545869214E-5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3-421F-9065-9A5C1ACECE01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D3-421F-9065-9A5C1ACECE0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A63BE0E4-EC95-478E-B24A-B0514A611E7F}" type="CELLREF">
                      <a:rPr lang="en-US" sz="1100"/>
                      <a:pPr>
                        <a:defRPr sz="1100"/>
                      </a:pPr>
                      <a:t>[CELLREF]</a:t>
                    </a:fld>
                    <a:endParaRPr lang="en-US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{A63BE0E4-EC95-478E-B24A-B0514A611E7F}</c15:txfldGUID>
                      <c15:f>'I:\CPHDivision\BVS_BHCADD\Data Dissemination Unit\Rural Health\2023 Bienniel Plan\Data\[Stroke.xlsx]Data'!$AH$4</c15:f>
                      <c15:dlblFieldTableCache>
                        <c:ptCount val="1"/>
                        <c:pt idx="0">
                          <c:v>41.0*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1-EDD3-421F-9065-9A5C1ACECE01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DD3-421F-9065-9A5C1ACECE0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[1]Data!$AA$4:$AA$5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[1]Data!$AG$4:$AG$5</c:f>
              <c:numCache>
                <c:formatCode>General</c:formatCode>
                <c:ptCount val="2"/>
                <c:pt idx="0">
                  <c:v>41</c:v>
                </c:pt>
                <c:pt idx="1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D3-421F-9065-9A5C1ACEC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15923616"/>
        <c:axId val="704191032"/>
      </c:barChart>
      <c:catAx>
        <c:axId val="2159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4191032"/>
        <c:crosses val="autoZero"/>
        <c:auto val="1"/>
        <c:lblAlgn val="ctr"/>
        <c:lblOffset val="100"/>
        <c:noMultiLvlLbl val="0"/>
      </c:catAx>
      <c:valAx>
        <c:axId val="704191032"/>
        <c:scaling>
          <c:orientation val="minMax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59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Rural vs. Urban Population</a:t>
            </a:r>
          </a:p>
          <a:p>
            <a:pPr>
              <a:defRPr b="1"/>
            </a:pPr>
            <a:r>
              <a:rPr lang="en-US" b="1"/>
              <a:t>Missouri, 2021</a:t>
            </a:r>
          </a:p>
        </c:rich>
      </c:tx>
      <c:layout>
        <c:manualLayout>
          <c:xMode val="edge"/>
          <c:yMode val="edge"/>
          <c:x val="0.27917344706911629"/>
          <c:y val="4.5027704870224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0682050160396617"/>
          <c:w val="0.93888888888888888"/>
          <c:h val="0.74225357247010793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'[1]Raw Data'!$D$1</c:f>
              <c:strCache>
                <c:ptCount val="1"/>
                <c:pt idx="0">
                  <c:v>Pad Rural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'[1]Raw Data'!$A$2:$A$19</c:f>
              <c:strCache>
                <c:ptCount val="18"/>
                <c:pt idx="0">
                  <c:v>Under 5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 &amp; Up</c:v>
                </c:pt>
              </c:strCache>
            </c:strRef>
          </c:cat>
          <c:val>
            <c:numRef>
              <c:f>'[1]Raw Data'!$D$2:$D$19</c:f>
              <c:numCache>
                <c:formatCode>General</c:formatCode>
                <c:ptCount val="18"/>
                <c:pt idx="0">
                  <c:v>179516</c:v>
                </c:pt>
                <c:pt idx="1">
                  <c:v>174419</c:v>
                </c:pt>
                <c:pt idx="2">
                  <c:v>165303</c:v>
                </c:pt>
                <c:pt idx="3">
                  <c:v>164304</c:v>
                </c:pt>
                <c:pt idx="4">
                  <c:v>169780</c:v>
                </c:pt>
                <c:pt idx="5">
                  <c:v>180938</c:v>
                </c:pt>
                <c:pt idx="6">
                  <c:v>179754</c:v>
                </c:pt>
                <c:pt idx="7">
                  <c:v>180113</c:v>
                </c:pt>
                <c:pt idx="8">
                  <c:v>181655</c:v>
                </c:pt>
                <c:pt idx="9">
                  <c:v>187479</c:v>
                </c:pt>
                <c:pt idx="10">
                  <c:v>176331</c:v>
                </c:pt>
                <c:pt idx="11">
                  <c:v>159190</c:v>
                </c:pt>
                <c:pt idx="12">
                  <c:v>153520</c:v>
                </c:pt>
                <c:pt idx="13">
                  <c:v>172073</c:v>
                </c:pt>
                <c:pt idx="14">
                  <c:v>193500</c:v>
                </c:pt>
                <c:pt idx="15">
                  <c:v>227608</c:v>
                </c:pt>
                <c:pt idx="16">
                  <c:v>251944</c:v>
                </c:pt>
                <c:pt idx="17">
                  <c:v>257138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C0-4566-BE4B-7576EC35B13D}"/>
            </c:ext>
          </c:extLst>
        </c:ser>
        <c:ser>
          <c:idx val="0"/>
          <c:order val="1"/>
          <c:tx>
            <c:strRef>
              <c:f>'[1]Raw Data'!$B$1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strRef>
              <c:f>'[1]Raw Data'!$A$2:$A$19</c:f>
              <c:strCache>
                <c:ptCount val="18"/>
                <c:pt idx="0">
                  <c:v>Under 5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 &amp; Up</c:v>
                </c:pt>
              </c:strCache>
            </c:strRef>
          </c:cat>
          <c:val>
            <c:numRef>
              <c:f>'[1]Raw Data'!$B$2:$B$19</c:f>
              <c:numCache>
                <c:formatCode>General</c:formatCode>
                <c:ptCount val="18"/>
                <c:pt idx="0">
                  <c:v>120484</c:v>
                </c:pt>
                <c:pt idx="1">
                  <c:v>125581</c:v>
                </c:pt>
                <c:pt idx="2">
                  <c:v>134697</c:v>
                </c:pt>
                <c:pt idx="3">
                  <c:v>135696</c:v>
                </c:pt>
                <c:pt idx="4">
                  <c:v>130220</c:v>
                </c:pt>
                <c:pt idx="5">
                  <c:v>119062</c:v>
                </c:pt>
                <c:pt idx="6">
                  <c:v>120246</c:v>
                </c:pt>
                <c:pt idx="7">
                  <c:v>119887</c:v>
                </c:pt>
                <c:pt idx="8">
                  <c:v>118345</c:v>
                </c:pt>
                <c:pt idx="9">
                  <c:v>112521</c:v>
                </c:pt>
                <c:pt idx="10">
                  <c:v>123669</c:v>
                </c:pt>
                <c:pt idx="11">
                  <c:v>140810</c:v>
                </c:pt>
                <c:pt idx="12">
                  <c:v>146480</c:v>
                </c:pt>
                <c:pt idx="13">
                  <c:v>127927</c:v>
                </c:pt>
                <c:pt idx="14">
                  <c:v>106500</c:v>
                </c:pt>
                <c:pt idx="15">
                  <c:v>72392</c:v>
                </c:pt>
                <c:pt idx="16">
                  <c:v>48056</c:v>
                </c:pt>
                <c:pt idx="17">
                  <c:v>42862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C0-4566-BE4B-7576EC35B13D}"/>
            </c:ext>
          </c:extLst>
        </c:ser>
        <c:ser>
          <c:idx val="4"/>
          <c:order val="2"/>
          <c:tx>
            <c:strRef>
              <c:f>'[1]Raw Data'!$F$1</c:f>
              <c:strCache>
                <c:ptCount val="1"/>
                <c:pt idx="0">
                  <c:v>Gap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'[1]Raw Data'!$A$2:$A$19</c:f>
              <c:strCache>
                <c:ptCount val="18"/>
                <c:pt idx="0">
                  <c:v>Under 5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 &amp; Up</c:v>
                </c:pt>
              </c:strCache>
            </c:strRef>
          </c:cat>
          <c:val>
            <c:numRef>
              <c:f>'[1]Raw Data'!$F$2:$F$19</c:f>
              <c:numCache>
                <c:formatCode>General</c:formatCode>
                <c:ptCount val="18"/>
                <c:pt idx="0">
                  <c:v>100000</c:v>
                </c:pt>
                <c:pt idx="1">
                  <c:v>100000</c:v>
                </c:pt>
                <c:pt idx="2">
                  <c:v>100000</c:v>
                </c:pt>
                <c:pt idx="3">
                  <c:v>100000</c:v>
                </c:pt>
                <c:pt idx="4">
                  <c:v>100000</c:v>
                </c:pt>
                <c:pt idx="5">
                  <c:v>100000</c:v>
                </c:pt>
                <c:pt idx="6">
                  <c:v>100000</c:v>
                </c:pt>
                <c:pt idx="7">
                  <c:v>100000</c:v>
                </c:pt>
                <c:pt idx="8">
                  <c:v>100000</c:v>
                </c:pt>
                <c:pt idx="9">
                  <c:v>100000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  <c:pt idx="15">
                  <c:v>100000</c:v>
                </c:pt>
                <c:pt idx="16">
                  <c:v>100000</c:v>
                </c:pt>
                <c:pt idx="17">
                  <c:v>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C0-4566-BE4B-7576EC35B13D}"/>
            </c:ext>
          </c:extLst>
        </c:ser>
        <c:ser>
          <c:idx val="1"/>
          <c:order val="3"/>
          <c:tx>
            <c:strRef>
              <c:f>'[1]Raw Data'!$C$1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cat>
            <c:strRef>
              <c:f>'[1]Raw Data'!$A$2:$A$19</c:f>
              <c:strCache>
                <c:ptCount val="18"/>
                <c:pt idx="0">
                  <c:v>Under 5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 &amp; Up</c:v>
                </c:pt>
              </c:strCache>
            </c:strRef>
          </c:cat>
          <c:val>
            <c:numRef>
              <c:f>'[1]Raw Data'!$C$2:$C$19</c:f>
              <c:numCache>
                <c:formatCode>General</c:formatCode>
                <c:ptCount val="18"/>
                <c:pt idx="0">
                  <c:v>239561</c:v>
                </c:pt>
                <c:pt idx="1">
                  <c:v>254140</c:v>
                </c:pt>
                <c:pt idx="2">
                  <c:v>266662</c:v>
                </c:pt>
                <c:pt idx="3">
                  <c:v>263472</c:v>
                </c:pt>
                <c:pt idx="4">
                  <c:v>271806</c:v>
                </c:pt>
                <c:pt idx="5">
                  <c:v>284841</c:v>
                </c:pt>
                <c:pt idx="6">
                  <c:v>288611</c:v>
                </c:pt>
                <c:pt idx="7">
                  <c:v>283229</c:v>
                </c:pt>
                <c:pt idx="8">
                  <c:v>263193</c:v>
                </c:pt>
                <c:pt idx="9">
                  <c:v>236249</c:v>
                </c:pt>
                <c:pt idx="10">
                  <c:v>248771</c:v>
                </c:pt>
                <c:pt idx="11">
                  <c:v>265526</c:v>
                </c:pt>
                <c:pt idx="12">
                  <c:v>270661</c:v>
                </c:pt>
                <c:pt idx="13">
                  <c:v>228960</c:v>
                </c:pt>
                <c:pt idx="14">
                  <c:v>186074</c:v>
                </c:pt>
                <c:pt idx="15">
                  <c:v>118723</c:v>
                </c:pt>
                <c:pt idx="16">
                  <c:v>76084</c:v>
                </c:pt>
                <c:pt idx="17">
                  <c:v>76189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C0-4566-BE4B-7576EC35B13D}"/>
            </c:ext>
          </c:extLst>
        </c:ser>
        <c:ser>
          <c:idx val="3"/>
          <c:order val="4"/>
          <c:tx>
            <c:strRef>
              <c:f>'[1]Raw Data'!$E$1</c:f>
              <c:strCache>
                <c:ptCount val="1"/>
                <c:pt idx="0">
                  <c:v>Pad Urban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'[1]Raw Data'!$A$2:$A$19</c:f>
              <c:strCache>
                <c:ptCount val="18"/>
                <c:pt idx="0">
                  <c:v>Under 5</c:v>
                </c:pt>
                <c:pt idx="1">
                  <c:v> 5-9</c:v>
                </c:pt>
                <c:pt idx="2">
                  <c:v> 10-14</c:v>
                </c:pt>
                <c:pt idx="3">
                  <c:v>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 60-64</c:v>
                </c:pt>
                <c:pt idx="13">
                  <c:v> 65-69</c:v>
                </c:pt>
                <c:pt idx="14">
                  <c:v> 70-74</c:v>
                </c:pt>
                <c:pt idx="15">
                  <c:v> 75-79</c:v>
                </c:pt>
                <c:pt idx="16">
                  <c:v> 80-84</c:v>
                </c:pt>
                <c:pt idx="17">
                  <c:v> 85 &amp; Up</c:v>
                </c:pt>
              </c:strCache>
            </c:strRef>
          </c:cat>
          <c:val>
            <c:numRef>
              <c:f>'[1]Raw Data'!$E$2:$E$19</c:f>
              <c:numCache>
                <c:formatCode>General</c:formatCode>
                <c:ptCount val="18"/>
                <c:pt idx="0">
                  <c:v>60439</c:v>
                </c:pt>
                <c:pt idx="1">
                  <c:v>45860</c:v>
                </c:pt>
                <c:pt idx="2">
                  <c:v>33338</c:v>
                </c:pt>
                <c:pt idx="3">
                  <c:v>36528</c:v>
                </c:pt>
                <c:pt idx="4">
                  <c:v>28194</c:v>
                </c:pt>
                <c:pt idx="5">
                  <c:v>15159</c:v>
                </c:pt>
                <c:pt idx="6">
                  <c:v>11389</c:v>
                </c:pt>
                <c:pt idx="7">
                  <c:v>16771</c:v>
                </c:pt>
                <c:pt idx="8">
                  <c:v>36807</c:v>
                </c:pt>
                <c:pt idx="9">
                  <c:v>63751</c:v>
                </c:pt>
                <c:pt idx="10">
                  <c:v>51229</c:v>
                </c:pt>
                <c:pt idx="11">
                  <c:v>34474</c:v>
                </c:pt>
                <c:pt idx="12">
                  <c:v>29339</c:v>
                </c:pt>
                <c:pt idx="13">
                  <c:v>71040</c:v>
                </c:pt>
                <c:pt idx="14">
                  <c:v>113926</c:v>
                </c:pt>
                <c:pt idx="15">
                  <c:v>181277</c:v>
                </c:pt>
                <c:pt idx="16">
                  <c:v>223916</c:v>
                </c:pt>
                <c:pt idx="17">
                  <c:v>223811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0-4566-BE4B-7576EC35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3476776"/>
        <c:axId val="673473496"/>
      </c:barChart>
      <c:scatterChart>
        <c:scatterStyle val="lineMarker"/>
        <c:varyColors val="0"/>
        <c:ser>
          <c:idx val="5"/>
          <c:order val="5"/>
          <c:tx>
            <c:strRef>
              <c:f>'[1]Raw Data'!$A$23</c:f>
              <c:strCache>
                <c:ptCount val="1"/>
                <c:pt idx="0">
                  <c:v>X-axis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'[1]Raw Data'!$A$24:$A$31</c:f>
              <c:numCache>
                <c:formatCode>General</c:formatCode>
                <c:ptCount val="8"/>
                <c:pt idx="0">
                  <c:v>200000</c:v>
                </c:pt>
                <c:pt idx="1">
                  <c:v>100000</c:v>
                </c:pt>
                <c:pt idx="2">
                  <c:v>270000</c:v>
                </c:pt>
                <c:pt idx="3">
                  <c:v>300000</c:v>
                </c:pt>
                <c:pt idx="4">
                  <c:v>400000</c:v>
                </c:pt>
                <c:pt idx="5">
                  <c:v>500000</c:v>
                </c:pt>
                <c:pt idx="6">
                  <c:v>600000</c:v>
                </c:pt>
                <c:pt idx="7">
                  <c:v>700000</c:v>
                </c:pt>
              </c:numCache>
            </c:numRef>
          </c:xVal>
          <c:yVal>
            <c:numRef>
              <c:f>'[1]Raw Data'!$B$24:$B$31</c:f>
              <c:numCache>
                <c:formatCode>General</c:formatCode>
                <c:ptCount val="8"/>
                <c:pt idx="0">
                  <c:v>100000</c:v>
                </c:pt>
                <c:pt idx="1">
                  <c:v>200000</c:v>
                </c:pt>
                <c:pt idx="3">
                  <c:v>0</c:v>
                </c:pt>
                <c:pt idx="4">
                  <c:v>0</c:v>
                </c:pt>
                <c:pt idx="5">
                  <c:v>100000</c:v>
                </c:pt>
                <c:pt idx="6">
                  <c:v>200000</c:v>
                </c:pt>
                <c:pt idx="7">
                  <c:v>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2C0-4566-BE4B-7576EC35B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5125824"/>
        <c:axId val="685124840"/>
      </c:scatterChart>
      <c:catAx>
        <c:axId val="67347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473496"/>
        <c:crosses val="autoZero"/>
        <c:auto val="1"/>
        <c:lblAlgn val="ctr"/>
        <c:lblOffset val="100"/>
        <c:noMultiLvlLbl val="0"/>
      </c:catAx>
      <c:valAx>
        <c:axId val="673473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3476776"/>
        <c:crosses val="autoZero"/>
        <c:crossBetween val="between"/>
      </c:valAx>
      <c:valAx>
        <c:axId val="685124840"/>
        <c:scaling>
          <c:orientation val="minMax"/>
          <c:max val="999999999999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125824"/>
        <c:crosses val="max"/>
        <c:crossBetween val="midCat"/>
      </c:valAx>
      <c:valAx>
        <c:axId val="68512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5124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8068635170603672"/>
          <c:y val="0.11768810148731408"/>
          <c:w val="0.53029396325459333"/>
          <c:h val="0.1151625838436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Alzheimer's Disease Death Rate for 65+</a:t>
            </a:r>
          </a:p>
          <a:p>
            <a:pPr>
              <a:defRPr b="1"/>
            </a:pPr>
            <a:r>
              <a:rPr lang="en-US" b="1" dirty="0"/>
              <a:t>Missouri, 2017-2021</a:t>
            </a:r>
          </a:p>
        </c:rich>
      </c:tx>
      <c:layout>
        <c:manualLayout>
          <c:xMode val="edge"/>
          <c:yMode val="edge"/>
          <c:x val="0.1230415573053368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62737612343911"/>
          <c:y val="0.20147262039099784"/>
          <c:w val="0.83481714785651795"/>
          <c:h val="0.49590296004666085"/>
        </c:manualLayout>
      </c:layout>
      <c:lineChart>
        <c:grouping val="standard"/>
        <c:varyColors val="0"/>
        <c:ser>
          <c:idx val="0"/>
          <c:order val="0"/>
          <c:tx>
            <c:strRef>
              <c:f>'\\SDHLFILP4097\Shared\CPHDivision\BVS_BHCADD\Data Dissemination Unit\Rural Health\2023 Bienniel Plan\Data\[Alzheimer''s Disease.xlsx]Totals'!$I$16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cat>
            <c:strRef>
              <c:f>[11]Totals!$H$23:$H$25</c:f>
              <c:strCache>
                <c:ptCount val="3"/>
                <c:pt idx="0">
                  <c:v>65 to 74</c:v>
                </c:pt>
                <c:pt idx="1">
                  <c:v>75 to 84</c:v>
                </c:pt>
                <c:pt idx="2">
                  <c:v>85 and Over</c:v>
                </c:pt>
              </c:strCache>
            </c:strRef>
          </c:cat>
          <c:val>
            <c:numRef>
              <c:f>[11]Totals!$I$23:$I$25</c:f>
              <c:numCache>
                <c:formatCode>General</c:formatCode>
                <c:ptCount val="3"/>
                <c:pt idx="0">
                  <c:v>31.194134442301014</c:v>
                </c:pt>
                <c:pt idx="1">
                  <c:v>233.32050638830574</c:v>
                </c:pt>
                <c:pt idx="2">
                  <c:v>1250.7072451683989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19-41E7-A9CA-225C48D915AD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Plan\Data\[Alzheimer''s Disease.xlsx]Totals'!$J$16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[11]Totals!$H$23:$H$25</c:f>
              <c:strCache>
                <c:ptCount val="3"/>
                <c:pt idx="0">
                  <c:v>65 to 74</c:v>
                </c:pt>
                <c:pt idx="1">
                  <c:v>75 to 84</c:v>
                </c:pt>
                <c:pt idx="2">
                  <c:v>85 and Over</c:v>
                </c:pt>
              </c:strCache>
            </c:strRef>
          </c:cat>
          <c:val>
            <c:numRef>
              <c:f>[11]Totals!$J$23:$J$25</c:f>
              <c:numCache>
                <c:formatCode>General</c:formatCode>
                <c:ptCount val="3"/>
                <c:pt idx="0">
                  <c:v>28.648396622286693</c:v>
                </c:pt>
                <c:pt idx="1">
                  <c:v>242.77004089312436</c:v>
                </c:pt>
                <c:pt idx="2">
                  <c:v>1362.0352629236099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19-41E7-A9CA-225C48D915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4315728"/>
        <c:axId val="774316384"/>
      </c:lineChart>
      <c:catAx>
        <c:axId val="774315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dirty="0"/>
                  <a:t>Age at Death</a:t>
                </a:r>
              </a:p>
            </c:rich>
          </c:tx>
          <c:layout>
            <c:manualLayout>
              <c:xMode val="edge"/>
              <c:yMode val="edge"/>
              <c:x val="0.40074127097749146"/>
              <c:y val="0.805879864998381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316384"/>
        <c:crosses val="autoZero"/>
        <c:auto val="1"/>
        <c:lblAlgn val="ctr"/>
        <c:lblOffset val="100"/>
        <c:noMultiLvlLbl val="0"/>
      </c:catAx>
      <c:valAx>
        <c:axId val="7743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4315728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80016702457647"/>
          <c:y val="0.89925666917240465"/>
          <c:w val="0.38039982502187225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Diabetes Death Rate by Year</a:t>
            </a:r>
          </a:p>
          <a:p>
            <a:pPr>
              <a:defRPr b="1"/>
            </a:pPr>
            <a:r>
              <a:rPr lang="en-US" b="1" dirty="0"/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'\\SDHLFILP4097\Shared\CPHDivision\BVS_BHCADD\Data Dissemination Unit\Rural Health\2023 Bienniel Plan\Data\[Diabetes.xlsx]Totals'!$A$9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cat>
            <c:strRef>
              <c:f>[12]Totals!$B$7:$F$7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[12]Totals!$B$9:$F$9</c:f>
              <c:numCache>
                <c:formatCode>General</c:formatCode>
                <c:ptCount val="5"/>
                <c:pt idx="0">
                  <c:v>25.03</c:v>
                </c:pt>
                <c:pt idx="1">
                  <c:v>25.83</c:v>
                </c:pt>
                <c:pt idx="2">
                  <c:v>24.75</c:v>
                </c:pt>
                <c:pt idx="3">
                  <c:v>28.18</c:v>
                </c:pt>
                <c:pt idx="4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3B-4C48-A5F0-6BA007A3FAB1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Plan\Data\[Diabetes.xlsx]Totals'!$A$10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[12]Totals!$B$7:$F$7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[12]Totals!$B$10:$F$10</c:f>
              <c:numCache>
                <c:formatCode>General</c:formatCode>
                <c:ptCount val="5"/>
                <c:pt idx="0">
                  <c:v>18.670000000000002</c:v>
                </c:pt>
                <c:pt idx="1">
                  <c:v>17.95</c:v>
                </c:pt>
                <c:pt idx="2">
                  <c:v>18.66</c:v>
                </c:pt>
                <c:pt idx="3">
                  <c:v>20.14</c:v>
                </c:pt>
                <c:pt idx="4">
                  <c:v>20.85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3B-4C48-A5F0-6BA007A3F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492624"/>
        <c:axId val="325491312"/>
      </c:lineChart>
      <c:catAx>
        <c:axId val="3254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491312"/>
        <c:crosses val="autoZero"/>
        <c:auto val="1"/>
        <c:lblAlgn val="ctr"/>
        <c:lblOffset val="100"/>
        <c:noMultiLvlLbl val="0"/>
      </c:catAx>
      <c:valAx>
        <c:axId val="32549131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492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Kidney Disease Death Rate by Year</a:t>
            </a:r>
          </a:p>
          <a:p>
            <a:pPr>
              <a:defRPr b="1"/>
            </a:pPr>
            <a:r>
              <a:rPr lang="en-US" b="1" dirty="0"/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'\\SDHLFILP4097\Shared\CPHDivision\BVS_BHCADD\Data Dissemination Unit\Rural Health\2023 Bienniel Plan\Data\[Kidney Disease.xlsx]Data'!$P$4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cat>
            <c:strRef>
              <c:f>[14]Data!$Q$1:$U$1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[14]Data!$Q$4:$U$4</c:f>
              <c:numCache>
                <c:formatCode>General</c:formatCode>
                <c:ptCount val="5"/>
                <c:pt idx="0">
                  <c:v>19.27</c:v>
                </c:pt>
                <c:pt idx="1">
                  <c:v>20.45</c:v>
                </c:pt>
                <c:pt idx="2">
                  <c:v>19.739999999999998</c:v>
                </c:pt>
                <c:pt idx="3">
                  <c:v>21.59</c:v>
                </c:pt>
                <c:pt idx="4">
                  <c:v>23.3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7C-41BC-9ED0-F82FFBF3800C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Plan\Data\[Kidney Disease.xlsx]Data'!$P$5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[14]Data!$Q$1:$U$1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[14]Data!$Q$5:$U$5</c:f>
              <c:numCache>
                <c:formatCode>General</c:formatCode>
                <c:ptCount val="5"/>
                <c:pt idx="0">
                  <c:v>19.989999999999998</c:v>
                </c:pt>
                <c:pt idx="1">
                  <c:v>18.309999999999999</c:v>
                </c:pt>
                <c:pt idx="2">
                  <c:v>17.559999999999999</c:v>
                </c:pt>
                <c:pt idx="3">
                  <c:v>20.34</c:v>
                </c:pt>
                <c:pt idx="4">
                  <c:v>18.100000000000001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7C-41BC-9ED0-F82FFBF3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1627208"/>
        <c:axId val="501629176"/>
      </c:lineChart>
      <c:catAx>
        <c:axId val="50162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629176"/>
        <c:crosses val="autoZero"/>
        <c:auto val="1"/>
        <c:lblAlgn val="ctr"/>
        <c:lblOffset val="100"/>
        <c:noMultiLvlLbl val="0"/>
      </c:catAx>
      <c:valAx>
        <c:axId val="50162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162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Pneumonia and Influenza Death Rate by Age</a:t>
            </a:r>
          </a:p>
          <a:p>
            <a:pPr>
              <a:defRPr b="1"/>
            </a:pPr>
            <a:r>
              <a:rPr lang="en-US" b="1" dirty="0"/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'\\SDHLFILP4097\Shared\CPHDivision\BVS_BHCADD\Data Dissemination Unit\Rural Health\2023 Bienniel Plan\Data\[Pneumonia and Flu.xlsx]Totals'!$I$47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[15]Totals!$J$46:$K$46</c:f>
              <c:strCache>
                <c:ptCount val="2"/>
                <c:pt idx="0">
                  <c:v>Under 65</c:v>
                </c:pt>
                <c:pt idx="1">
                  <c:v>65 and Over</c:v>
                </c:pt>
              </c:strCache>
            </c:strRef>
          </c:cat>
          <c:val>
            <c:numRef>
              <c:f>[15]Totals!$J$47:$K$47</c:f>
              <c:numCache>
                <c:formatCode>General</c:formatCode>
                <c:ptCount val="2"/>
                <c:pt idx="0">
                  <c:v>4.9718854290250745</c:v>
                </c:pt>
                <c:pt idx="1">
                  <c:v>103.55188514365871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1-48D7-8150-00842DE15860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Plan\Data\[Pneumonia and Flu.xlsx]Totals'!$I$48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[15]Totals!$J$46:$K$46</c:f>
              <c:strCache>
                <c:ptCount val="2"/>
                <c:pt idx="0">
                  <c:v>Under 65</c:v>
                </c:pt>
                <c:pt idx="1">
                  <c:v>65 and Over</c:v>
                </c:pt>
              </c:strCache>
            </c:strRef>
          </c:cat>
          <c:val>
            <c:numRef>
              <c:f>[15]Totals!$J$48:$K$48</c:f>
              <c:numCache>
                <c:formatCode>General</c:formatCode>
                <c:ptCount val="2"/>
                <c:pt idx="0">
                  <c:v>3.3813407671349589</c:v>
                </c:pt>
                <c:pt idx="1">
                  <c:v>84.883303672751182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1-48D7-8150-00842DE158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514207272"/>
        <c:axId val="514209568"/>
      </c:barChart>
      <c:catAx>
        <c:axId val="514207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4209568"/>
        <c:crosses val="autoZero"/>
        <c:auto val="1"/>
        <c:lblAlgn val="ctr"/>
        <c:lblOffset val="100"/>
        <c:noMultiLvlLbl val="0"/>
      </c:catAx>
      <c:valAx>
        <c:axId val="514209568"/>
        <c:scaling>
          <c:orientation val="minMax"/>
          <c:max val="120"/>
          <c:min val="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420727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11F63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Montserrat" panose="00000500000000000000" pitchFamily="2" charset="0"/>
              </a:rPr>
              <a:t>Pneumonia and Influenza Death Rate by Year</a:t>
            </a:r>
          </a:p>
          <a:p>
            <a:pPr>
              <a:defRPr b="1"/>
            </a:pPr>
            <a:r>
              <a:rPr lang="en-US" b="1" dirty="0">
                <a:latin typeface="Montserrat" panose="00000500000000000000" pitchFamily="2" charset="0"/>
              </a:rPr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11F63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379392785144812E-2"/>
          <c:y val="0.19182408002571111"/>
          <c:w val="0.90041294422176377"/>
          <c:h val="0.6906417724570143"/>
        </c:manualLayout>
      </c:layout>
      <c:lineChart>
        <c:grouping val="standard"/>
        <c:varyColors val="0"/>
        <c:ser>
          <c:idx val="0"/>
          <c:order val="0"/>
          <c:tx>
            <c:strRef>
              <c:f>'[Pneumonia and Flu.xlsx]Totals'!$A$9</c:f>
              <c:strCache>
                <c:ptCount val="1"/>
                <c:pt idx="0">
                  <c:v>Rural</c:v>
                </c:pt>
              </c:strCache>
            </c:strRef>
          </c:tx>
          <c:spPr>
            <a:ln w="28575" cap="rnd">
              <a:solidFill>
                <a:srgbClr val="F2A900"/>
              </a:solidFill>
              <a:round/>
            </a:ln>
            <a:effectLst/>
          </c:spPr>
          <c:marker>
            <c:symbol val="none"/>
          </c:marker>
          <c:cat>
            <c:strRef>
              <c:f>[1]Totals!$B$7:$F$7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[1]Totals!$B$9:$F$9</c:f>
              <c:numCache>
                <c:formatCode>#,##0.00;\(#,##0.00\)</c:formatCode>
                <c:ptCount val="5"/>
                <c:pt idx="0">
                  <c:v>17.96</c:v>
                </c:pt>
                <c:pt idx="1">
                  <c:v>21.43</c:v>
                </c:pt>
                <c:pt idx="2">
                  <c:v>14.5</c:v>
                </c:pt>
                <c:pt idx="3" formatCode="General">
                  <c:v>16.11</c:v>
                </c:pt>
                <c:pt idx="4" formatCode="General">
                  <c:v>15.07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E0-4EDB-AB7F-2CCA1E68517E}"/>
            </c:ext>
          </c:extLst>
        </c:ser>
        <c:ser>
          <c:idx val="1"/>
          <c:order val="1"/>
          <c:tx>
            <c:strRef>
              <c:f>'[Pneumonia and Flu.xlsx]Totals'!$A$10</c:f>
              <c:strCache>
                <c:ptCount val="1"/>
                <c:pt idx="0">
                  <c:v>Urban</c:v>
                </c:pt>
              </c:strCache>
            </c:strRef>
          </c:tx>
          <c:spPr>
            <a:ln w="28575" cap="rnd">
              <a:solidFill>
                <a:srgbClr val="008C95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[1]Totals!$B$7:$F$7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[1]Totals!$B$10:$F$10</c:f>
              <c:numCache>
                <c:formatCode>#,##0.00;\(#,##0.00\)</c:formatCode>
                <c:ptCount val="5"/>
                <c:pt idx="0">
                  <c:v>16.02</c:v>
                </c:pt>
                <c:pt idx="1">
                  <c:v>17.16</c:v>
                </c:pt>
                <c:pt idx="2">
                  <c:v>12.12</c:v>
                </c:pt>
                <c:pt idx="3" formatCode="General">
                  <c:v>13.3</c:v>
                </c:pt>
                <c:pt idx="4" formatCode="General">
                  <c:v>9.4600000000000009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E0-4EDB-AB7F-2CCA1E685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492624"/>
        <c:axId val="325491312"/>
      </c:lineChart>
      <c:catAx>
        <c:axId val="3254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1F63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491312"/>
        <c:crosses val="autoZero"/>
        <c:auto val="1"/>
        <c:lblAlgn val="ctr"/>
        <c:lblOffset val="100"/>
        <c:noMultiLvlLbl val="0"/>
      </c:catAx>
      <c:valAx>
        <c:axId val="32549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C3D5FE"/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11F63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549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11F63"/>
              </a:solidFill>
              <a:latin typeface="Montserrat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011F63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Suicide Death Rates by Age                            </a:t>
            </a:r>
          </a:p>
          <a:p>
            <a:pPr>
              <a:defRPr b="1"/>
            </a:pPr>
            <a:r>
              <a:rPr lang="en-US" b="1" dirty="0"/>
              <a:t>  Missouri, 2017-2021</a:t>
            </a:r>
          </a:p>
        </c:rich>
      </c:tx>
      <c:layout>
        <c:manualLayout>
          <c:xMode val="edge"/>
          <c:yMode val="edge"/>
          <c:x val="0.27942164643484035"/>
          <c:y val="1.4333986692987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'\\SDHLFILP4097\Shared\CPHDivision\BVS_BHCADD\Data Dissemination Unit\Rural Health\2023 Bienniel Plan\Data\[2017-2021 Suicide Deaths_SP.xlsx]Age'!$C$6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[16]Age!$D$4:$H$5</c:f>
              <c:multiLvlStrCache>
                <c:ptCount val="5"/>
                <c:lvl/>
                <c:lvl>
                  <c:pt idx="0">
                    <c:v>Under 15</c:v>
                  </c:pt>
                  <c:pt idx="1">
                    <c:v>15 to 24</c:v>
                  </c:pt>
                  <c:pt idx="2">
                    <c:v>25 to 44</c:v>
                  </c:pt>
                  <c:pt idx="3">
                    <c:v>45 to 64</c:v>
                  </c:pt>
                  <c:pt idx="4">
                    <c:v>65 and Over</c:v>
                  </c:pt>
                </c:lvl>
              </c:multiLvlStrCache>
            </c:multiLvlStrRef>
          </c:cat>
          <c:val>
            <c:numRef>
              <c:f>[16]Age!$D$6:$H$6</c:f>
              <c:numCache>
                <c:formatCode>General</c:formatCode>
                <c:ptCount val="5"/>
                <c:pt idx="0">
                  <c:v>1.77</c:v>
                </c:pt>
                <c:pt idx="1">
                  <c:v>22.55</c:v>
                </c:pt>
                <c:pt idx="2">
                  <c:v>30.48</c:v>
                </c:pt>
                <c:pt idx="3">
                  <c:v>25.67</c:v>
                </c:pt>
                <c:pt idx="4">
                  <c:v>20.68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01-470E-A7A4-40B822FEF645}"/>
            </c:ext>
          </c:extLst>
        </c:ser>
        <c:ser>
          <c:idx val="1"/>
          <c:order val="1"/>
          <c:tx>
            <c:strRef>
              <c:f>'\\SDHLFILP4097\Shared\CPHDivision\BVS_BHCADD\Data Dissemination Unit\Rural Health\2023 Bienniel Plan\Data\[2017-2021 Suicide Deaths_SP.xlsx]Age'!$C$7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[16]Age!$D$4:$H$5</c:f>
              <c:multiLvlStrCache>
                <c:ptCount val="5"/>
                <c:lvl/>
                <c:lvl>
                  <c:pt idx="0">
                    <c:v>Under 15</c:v>
                  </c:pt>
                  <c:pt idx="1">
                    <c:v>15 to 24</c:v>
                  </c:pt>
                  <c:pt idx="2">
                    <c:v>25 to 44</c:v>
                  </c:pt>
                  <c:pt idx="3">
                    <c:v>45 to 64</c:v>
                  </c:pt>
                  <c:pt idx="4">
                    <c:v>65 and Over</c:v>
                  </c:pt>
                </c:lvl>
              </c:multiLvlStrCache>
            </c:multiLvlStrRef>
          </c:cat>
          <c:val>
            <c:numRef>
              <c:f>[16]Age!$D$7:$H$7</c:f>
              <c:numCache>
                <c:formatCode>General</c:formatCode>
                <c:ptCount val="5"/>
                <c:pt idx="0">
                  <c:v>1.64</c:v>
                </c:pt>
                <c:pt idx="1">
                  <c:v>19.57</c:v>
                </c:pt>
                <c:pt idx="2">
                  <c:v>23.25</c:v>
                </c:pt>
                <c:pt idx="3">
                  <c:v>24.07</c:v>
                </c:pt>
                <c:pt idx="4">
                  <c:v>17.55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01-470E-A7A4-40B822FEF6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89879248"/>
        <c:axId val="489874328"/>
      </c:barChart>
      <c:catAx>
        <c:axId val="48987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874328"/>
        <c:crosses val="autoZero"/>
        <c:auto val="1"/>
        <c:lblAlgn val="ctr"/>
        <c:lblOffset val="100"/>
        <c:noMultiLvlLbl val="0"/>
      </c:catAx>
      <c:valAx>
        <c:axId val="48987432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987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Natural Increase Over Time</a:t>
            </a:r>
          </a:p>
          <a:p>
            <a:pPr>
              <a:defRPr b="1"/>
            </a:pPr>
            <a:r>
              <a:rPr lang="en-US" b="1"/>
              <a:t>Missouri, 2007-2021</a:t>
            </a:r>
          </a:p>
        </c:rich>
      </c:tx>
      <c:layout>
        <c:manualLayout>
          <c:xMode val="edge"/>
          <c:yMode val="edge"/>
          <c:x val="0.3278587051618547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346256197142024"/>
          <c:y val="0.22041666666666668"/>
          <c:w val="0.86107447506561685"/>
          <c:h val="0.62495807815689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'[1]bar chart'!$A$13</c:f>
              <c:strCache>
                <c:ptCount val="1"/>
                <c:pt idx="0">
                  <c:v>Urban Natural Increase</c:v>
                </c:pt>
              </c:strCache>
            </c:strRef>
          </c:tx>
          <c:spPr>
            <a:solidFill>
              <a:srgbClr val="008C95"/>
            </a:solidFill>
            <a:ln>
              <a:noFill/>
            </a:ln>
            <a:effectLst/>
          </c:spPr>
          <c:invertIfNegative val="0"/>
          <c:cat>
            <c:strRef>
              <c:f>'[1]bar chart'!$B$12:$F$12</c:f>
              <c:strCache>
                <c:ptCount val="5"/>
                <c:pt idx="0">
                  <c:v>2007-2009</c:v>
                </c:pt>
                <c:pt idx="1">
                  <c:v>2010-2012</c:v>
                </c:pt>
                <c:pt idx="2">
                  <c:v>2013-2015</c:v>
                </c:pt>
                <c:pt idx="3">
                  <c:v>2016-2018</c:v>
                </c:pt>
                <c:pt idx="4">
                  <c:v>2019-2021</c:v>
                </c:pt>
              </c:strCache>
            </c:strRef>
          </c:cat>
          <c:val>
            <c:numRef>
              <c:f>'[1]bar chart'!$B$13:$F$13</c:f>
              <c:numCache>
                <c:formatCode>General</c:formatCode>
                <c:ptCount val="5"/>
                <c:pt idx="0">
                  <c:v>63002</c:v>
                </c:pt>
                <c:pt idx="1">
                  <c:v>53007</c:v>
                </c:pt>
                <c:pt idx="2">
                  <c:v>45550</c:v>
                </c:pt>
                <c:pt idx="3">
                  <c:v>34915</c:v>
                </c:pt>
                <c:pt idx="4">
                  <c:v>12204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C-4416-AF28-8CB82E8BAAEF}"/>
            </c:ext>
          </c:extLst>
        </c:ser>
        <c:ser>
          <c:idx val="1"/>
          <c:order val="1"/>
          <c:tx>
            <c:strRef>
              <c:f>'[1]bar chart'!$A$14</c:f>
              <c:strCache>
                <c:ptCount val="1"/>
                <c:pt idx="0">
                  <c:v>Rural Natural Increase/Decrease</c:v>
                </c:pt>
              </c:strCache>
            </c:strRef>
          </c:tx>
          <c:spPr>
            <a:solidFill>
              <a:srgbClr val="F2A900"/>
            </a:solidFill>
            <a:ln>
              <a:noFill/>
            </a:ln>
            <a:effectLst/>
          </c:spPr>
          <c:invertIfNegative val="0"/>
          <c:cat>
            <c:strRef>
              <c:f>'[1]bar chart'!$B$12:$F$12</c:f>
              <c:strCache>
                <c:ptCount val="5"/>
                <c:pt idx="0">
                  <c:v>2007-2009</c:v>
                </c:pt>
                <c:pt idx="1">
                  <c:v>2010-2012</c:v>
                </c:pt>
                <c:pt idx="2">
                  <c:v>2013-2015</c:v>
                </c:pt>
                <c:pt idx="3">
                  <c:v>2016-2018</c:v>
                </c:pt>
                <c:pt idx="4">
                  <c:v>2019-2021</c:v>
                </c:pt>
              </c:strCache>
            </c:strRef>
          </c:cat>
          <c:val>
            <c:numRef>
              <c:f>'[1]bar chart'!$B$14:$F$14</c:f>
              <c:numCache>
                <c:formatCode>General</c:formatCode>
                <c:ptCount val="5"/>
                <c:pt idx="0">
                  <c:v>14392</c:v>
                </c:pt>
                <c:pt idx="1">
                  <c:v>8753</c:v>
                </c:pt>
                <c:pt idx="2">
                  <c:v>4636</c:v>
                </c:pt>
                <c:pt idx="3">
                  <c:v>1250</c:v>
                </c:pt>
                <c:pt idx="4">
                  <c:v>-11423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C-4416-AF28-8CB82E8BA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98313440"/>
        <c:axId val="6983154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'[1]bar chart'!$A$15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'[1]bar chart'!$B$12:$F$12</c15:sqref>
                        </c15:formulaRef>
                      </c:ext>
                    </c:extLst>
                    <c:strCache>
                      <c:ptCount val="5"/>
                      <c:pt idx="0">
                        <c:v>2007-2009</c:v>
                      </c:pt>
                      <c:pt idx="1">
                        <c:v>2010-2012</c:v>
                      </c:pt>
                      <c:pt idx="2">
                        <c:v>2013-2015</c:v>
                      </c:pt>
                      <c:pt idx="3">
                        <c:v>2016-2018</c:v>
                      </c:pt>
                      <c:pt idx="4">
                        <c:v>2019-2021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'[1]bar chart'!$B$15:$F$15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8DCC-4416-AF28-8CB82E8BAAE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'[1]bar chart'!$A$16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'[1]bar chart'!$B$12:$F$12</c15:sqref>
                        </c15:formulaRef>
                      </c:ext>
                    </c:extLst>
                    <c:strCache>
                      <c:ptCount val="5"/>
                      <c:pt idx="0">
                        <c:v>2007-2009</c:v>
                      </c:pt>
                      <c:pt idx="1">
                        <c:v>2010-2012</c:v>
                      </c:pt>
                      <c:pt idx="2">
                        <c:v>2013-2015</c:v>
                      </c:pt>
                      <c:pt idx="3">
                        <c:v>2016-2018</c:v>
                      </c:pt>
                      <c:pt idx="4">
                        <c:v>2019-2021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'[1]bar chart'!$B$16:$F$16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DCC-4416-AF28-8CB82E8BAAE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'[1]bar chart'!$A$17</c:f>
              <c:strCache>
                <c:ptCount val="1"/>
                <c:pt idx="0">
                  <c:v>Missouri Natural Increase</c:v>
                </c:pt>
              </c:strCache>
            </c:strRef>
          </c:tx>
          <c:spPr>
            <a:ln w="28575" cap="rnd">
              <a:solidFill>
                <a:srgbClr val="9EA2A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6686420209186277E-2"/>
                  <c:y val="-0.108687260246315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DCC-4416-AF28-8CB82E8BA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'[1]bar chart'!$B$12:$F$12</c:f>
              <c:strCache>
                <c:ptCount val="5"/>
                <c:pt idx="0">
                  <c:v>2007-2009</c:v>
                </c:pt>
                <c:pt idx="1">
                  <c:v>2010-2012</c:v>
                </c:pt>
                <c:pt idx="2">
                  <c:v>2013-2015</c:v>
                </c:pt>
                <c:pt idx="3">
                  <c:v>2016-2018</c:v>
                </c:pt>
                <c:pt idx="4">
                  <c:v>2019-2021</c:v>
                </c:pt>
              </c:strCache>
            </c:strRef>
          </c:cat>
          <c:val>
            <c:numRef>
              <c:f>'[1]bar chart'!$B$17:$F$17</c:f>
              <c:numCache>
                <c:formatCode>General</c:formatCode>
                <c:ptCount val="5"/>
                <c:pt idx="0">
                  <c:v>77394</c:v>
                </c:pt>
                <c:pt idx="1">
                  <c:v>61760</c:v>
                </c:pt>
                <c:pt idx="2">
                  <c:v>50186</c:v>
                </c:pt>
                <c:pt idx="3">
                  <c:v>36165</c:v>
                </c:pt>
                <c:pt idx="4">
                  <c:v>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CC-4416-AF28-8CB82E8BA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313440"/>
        <c:axId val="698315408"/>
      </c:lineChart>
      <c:catAx>
        <c:axId val="69831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315408"/>
        <c:crosses val="autoZero"/>
        <c:auto val="1"/>
        <c:lblAlgn val="ctr"/>
        <c:lblOffset val="100"/>
        <c:noMultiLvlLbl val="0"/>
      </c:catAx>
      <c:valAx>
        <c:axId val="698315408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313440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185185185185186E-2"/>
          <c:y val="0.8489515893846602"/>
          <c:w val="0.98981481481481481"/>
          <c:h val="0.151048410615339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/>
              <a:t>Total Population Poverty Rate</a:t>
            </a:r>
          </a:p>
          <a:p>
            <a:pPr>
              <a:defRPr sz="1200"/>
            </a:pPr>
            <a:r>
              <a:rPr lang="en-US" sz="1200"/>
              <a:t>Missouri,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98381452318461"/>
          <c:y val="0.22305555555555556"/>
          <c:w val="0.86601618547681536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A949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D6-4128-9304-F26E632350DC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D6-4128-9304-F26E632350DC}"/>
              </c:ext>
            </c:extLst>
          </c:dPt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D6-4128-9304-F26E632350DC}"/>
                </c:ext>
              </c:extLst>
            </c:dLbl>
            <c:dLbl>
              <c:idx val="1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1D6-4128-9304-F26E632350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[5]Graphs!$A$2:$A$3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[5]Graphs!$B$2:$B$3</c:f>
              <c:numCache>
                <c:formatCode>General</c:formatCode>
                <c:ptCount val="2"/>
                <c:pt idx="0">
                  <c:v>0.154</c:v>
                </c:pt>
                <c:pt idx="1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6-4128-9304-F26E63235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84514600"/>
        <c:axId val="584515584"/>
      </c:barChart>
      <c:catAx>
        <c:axId val="584514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4515584"/>
        <c:crosses val="autoZero"/>
        <c:auto val="1"/>
        <c:lblAlgn val="ctr"/>
        <c:lblOffset val="100"/>
        <c:noMultiLvlLbl val="0"/>
      </c:catAx>
      <c:valAx>
        <c:axId val="584515584"/>
        <c:scaling>
          <c:orientation val="minMax"/>
          <c:max val="0.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8451460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Unemployment Rate*</a:t>
            </a:r>
          </a:p>
          <a:p>
            <a:pPr>
              <a:defRPr b="1"/>
            </a:pPr>
            <a:r>
              <a:rPr lang="en-US" b="1"/>
              <a:t>Missouri, May 2023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330793699846821E-2"/>
          <c:y val="0.11789920396120829"/>
          <c:w val="0.88872438389868402"/>
          <c:h val="0.75678901463203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[1]bar!$C$14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E2-4B3F-80B8-051D1A260D28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E2-4B3F-80B8-051D1A260D28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BE2-4B3F-80B8-051D1A260D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[1]bar!$B$15:$B$16</c:f>
              <c:strCache>
                <c:ptCount val="2"/>
                <c:pt idx="0">
                  <c:v>Rural </c:v>
                </c:pt>
                <c:pt idx="1">
                  <c:v>Urban</c:v>
                </c:pt>
              </c:strCache>
            </c:strRef>
          </c:cat>
          <c:val>
            <c:numRef>
              <c:f>[1]bar!$C$15:$C$16</c:f>
              <c:numCache>
                <c:formatCode>General</c:formatCode>
                <c:ptCount val="2"/>
                <c:pt idx="0">
                  <c:v>3.1E-2</c:v>
                </c:pt>
                <c:pt idx="1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2-4B3F-80B8-051D1A260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08193488"/>
        <c:axId val="508189552"/>
      </c:barChart>
      <c:catAx>
        <c:axId val="508193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8189552"/>
        <c:crosses val="autoZero"/>
        <c:auto val="1"/>
        <c:lblAlgn val="ctr"/>
        <c:lblOffset val="100"/>
        <c:noMultiLvlLbl val="0"/>
      </c:catAx>
      <c:valAx>
        <c:axId val="508189552"/>
        <c:scaling>
          <c:orientation val="minMax"/>
          <c:max val="4.0000000000000008E-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819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Percent Without Health Insurance* </a:t>
            </a:r>
          </a:p>
          <a:p>
            <a:pPr>
              <a:defRPr b="1"/>
            </a:pPr>
            <a:r>
              <a:rPr lang="en-US" b="1"/>
              <a:t>Missouri, 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6198825662256"/>
          <c:y val="0.22296296296296297"/>
          <c:w val="0.87014660280866951"/>
          <c:h val="0.607496840672693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6FFCC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A-4FE9-9FEA-32E268EE1921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AA-4FE9-9FEA-32E268EE1921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AA-4FE9-9FEA-32E268EE19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'[7]All Rural v Urban'!$P$2:$Q$2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'[7]All Rural v Urban'!$P$3:$Q$3</c:f>
              <c:numCache>
                <c:formatCode>General</c:formatCode>
                <c:ptCount val="2"/>
                <c:pt idx="0">
                  <c:v>0.15</c:v>
                </c:pt>
                <c:pt idx="1">
                  <c:v>0.108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AA-4FE9-9FEA-32E268EE19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160598096"/>
        <c:axId val="160599736"/>
      </c:barChart>
      <c:catAx>
        <c:axId val="16059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599736"/>
        <c:crosses val="autoZero"/>
        <c:auto val="1"/>
        <c:lblAlgn val="ctr"/>
        <c:lblOffset val="100"/>
        <c:noMultiLvlLbl val="0"/>
      </c:catAx>
      <c:valAx>
        <c:axId val="160599736"/>
        <c:scaling>
          <c:orientation val="minMax"/>
          <c:max val="0.2"/>
        </c:scaling>
        <c:delete val="0"/>
        <c:axPos val="l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59809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Educational Attainment for Adults 25+</a:t>
            </a:r>
          </a:p>
          <a:p>
            <a:pPr>
              <a:defRPr b="1"/>
            </a:pPr>
            <a:r>
              <a:rPr lang="en-US" b="1" dirty="0"/>
              <a:t>Missouri, 2017-2021</a:t>
            </a:r>
          </a:p>
        </c:rich>
      </c:tx>
      <c:layout>
        <c:manualLayout>
          <c:xMode val="edge"/>
          <c:yMode val="edge"/>
          <c:x val="0.1543922065224963"/>
          <c:y val="1.0242226976551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469969378827645"/>
          <c:y val="0.22326908355205599"/>
          <c:w val="0.55832852143482059"/>
          <c:h val="0.69791065179352563"/>
        </c:manualLayout>
      </c:layout>
      <c:pieChart>
        <c:varyColors val="1"/>
        <c:ser>
          <c:idx val="0"/>
          <c:order val="0"/>
          <c:tx>
            <c:strRef>
              <c:f>[6]Sheet1!$B$1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B07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D2-49ED-AF36-67D244CDA34A}"/>
              </c:ext>
            </c:extLst>
          </c:dPt>
          <c:dPt>
            <c:idx val="1"/>
            <c:bubble3D val="0"/>
            <c:spPr>
              <a:solidFill>
                <a:srgbClr val="F2A9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D2-49ED-AF36-67D244CDA34A}"/>
              </c:ext>
            </c:extLst>
          </c:dPt>
          <c:dPt>
            <c:idx val="2"/>
            <c:bubble3D val="0"/>
            <c:spPr>
              <a:solidFill>
                <a:srgbClr val="FFCA5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D2-49ED-AF36-67D244CDA34A}"/>
              </c:ext>
            </c:extLst>
          </c:dPt>
          <c:dPt>
            <c:idx val="3"/>
            <c:bubble3D val="0"/>
            <c:spPr>
              <a:solidFill>
                <a:srgbClr val="FFE9B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6D2-49ED-AF36-67D244CDA34A}"/>
              </c:ext>
            </c:extLst>
          </c:dPt>
          <c:dLbls>
            <c:dLbl>
              <c:idx val="0"/>
              <c:layout>
                <c:manualLayout>
                  <c:x val="-0.10374314159802732"/>
                  <c:y val="0.2319573207526468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8EBEAC96-1391-4873-9F29-78362FB79A85}" type="CATEGORYNAM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000">
                        <a:solidFill>
                          <a:schemeClr val="bg1"/>
                        </a:solidFill>
                      </a:rPr>
                      <a:t> </a:t>
                    </a:r>
                    <a:fld id="{7838B4DB-878D-413C-8FDD-1607119FFFA6}" type="VALU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19111273881464"/>
                      <c:h val="0.258934911242603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D2-49ED-AF36-67D244CDA34A}"/>
                </c:ext>
              </c:extLst>
            </c:dLbl>
            <c:dLbl>
              <c:idx val="1"/>
              <c:layout>
                <c:manualLayout>
                  <c:x val="-0.18516188984761422"/>
                  <c:y val="-0.12063453869092078"/>
                </c:manualLayout>
              </c:layout>
              <c:tx>
                <c:rich>
                  <a:bodyPr/>
                  <a:lstStyle/>
                  <a:p>
                    <a:fld id="{A83F4EE2-439A-4558-9F27-D59A12FED759}" type="CATEGORYNAME">
                      <a:rPr lang="en-US"/>
                      <a:pPr/>
                      <a:t>[CATEGORY NAME]</a:t>
                    </a:fld>
                    <a:endParaRPr lang="en-US"/>
                  </a:p>
                  <a:p>
                    <a:r>
                      <a:rPr lang="en-US"/>
                      <a:t> </a:t>
                    </a:r>
                    <a:fld id="{18EB570C-C619-43C8-8694-4F810BB0325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D2-49ED-AF36-67D244CDA34A}"/>
                </c:ext>
              </c:extLst>
            </c:dLbl>
            <c:dLbl>
              <c:idx val="2"/>
              <c:layout>
                <c:manualLayout>
                  <c:x val="0.17032288086895256"/>
                  <c:y val="-0.12166594129348976"/>
                </c:manualLayout>
              </c:layout>
              <c:tx>
                <c:rich>
                  <a:bodyPr/>
                  <a:lstStyle/>
                  <a:p>
                    <a:fld id="{1DDDD6B6-B129-4771-BD76-7546A634D5C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47E2A81-D6DA-40A4-95C0-B0871715678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D2-49ED-AF36-67D244CDA34A}"/>
                </c:ext>
              </c:extLst>
            </c:dLbl>
            <c:dLbl>
              <c:idx val="3"/>
              <c:layout>
                <c:manualLayout>
                  <c:x val="0.10590338884062238"/>
                  <c:y val="0.19436771279205692"/>
                </c:manualLayout>
              </c:layout>
              <c:tx>
                <c:rich>
                  <a:bodyPr/>
                  <a:lstStyle/>
                  <a:p>
                    <a:fld id="{0267C669-4582-446D-AADE-39CFCCFBBC2A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   </a:t>
                    </a:r>
                    <a:fld id="{46ED8741-6253-4178-A78D-BB055FAC2F0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D2-49ED-AF36-67D244CDA34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[6]Sheet1!$A$2:$A$5</c:f>
              <c:strCache>
                <c:ptCount val="4"/>
                <c:pt idx="0">
                  <c:v>No High School Diploma</c:v>
                </c:pt>
                <c:pt idx="1">
                  <c:v>High School Diploma</c:v>
                </c:pt>
                <c:pt idx="2">
                  <c:v>Some College (including Associate's)</c:v>
                </c:pt>
                <c:pt idx="3">
                  <c:v>4-year College Degree </c:v>
                </c:pt>
              </c:strCache>
            </c:strRef>
          </c:cat>
          <c:val>
            <c:numRef>
              <c:f>[6]Sheet1!$B$2:$B$5</c:f>
              <c:numCache>
                <c:formatCode>General</c:formatCode>
                <c:ptCount val="4"/>
                <c:pt idx="0">
                  <c:v>0.12441272382605846</c:v>
                </c:pt>
                <c:pt idx="1">
                  <c:v>0.39549035135247779</c:v>
                </c:pt>
                <c:pt idx="2">
                  <c:v>0.29429776213464559</c:v>
                </c:pt>
                <c:pt idx="3">
                  <c:v>0.18579916268681815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D2-49ED-AF36-67D244CDA3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>
                <a:solidFill>
                  <a:schemeClr val="tx1"/>
                </a:solidFill>
              </a:rPr>
              <a:t>Educational Attainment for Adults 25+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>
                <a:solidFill>
                  <a:schemeClr val="tx1"/>
                </a:solidFill>
              </a:rPr>
              <a:t>Missouri, 2017-2021</a:t>
            </a:r>
          </a:p>
        </c:rich>
      </c:tx>
      <c:layout>
        <c:manualLayout>
          <c:xMode val="edge"/>
          <c:yMode val="edge"/>
          <c:x val="0.120666666666666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899060010863569"/>
          <c:y val="0.22315067312768108"/>
          <c:w val="0.53737489063867017"/>
          <c:h val="0.6851264953551582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B-4CDC-890E-380FF0426E28}"/>
              </c:ext>
            </c:extLst>
          </c:dPt>
          <c:dPt>
            <c:idx val="1"/>
            <c:bubble3D val="0"/>
            <c:spPr>
              <a:solidFill>
                <a:srgbClr val="CDFB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AB-4CDC-890E-380FF0426E28}"/>
              </c:ext>
            </c:extLst>
          </c:dPt>
          <c:dPt>
            <c:idx val="2"/>
            <c:bubble3D val="0"/>
            <c:spPr>
              <a:solidFill>
                <a:srgbClr val="00CAD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AB-4CDC-890E-380FF0426E28}"/>
              </c:ext>
            </c:extLst>
          </c:dPt>
          <c:dPt>
            <c:idx val="3"/>
            <c:bubble3D val="0"/>
            <c:spPr>
              <a:solidFill>
                <a:srgbClr val="008C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AB-4CDC-890E-380FF0426E28}"/>
              </c:ext>
            </c:extLst>
          </c:dPt>
          <c:dPt>
            <c:idx val="4"/>
            <c:bubble3D val="0"/>
            <c:spPr>
              <a:solidFill>
                <a:srgbClr val="00525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AB-4CDC-890E-380FF0426E28}"/>
              </c:ext>
            </c:extLst>
          </c:dPt>
          <c:dLbls>
            <c:dLbl>
              <c:idx val="1"/>
              <c:layout>
                <c:manualLayout>
                  <c:x val="-5.2043635170603675E-2"/>
                  <c:y val="0.198513050452026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2D43076E-D1CD-4BAC-BE91-B05A25F70581}" type="CATEGORYNAM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 sz="1000">
                      <a:solidFill>
                        <a:schemeClr val="tx1"/>
                      </a:solidFill>
                    </a:endParaRPr>
                  </a:p>
                  <a:p>
                    <a:pPr>
                      <a:defRPr sz="1000">
                        <a:solidFill>
                          <a:schemeClr val="tx1"/>
                        </a:solidFill>
                      </a:defRPr>
                    </a:pPr>
                    <a:r>
                      <a:rPr lang="en-US" sz="1000">
                        <a:solidFill>
                          <a:schemeClr val="tx1"/>
                        </a:solidFill>
                      </a:rPr>
                      <a:t> </a:t>
                    </a:r>
                    <a:fld id="{A1D26825-E3D6-4207-A457-02977869F274}" type="VALUE">
                      <a:rPr lang="en-US" sz="1000">
                        <a:solidFill>
                          <a:schemeClr val="tx1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2844489522955"/>
                      <c:h val="0.264666589481892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AB-4CDC-890E-380FF0426E28}"/>
                </c:ext>
              </c:extLst>
            </c:dLbl>
            <c:dLbl>
              <c:idx val="2"/>
              <c:layout>
                <c:manualLayout>
                  <c:x val="-0.20079986876640429"/>
                  <c:y val="9.708196631671034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AB-4CDC-890E-380FF0426E28}"/>
                </c:ext>
              </c:extLst>
            </c:dLbl>
            <c:dLbl>
              <c:idx val="3"/>
              <c:layout>
                <c:manualLayout>
                  <c:x val="-7.1266732283464612E-2"/>
                  <c:y val="-0.114691464348206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F5FF02E1-C430-4B23-8B63-0734B2921CBC}" type="CATEGORYNAM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000">
                        <a:solidFill>
                          <a:schemeClr val="bg1"/>
                        </a:solidFill>
                      </a:rPr>
                      <a:t> </a:t>
                    </a:r>
                    <a:fld id="{465DE5D2-4B87-42FE-8AFB-F34A758DD9AB}" type="VALU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82101291520903"/>
                      <c:h val="0.21069605987283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3AB-4CDC-890E-380FF0426E28}"/>
                </c:ext>
              </c:extLst>
            </c:dLbl>
            <c:dLbl>
              <c:idx val="4"/>
              <c:layout>
                <c:manualLayout>
                  <c:x val="0.1839914698162729"/>
                  <c:y val="0.116478565179352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defRPr>
                    </a:pPr>
                    <a:fld id="{6F0E3D13-7EBF-4F76-B41E-87238365565D}" type="CATEGORYNAM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000">
                        <a:solidFill>
                          <a:schemeClr val="bg1"/>
                        </a:solidFill>
                      </a:rPr>
                      <a:t> </a:t>
                    </a:r>
                    <a:fld id="{5EBB5702-6B0E-41FF-B62B-11EF9F65099D}" type="VALUE">
                      <a:rPr lang="en-US" sz="1000">
                        <a:solidFill>
                          <a:schemeClr val="bg1"/>
                        </a:solidFill>
                      </a:rPr>
                      <a:pPr>
                        <a:defRPr sz="1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1000">
                      <a:solidFill>
                        <a:schemeClr val="bg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3AB-4CDC-890E-380FF0426E2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[6]Sheet1!$A$8:$A$12</c:f>
              <c:strCache>
                <c:ptCount val="5"/>
                <c:pt idx="0">
                  <c:v>Urban</c:v>
                </c:pt>
                <c:pt idx="1">
                  <c:v>No High School Diploma</c:v>
                </c:pt>
                <c:pt idx="2">
                  <c:v>High School Diploma</c:v>
                </c:pt>
                <c:pt idx="3">
                  <c:v>Some College (including Associate's)</c:v>
                </c:pt>
                <c:pt idx="4">
                  <c:v>4-year College Degree</c:v>
                </c:pt>
              </c:strCache>
            </c:strRef>
          </c:cat>
          <c:val>
            <c:numRef>
              <c:f>[6]Sheet1!$B$8:$B$12</c:f>
              <c:numCache>
                <c:formatCode>General</c:formatCode>
                <c:ptCount val="5"/>
                <c:pt idx="1">
                  <c:v>7.3101055887848793E-2</c:v>
                </c:pt>
                <c:pt idx="2">
                  <c:v>0.2597212313029173</c:v>
                </c:pt>
                <c:pt idx="3">
                  <c:v>0.3000248549383544</c:v>
                </c:pt>
                <c:pt idx="4">
                  <c:v>0.36715285787087948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AB-4CDC-890E-380FF0426E2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en-US" b="1"/>
              <a:t>Low Birth Weight Rate</a:t>
            </a:r>
          </a:p>
          <a:p>
            <a:pPr>
              <a:defRPr b="1"/>
            </a:pPr>
            <a:r>
              <a:rPr lang="en-US" b="1"/>
              <a:t>Missouri 2017-2021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976170377648313E-2"/>
          <c:y val="0.21800925925925929"/>
          <c:w val="0.8754684047622342"/>
          <c:h val="0.60514690871974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'[MCH Premature LBW.xlsx]Graphs-Full Term and LBW'!$D$42</c:f>
              <c:strCache>
                <c:ptCount val="1"/>
                <c:pt idx="0">
                  <c:v>2017-2021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A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23-44F3-8971-FB4DBC318765}"/>
              </c:ext>
            </c:extLst>
          </c:dPt>
          <c:dPt>
            <c:idx val="1"/>
            <c:invertIfNegative val="0"/>
            <c:bubble3D val="0"/>
            <c:spPr>
              <a:solidFill>
                <a:srgbClr val="008C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23-44F3-8971-FB4DBC31876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623-44F3-8971-FB4DBC318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'[1]Graphs-Full Term and LBW'!$B$43:$B$44</c:f>
              <c:strCache>
                <c:ptCount val="2"/>
                <c:pt idx="0">
                  <c:v>Rural</c:v>
                </c:pt>
                <c:pt idx="1">
                  <c:v>Urban</c:v>
                </c:pt>
              </c:strCache>
            </c:strRef>
          </c:cat>
          <c:val>
            <c:numRef>
              <c:f>'[1]Graphs-Full Term and LBW'!$D$43:$D$44</c:f>
              <c:numCache>
                <c:formatCode>0.0</c:formatCode>
                <c:ptCount val="2"/>
                <c:pt idx="0">
                  <c:v>8.1638274253186314</c:v>
                </c:pt>
                <c:pt idx="1">
                  <c:v>9.092174177061457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3-44F3-8971-FB4DBC318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96441392"/>
        <c:axId val="838774696"/>
      </c:barChart>
      <c:catAx>
        <c:axId val="19644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8774696"/>
        <c:crosses val="autoZero"/>
        <c:auto val="1"/>
        <c:lblAlgn val="ctr"/>
        <c:lblOffset val="100"/>
        <c:noMultiLvlLbl val="0"/>
      </c:catAx>
      <c:valAx>
        <c:axId val="838774696"/>
        <c:scaling>
          <c:orientation val="minMax"/>
          <c:min val="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44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+mn-lt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0.11458</cdr:x>
      <cdr:y>1</cdr:y>
    </cdr:from>
    <cdr:to>
      <cdr:x>1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016125" y="5310505"/>
          <a:ext cx="404812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0.11458</cdr:x>
      <cdr:y>1</cdr:y>
    </cdr:from>
    <cdr:to>
      <cdr:x>1</cdr:x>
      <cdr:y>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2016125" y="5310505"/>
          <a:ext cx="404812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0.11458</cdr:x>
      <cdr:y>1</cdr:y>
    </cdr:from>
    <cdr:to>
      <cdr:x>1</cdr:x>
      <cdr:y>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2016125" y="5310505"/>
          <a:ext cx="4048125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0.35625</cdr:x>
      <cdr:y>0.39236</cdr:y>
    </cdr:from>
    <cdr:to>
      <cdr:x>0.70625</cdr:x>
      <cdr:y>0.39236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628790" y="1076319"/>
          <a:ext cx="16002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0.44308</cdr:x>
      <cdr:y>0.31626</cdr:y>
    </cdr:from>
    <cdr:to>
      <cdr:x>0.60983</cdr:x>
      <cdr:y>0.49062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85765" y="1162730"/>
          <a:ext cx="897843" cy="64102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0.01362</cdr:x>
      <cdr:y>0.949</cdr:y>
    </cdr:from>
    <cdr:to>
      <cdr:x>0.54023</cdr:x>
      <cdr:y>0.99422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3319" y="3488946"/>
          <a:ext cx="2835563" cy="166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>
              <a:solidFill>
                <a:schemeClr val="tx1"/>
              </a:solidFill>
            </a:rPr>
            <a:t>*Unemployment rates are not seasonally adjusted</a:t>
          </a:r>
          <a:endParaRPr lang="en-US" sz="8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0.35277</cdr:x>
      <cdr:y>0.23229</cdr:y>
    </cdr:from>
    <cdr:to>
      <cdr:x>0.73819</cdr:x>
      <cdr:y>0.23229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887845" y="1191820"/>
          <a:ext cx="2062594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0.45381</cdr:x>
      <cdr:y>0.19471</cdr:y>
    </cdr:from>
    <cdr:to>
      <cdr:x>0.62881</cdr:x>
      <cdr:y>0.38568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8564" y="998975"/>
          <a:ext cx="936521" cy="9798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t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39.7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0.30928</cdr:x>
      <cdr:y>0.46412</cdr:y>
    </cdr:from>
    <cdr:to>
      <cdr:x>0.75257</cdr:x>
      <cdr:y>0.46721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1414028" y="1273171"/>
          <a:ext cx="2026722" cy="847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0.4503</cdr:x>
      <cdr:y>0.40441</cdr:y>
    </cdr:from>
    <cdr:to>
      <cdr:x>0.64824</cdr:x>
      <cdr:y>0.57416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81921" y="1258759"/>
          <a:ext cx="959117" cy="528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effectLst/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effectLst/>
            </a:rPr>
            <a:t>12.2%</a:t>
          </a:r>
        </a:p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0.01048</cdr:x>
      <cdr:y>0.91726</cdr:y>
    </cdr:from>
    <cdr:to>
      <cdr:x>0.59568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800" y="3350491"/>
          <a:ext cx="2835563" cy="257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800" dirty="0" smtClean="0">
              <a:solidFill>
                <a:schemeClr val="tx1"/>
              </a:solidFill>
            </a:rPr>
            <a:t>*Percent of population under age 65</a:t>
          </a:r>
          <a:endParaRPr lang="en-US" sz="8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0.44301</cdr:x>
      <cdr:y>0.14631</cdr:y>
    </cdr:from>
    <cdr:to>
      <cdr:x>0.61356</cdr:x>
      <cdr:y>0.22027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5431" y="535145"/>
          <a:ext cx="779754" cy="270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>
              <a:solidFill>
                <a:schemeClr val="tx1"/>
              </a:solidFill>
              <a:cs typeface="Arial" panose="020B0604020202020204" pitchFamily="34" charset="0"/>
            </a:rPr>
            <a:t>Rural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0.46768</cdr:x>
      <cdr:y>0.13369</cdr:y>
    </cdr:from>
    <cdr:to>
      <cdr:x>0.70411</cdr:x>
      <cdr:y>0.23857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38218" y="488978"/>
          <a:ext cx="1080958" cy="383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1" dirty="0">
              <a:solidFill>
                <a:schemeClr val="tx1"/>
              </a:solidFill>
              <a:cs typeface="Arial" panose="020B0604020202020204" pitchFamily="34" charset="0"/>
            </a:rPr>
            <a:t>Urban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0.307</cdr:x>
      <cdr:y>0.29106</cdr:y>
    </cdr:from>
    <cdr:to>
      <cdr:x>0.767</cdr:x>
      <cdr:y>0.29106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403604" y="798436"/>
          <a:ext cx="21031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0.4175</cdr:x>
      <cdr:y>0.17267</cdr:y>
    </cdr:from>
    <cdr:to>
      <cdr:x>0.64875</cdr:x>
      <cdr:y>0.35267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08810" y="493395"/>
          <a:ext cx="1057275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0.39369</cdr:x>
      <cdr:y>0.22412</cdr:y>
    </cdr:from>
    <cdr:to>
      <cdr:x>0.63953</cdr:x>
      <cdr:y>0.39746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99954" y="692121"/>
          <a:ext cx="1123980" cy="5352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50" dirty="0">
              <a:solidFill>
                <a:schemeClr val="tx1"/>
              </a:solidFill>
              <a:cs typeface="Arial" panose="020B0604020202020204" pitchFamily="34" charset="0"/>
            </a:rPr>
            <a:t>State Rate</a:t>
          </a:r>
        </a:p>
        <a:p xmlns:a="http://schemas.openxmlformats.org/drawingml/2006/main">
          <a:pPr algn="ctr"/>
          <a:r>
            <a:rPr lang="en-US" sz="1050" dirty="0">
              <a:solidFill>
                <a:schemeClr val="tx1"/>
              </a:solidFill>
              <a:cs typeface="Arial" panose="020B0604020202020204" pitchFamily="34" charset="0"/>
            </a:rPr>
            <a:t>8.8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0.2717</cdr:x>
      <cdr:y>0.31341</cdr:y>
    </cdr:from>
    <cdr:to>
      <cdr:x>0.7317</cdr:x>
      <cdr:y>0.31341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242197" y="859734"/>
          <a:ext cx="210312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0.3779</cdr:x>
      <cdr:y>0.25673</cdr:y>
    </cdr:from>
    <cdr:to>
      <cdr:x>0.6221</cdr:x>
      <cdr:y>0.41702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65630" y="943940"/>
          <a:ext cx="1205576" cy="58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10.9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0.51458</cdr:x>
      <cdr:y>0.92708</cdr:y>
    </cdr:from>
    <cdr:to>
      <cdr:x>0.97292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2675" y="2543174"/>
          <a:ext cx="20955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0.29691</cdr:x>
      <cdr:y>0.34722</cdr:y>
    </cdr:from>
    <cdr:to>
      <cdr:x>0.75217</cdr:x>
      <cdr:y>0.34722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371617" y="952491"/>
          <a:ext cx="2103120" cy="0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0.41443</cdr:x>
      <cdr:y>0.25958</cdr:y>
    </cdr:from>
    <cdr:to>
      <cdr:x>0.61443</cdr:x>
      <cdr:y>0.4575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94774" y="750747"/>
          <a:ext cx="914400" cy="572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rgbClr val="012169"/>
              </a:solidFill>
              <a:latin typeface="Montserrat" panose="00000500000000000000" pitchFamily="2" charset="0"/>
              <a:cs typeface="Arial" panose="020B0604020202020204" pitchFamily="34" charset="0"/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rgbClr val="012169"/>
              </a:solidFill>
              <a:latin typeface="Montserrat" panose="00000500000000000000" pitchFamily="2" charset="0"/>
              <a:cs typeface="Arial" panose="020B0604020202020204" pitchFamily="34" charset="0"/>
            </a:rPr>
            <a:t>6.0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0.35568</cdr:x>
      <cdr:y>0.40771</cdr:y>
    </cdr:from>
    <cdr:to>
      <cdr:x>0.58581</cdr:x>
      <cdr:y>0.59229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939885" y="1964073"/>
          <a:ext cx="1255145" cy="889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State Rate 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87.1 </a:t>
          </a:r>
        </a:p>
      </cdr:txBody>
    </cdr:sp>
  </cdr:relSizeAnchor>
  <cdr:relSizeAnchor xmlns:cdr="http://schemas.openxmlformats.org/drawingml/2006/chartDrawing">
    <cdr:from>
      <cdr:x>0.70404</cdr:x>
      <cdr:y>0.36417</cdr:y>
    </cdr:from>
    <cdr:to>
      <cdr:x>0.93438</cdr:x>
      <cdr:y>0.54473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839873" y="1754326"/>
          <a:ext cx="1256291" cy="869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  <a:cs typeface="Arial" panose="020B0604020202020204" pitchFamily="34" charset="0"/>
            </a:rPr>
            <a:t> 100.4</a:t>
          </a:r>
        </a:p>
      </cdr:txBody>
    </cdr:sp>
  </cdr:relSizeAnchor>
  <cdr:relSizeAnchor xmlns:cdr="http://schemas.openxmlformats.org/drawingml/2006/chartDrawing">
    <cdr:from>
      <cdr:x>0.13616</cdr:x>
      <cdr:y>0.03248</cdr:y>
    </cdr:from>
    <cdr:to>
      <cdr:x>0.43338</cdr:x>
      <cdr:y>0.14849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885826" y="133351"/>
          <a:ext cx="193357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0.27998</cdr:x>
      <cdr:y>0.06414</cdr:y>
    </cdr:from>
    <cdr:to>
      <cdr:x>0.79115</cdr:x>
      <cdr:y>0.20219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527021" y="309007"/>
          <a:ext cx="2787958" cy="665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  <a:cs typeface="Arial" panose="020B0604020202020204" pitchFamily="34" charset="0"/>
            </a:rPr>
            <a:t>COVID-19 Death Rate</a:t>
          </a:r>
        </a:p>
        <a:p xmlns:a="http://schemas.openxmlformats.org/drawingml/2006/main">
          <a:pPr algn="ctr"/>
          <a:r>
            <a:rPr lang="en-US" sz="1400" b="1" dirty="0">
              <a:solidFill>
                <a:schemeClr val="tx1"/>
              </a:solidFill>
              <a:cs typeface="Arial" panose="020B0604020202020204" pitchFamily="34" charset="0"/>
            </a:rPr>
            <a:t>Missouri, 2020</a:t>
          </a:r>
          <a:r>
            <a:rPr lang="en-US" sz="1400" b="1" baseline="0" dirty="0">
              <a:solidFill>
                <a:schemeClr val="tx1"/>
              </a:solidFill>
              <a:cs typeface="Arial" panose="020B0604020202020204" pitchFamily="34" charset="0"/>
            </a:rPr>
            <a:t> and </a:t>
          </a:r>
          <a:r>
            <a:rPr lang="en-US" sz="1400" b="1" dirty="0">
              <a:solidFill>
                <a:schemeClr val="tx1"/>
              </a:solidFill>
              <a:cs typeface="Arial" panose="020B0604020202020204" pitchFamily="34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0.27373</cdr:x>
      <cdr:y>0.85961</cdr:y>
    </cdr:from>
    <cdr:to>
      <cdr:x>0.45625</cdr:x>
      <cdr:y>0.92361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251509" y="2358073"/>
          <a:ext cx="834466" cy="175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2020</a:t>
          </a:r>
        </a:p>
      </cdr:txBody>
    </cdr:sp>
  </cdr:relSizeAnchor>
  <cdr:relSizeAnchor xmlns:cdr="http://schemas.openxmlformats.org/drawingml/2006/chartDrawing">
    <cdr:from>
      <cdr:x>0.67753</cdr:x>
      <cdr:y>0.86385</cdr:y>
    </cdr:from>
    <cdr:to>
      <cdr:x>0.86042</cdr:x>
      <cdr:y>0.9375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3097667" y="2369710"/>
          <a:ext cx="836158" cy="202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2021</a:t>
          </a:r>
        </a:p>
      </cdr:txBody>
    </cdr:sp>
  </cdr:relSizeAnchor>
  <cdr:relSizeAnchor xmlns:cdr="http://schemas.openxmlformats.org/drawingml/2006/chartDrawing">
    <cdr:from>
      <cdr:x>0.28125</cdr:x>
      <cdr:y>0.449</cdr:y>
    </cdr:from>
    <cdr:to>
      <cdr:x>0.5</cdr:x>
      <cdr:y>0.449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533957" y="2163000"/>
          <a:ext cx="119307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0.64336</cdr:x>
      <cdr:y>0.40506</cdr:y>
    </cdr:from>
    <cdr:to>
      <cdr:x>0.88919</cdr:x>
      <cdr:y>0.40506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508951" y="1951317"/>
          <a:ext cx="134077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0.43638</cdr:x>
      <cdr:y>0.2179</cdr:y>
    </cdr:from>
    <cdr:to>
      <cdr:x>0.6735</cdr:x>
      <cdr:y>0.38251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271221" y="1035959"/>
          <a:ext cx="1234131" cy="782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State Rate</a:t>
          </a:r>
        </a:p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162.7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0.63958</cdr:x>
      <cdr:y>1</cdr:y>
    </cdr:from>
    <cdr:to>
      <cdr:x>1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299325" y="3908425"/>
          <a:ext cx="1647825" cy="0"/>
        </a:xfrm>
        <a:prstGeom xmlns:a="http://schemas.openxmlformats.org/drawingml/2006/main" prst="line">
          <a:avLst/>
        </a:prstGeom>
        <a:ln xmlns:a="http://schemas.openxmlformats.org/drawingml/2006/main" w="12700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0.36906</cdr:x>
      <cdr:y>0.26021</cdr:y>
    </cdr:from>
    <cdr:to>
      <cdr:x>0.70541</cdr:x>
      <cdr:y>0.26176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920820" y="1237118"/>
          <a:ext cx="1750636" cy="73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15/11/2023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0E462-7474-470E-8024-30E0E0F9D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5BEC-157F-4808-81DE-1656B731729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15/11/2023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where</a:t>
            </a:r>
            <a:r>
              <a:rPr lang="en-US" baseline="0" dirty="0" smtClean="0"/>
              <a:t> this slide should go in the presentation..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990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146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9687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differences: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CLRD vs Accidents in number 3 spot, and Influenza/Pneumonia vs Suicide in number 9 spot.  Suicide ranks 9</a:t>
            </a:r>
            <a:r>
              <a:rPr lang="en-US" baseline="30000" dirty="0" smtClean="0"/>
              <a:t>th</a:t>
            </a:r>
            <a:r>
              <a:rPr lang="en-US" baseline="0" dirty="0" smtClean="0"/>
              <a:t> for urban.  Rural leading causes replicate Missouri’s leading causes, except for number 3 spot.  Missouri ranks Accidents 3</a:t>
            </a:r>
            <a:r>
              <a:rPr lang="en-US" baseline="30000" dirty="0" smtClean="0"/>
              <a:t>rd</a:t>
            </a:r>
            <a:r>
              <a:rPr lang="en-US" baseline="0" dirty="0" smtClean="0"/>
              <a:t> vs rural as CLRD.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5983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of the 5 highest heart disease rates were in the Southwest region counties.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4465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1120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Rural had rate of 66.1, slightly higher than urban at 64.3.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456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STL City had rate of 79.3,</a:t>
            </a:r>
            <a:r>
              <a:rPr lang="en-US" baseline="0" dirty="0" smtClean="0"/>
              <a:t> Dent 53.6, Gasconade 53.5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6892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4140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24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8589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7781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9182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27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9751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963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267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Nearly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one-fourth</a:t>
            </a:r>
            <a:r>
              <a:rPr kumimoji="0" lang="en-US" sz="11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of Black/African Americans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live in poverty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. Black/African American Residents in both rural and urban counties had over double the percent of poverty as White residents.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Poverty was more prevalent for females in both rural and urban counties.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300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cs typeface="Calibri Light" panose="020F0302020204030204" pitchFamily="34" charset="0"/>
              </a:rPr>
              <a:t>During the COVID-19 public health emergency, the unemployment rate in Missouri increased significantly. During this time the rural rate was slightly lower than the urban rate.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cs typeface="Calibri Light" panose="020F0302020204030204" pitchFamily="34" charset="0"/>
              </a:rPr>
              <a:t>As of May 2023, the unemployment rate in rural counties had exceeded the urban county unemployment rate once again.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7844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cs typeface="Calibri Light" panose="020F0302020204030204" pitchFamily="34" charset="0"/>
              </a:rPr>
              <a:t>Male uninsured rates are higher than females rates in both rural and urban location. This disparity is slightly higher in rural areas.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noProof="0" dirty="0" smtClean="0"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2020 shows the largest gap between rural and urban areas’ health insurance statuses since 2010.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21118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Only 13 colleges and universities in Missouri where students can earn a Bachelor’s degree are located in rural counties.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3264C-B504-4BB5-9ECF-153C852958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2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6CAA8-8B9F-4696-96C3-CF58CA8A4623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035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7500" y="266702"/>
            <a:ext cx="11569700" cy="4203698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90608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8375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0068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8190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5379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6496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2235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A347EBBF-2D69-46DA-828F-9790474072D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35597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2" name="Picture Placeholder 7">
            <a:extLst>
              <a:ext uri="{FF2B5EF4-FFF2-40B4-BE49-F238E27FC236}">
                <a16:creationId xmlns:a16="http://schemas.microsoft.com/office/drawing/2014/main" id="{253329E5-9B46-4E84-BB47-C37A58E0DF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896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3" name="Picture Placeholder 7">
            <a:extLst>
              <a:ext uri="{FF2B5EF4-FFF2-40B4-BE49-F238E27FC236}">
                <a16:creationId xmlns:a16="http://schemas.microsoft.com/office/drawing/2014/main" id="{0283E3F9-6587-4698-B553-45FC5DDFC55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688725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72DAC6A7-5A6C-43FA-9ECB-DA307EAF1EE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55100" y="21690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C68E8BD3-1BA3-41BF-9E1F-0D147A74ED7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0221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467E7467-8256-4408-9292-5B5CB9C953F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733583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B527A906-A3E8-416F-98C8-105B9F3C2832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6694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263B44AD-2BBC-463D-B8C0-455005CCAD36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668588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EB9D2E83-ECF0-4142-8813-ACBB405B641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34963" y="-523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0" name="Picture Placeholder 7">
            <a:extLst>
              <a:ext uri="{FF2B5EF4-FFF2-40B4-BE49-F238E27FC236}">
                <a16:creationId xmlns:a16="http://schemas.microsoft.com/office/drawing/2014/main" id="{9510DE00-B27D-4871-B0D3-418B7B4E4CC4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98207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1" name="Picture Placeholder 7">
            <a:extLst>
              <a:ext uri="{FF2B5EF4-FFF2-40B4-BE49-F238E27FC236}">
                <a16:creationId xmlns:a16="http://schemas.microsoft.com/office/drawing/2014/main" id="{458C65F2-3630-4E00-B623-2938F12EEAC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31570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F1948D01-0142-4AFB-A637-5258CFA0D5F1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6493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78E2C31D-07F1-4615-BE16-775F32C815CE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2648451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1AC0B563-E7DE-4CF2-A692-3E7191AFC1A9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314826" y="4861400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713058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36F8ED-A2C9-482E-A652-4011809EF4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334963" y="-52387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7">
            <a:extLst>
              <a:ext uri="{FF2B5EF4-FFF2-40B4-BE49-F238E27FC236}">
                <a16:creationId xmlns:a16="http://schemas.microsoft.com/office/drawing/2014/main" id="{02A753F5-B831-4BE0-AC0A-64917EECF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800000">
            <a:off x="1735592" y="-289119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7">
            <a:extLst>
              <a:ext uri="{FF2B5EF4-FFF2-40B4-BE49-F238E27FC236}">
                <a16:creationId xmlns:a16="http://schemas.microsoft.com/office/drawing/2014/main" id="{67949C05-A13D-4662-B54F-2F252D34CAA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1800000">
            <a:off x="-1065666" y="184344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419DF66E-3B5B-43D8-B683-A337F29E97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800000">
            <a:off x="-2466295" y="4210768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C331EE80-4E13-4593-A20A-6EA0A91B3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2475820" y="6735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04C355EC-1E61-4068-B41A-6A9139B978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1800000">
            <a:off x="3876449" y="-16937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48B7DEA-9FD7-43C7-B2C6-01FE8145BE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1800000">
            <a:off x="1075191" y="304087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1A8EA2A4-2D72-42C6-BD28-A87BF7C3C6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800000">
            <a:off x="-325438" y="540819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05B2C7D7-2941-417F-B5F5-5E3C0450F0D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1800000">
            <a:off x="4616677" y="187098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6" name="Picture Placeholder 7">
            <a:extLst>
              <a:ext uri="{FF2B5EF4-FFF2-40B4-BE49-F238E27FC236}">
                <a16:creationId xmlns:a16="http://schemas.microsoft.com/office/drawing/2014/main" id="{55C2D786-48B7-4945-A59D-75866BFE294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1800000">
            <a:off x="6017306" y="-4963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7" name="Picture Placeholder 7">
            <a:extLst>
              <a:ext uri="{FF2B5EF4-FFF2-40B4-BE49-F238E27FC236}">
                <a16:creationId xmlns:a16="http://schemas.microsoft.com/office/drawing/2014/main" id="{93FEB123-467F-47E6-B1DF-9FA62DF676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1800000">
            <a:off x="3216048" y="423830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FC6BE29C-4F41-411F-8B1C-059C37196DF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1800000">
            <a:off x="1815419" y="660562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67BFBAB7-D6C2-4890-907C-75AF981500F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1800000">
            <a:off x="6757534" y="306841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001744D7-CA39-4AC8-ADFB-36BAB6D7836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1800000">
            <a:off x="8158163" y="701095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56C1555B-AD07-4BD3-84E5-3001542713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1800000">
            <a:off x="5356905" y="543573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A12204A5-6682-492D-987B-2D475B6CF17C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rot="1800000">
            <a:off x="8898391" y="426584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9BB253D3-4377-4270-8A00-6466F186C34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rot="1800000">
            <a:off x="10299020" y="1898524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4" name="Picture Placeholder 7">
            <a:extLst>
              <a:ext uri="{FF2B5EF4-FFF2-40B4-BE49-F238E27FC236}">
                <a16:creationId xmlns:a16="http://schemas.microsoft.com/office/drawing/2014/main" id="{C2EF00CF-C1A4-482A-B138-F373D1098E2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rot="1800000">
            <a:off x="7497762" y="663316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5" name="Picture Placeholder 7">
            <a:extLst>
              <a:ext uri="{FF2B5EF4-FFF2-40B4-BE49-F238E27FC236}">
                <a16:creationId xmlns:a16="http://schemas.microsoft.com/office/drawing/2014/main" id="{7B918AF3-73B8-474F-B068-BB5143E931F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 rot="1800000">
            <a:off x="11039248" y="546327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53424D2D-32EF-416F-AD15-A1430025843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 rot="1800000">
            <a:off x="12439877" y="3095953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B99417A4-C103-4D8B-A289-BD99466425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rot="1800000">
            <a:off x="9558792" y="-1670861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09DE20D0-F694-473C-8E51-D4CF04C810A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rot="1800000">
            <a:off x="11699649" y="-508456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4BAE2D1-B628-4691-A677-ADB0E964E74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 rot="1800000">
            <a:off x="7400663" y="-2836117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6FB8B2D-7EE5-497D-A5B6-71DE6A30D4F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 rot="1800000">
            <a:off x="-1788622" y="-1721302"/>
            <a:ext cx="2160000" cy="2520000"/>
          </a:xfrm>
          <a:prstGeom prst="roundRect">
            <a:avLst>
              <a:gd name="adj" fmla="val 308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1742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42830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51583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81019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28466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63050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1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31047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6436630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929466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887998" cy="38769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32090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85976" y="1228725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3134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86228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4DF346F-6402-4A4D-9E35-443858EE99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143000" y="1384300"/>
            <a:ext cx="6400800" cy="40513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5821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0AA56A4-EDF3-45D7-9140-3F3A0D39A8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61300" y="1004887"/>
            <a:ext cx="2286000" cy="4848225"/>
          </a:xfrm>
          <a:prstGeom prst="roundRect">
            <a:avLst>
              <a:gd name="adj" fmla="val 750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82277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vice Mockup with Backgrou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43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A9F23D8-7EBB-4DD0-915F-71A388D65FC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3102" y="1779580"/>
            <a:ext cx="4626637" cy="292836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370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14817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17417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981524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01712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827840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89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8253382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876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813200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8188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Overvie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775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7F35E01-B94F-4AE7-9A59-9F2287BAE7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3E9C51-06B4-4E50-9CBD-3512D6B98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2963DF80-6838-4281-8616-855F224175E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3F754C-2992-4927-83B1-96580F04ED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6"/>
            <a:ext cx="2697805" cy="45947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071130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26957D83-E845-43BC-A4F1-6C8318618C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85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9541E820-EAA2-420E-9258-8ED61BC2FAC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70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845D6CC-5534-46E0-8C12-EAA544716E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6547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14FE8136-E2DE-476E-B22A-A1BA015A92B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03920" y="4092632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02112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358966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435627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4092633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51283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6325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18051C4-A249-4EC9-A985-B5EB5E0ACD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85806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41FE595-5684-4E5F-B637-B0C4A2452D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5287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0E86E30-BF23-4954-BC0F-9A06766F3A3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04768" y="2723441"/>
            <a:ext cx="2239480" cy="14472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34530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83086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62574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549261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9853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54075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271884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36225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6408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727A6A8-4DAE-45F2-8085-E0353AFF86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22BACBDA-D2E1-4184-B7D4-8875E4E7C6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EF10F07-665F-41D7-A9D2-358164298C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F53ABD7C-94E6-4632-A885-95C05F829B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904874"/>
            <a:ext cx="2133599" cy="1373189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91093575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4A80EFCA-C790-4CFC-99F9-26C0247D75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77299" y="869981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tx1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FDCCF324-2D0B-4C13-B782-C9F218E359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7299" y="178730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D94A1A2-0715-43EC-8F5C-33950036B8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7299" y="2704635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62F417-1BAB-4F46-AD4F-8477E5D02C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7299" y="362196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CA8754E-77A8-493E-A022-FAAF449053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7299" y="453928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55F69957-CE01-4DFE-B71C-EE8981AAD7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77299" y="545661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803888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8">
            <a:extLst>
              <a:ext uri="{FF2B5EF4-FFF2-40B4-BE49-F238E27FC236}">
                <a16:creationId xmlns:a16="http://schemas.microsoft.com/office/drawing/2014/main" id="{6E9F9E2A-DA02-43B6-8E18-7FECEDA752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12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3FEC0320-9A56-4C3D-862C-FD5D894B3E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12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838F4E7-CA6E-4595-8789-2501F7F4C7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212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3AA24AB-BB75-4B10-9424-5D84E9E65F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126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8F523368-CA43-4021-AB70-C7211B8AF3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2126" y="5448549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D9BA096D-780C-436C-A853-9DCF021C6A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20763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3B810889-41DA-406D-BFD4-79E69AF284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59516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C829A924-0832-4119-A0AC-BF93F89840F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84488" y="1799564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E44621EE-6CD1-4DFC-9186-ADA566B6997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720763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22761445-0147-4746-894D-3A4AA612453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9516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40788EBD-B7C3-4BA2-97D3-1888E6494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84488" y="2689688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651679A2-A090-4A79-A368-A7E959F10D9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9516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A433C367-91F6-4E93-8E1E-22789624844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4488" y="3624056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7383285A-FFD1-4A92-AF94-2F192F2B72C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84488" y="4536302"/>
            <a:ext cx="525270" cy="52527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">
            <a:solidFill>
              <a:srgbClr val="F8F8F8"/>
            </a:solidFill>
          </a:ln>
        </p:spPr>
        <p:txBody>
          <a:bodyPr anchor="ctr"/>
          <a:lstStyle>
            <a:lvl1pPr algn="ctr">
              <a:buNone/>
              <a:defRPr sz="5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690877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E52E5B7-2B8D-467A-85C6-9BCAF56059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398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BFF12F6-CE69-4ED4-AB68-AA8A209057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63951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B8BCF0A8-AF03-4725-95F1-AF24AD789A7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08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94A884A8-83B9-44FF-86D7-6CED642E25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4002" y="1981996"/>
            <a:ext cx="2133599" cy="1287816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7470146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07C44E6-7BC3-499B-9750-DE5CE143C7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" y="745091"/>
            <a:ext cx="2453951" cy="3124532"/>
          </a:xfrm>
          <a:prstGeom prst="roundRect">
            <a:avLst>
              <a:gd name="adj" fmla="val 265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70342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1788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2801287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70591CFC-91E2-468C-9DEB-124D17A3EC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3645" y="2013994"/>
            <a:ext cx="4308930" cy="35867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13220727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20347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064771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2945568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530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564067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23033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013550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460368"/>
            <a:ext cx="12192000" cy="689791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accent1"/>
            </a:solidFill>
          </a:ln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32836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Core Va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37794"/>
            <a:ext cx="12192000" cy="29390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1579889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48775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8975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421948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0BDF7D-83E9-4B2E-A91E-D8379D139F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29EF675-F518-468C-B7B7-437D12B8EC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B7CA84D-A92D-4E8A-84FD-9C8159B0526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9B6C3FD-F456-4555-9C2F-C8E3C661D9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5EC224-8396-481C-9A86-142FFA6881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939439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155210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697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2025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903AB6F-7F01-425F-A56A-9AECA050C65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5269FE5B-0BDC-44A6-B357-1883F9B5F0A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E3912E4A-8645-40AE-BAE7-584F0E8C31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12894971-4967-4A25-A37D-07552236C2F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52616BD-9CE9-4FB0-88B9-DB28F4569C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78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C7F04270-538E-4880-9B49-AC2C2C34AD3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50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4A057AA-A64D-4E8F-9C02-7132260812A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43225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4197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4628975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22103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10912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1459443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707852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234818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766216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13177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6298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44252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162620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43971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41480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39032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01406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377397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40CE420D-59AC-433A-A8AC-BE2289011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03271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4D7F8998-62BE-402D-AC11-DBB7D2808B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20439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7B8BFC5-50A3-4A70-B33B-686B1D7949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607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ABB374A7-4BA7-4165-90D5-B02338734D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54775" y="1810431"/>
            <a:ext cx="1951116" cy="389186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007807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6103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5899D-1316-4274-AEEE-776EF01B6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39026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49E2B2C-1F93-4949-9126-2FF3650AE4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949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6BAEF59-4CE0-4FCB-BB00-ACC2E5B183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4872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D9ED4DB-F122-48F8-B710-8A204CFD2F2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97794" y="1835831"/>
            <a:ext cx="1800000" cy="18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28784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2550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550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2550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62550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7563" y="164927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C10D2A5-F299-4F8A-AABF-F54A032A32B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76" y="165348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57563" y="2770068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57563" y="3890866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5756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20603E-CB79-45D6-AE76-212DD03793D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452576" y="2772880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34E11A4B-888B-4252-8971-B52BD87639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452576" y="389227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C92F197-E465-47AA-BF8E-17A1A502E28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52576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084230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te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D7CE3-5FF1-4AC8-A55D-4418395408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75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6BA19C1-C97D-41DA-8CEB-8294078EF6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0575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B443CC-8314-437C-BA0D-EF4B6811A2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0575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86A1B52-B01B-4B73-BAF8-10B6BE075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0575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9AAB662-F4AD-42AE-A0EE-D241DDB714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81213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0020EC37-B6A0-4F65-9A62-AAC0D8A9FB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81213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8D6BB46-56A9-4206-A298-D140D3AE1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81213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DEE6E215-3B82-4A52-8CEF-4C82E9500C2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81213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19A382-363B-4991-A2FE-768618F16CC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61851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34BDEE1-2270-4993-897B-A8C8A95E0A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61851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67ADF263-3ADA-4705-B2F1-4E8F25D8721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61851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98D87CA5-8D83-40C6-B101-E31BCC231D9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61851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AA6687C-C965-4D8E-BC80-A8B185F13E7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342489" y="1645051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93206BA2-0927-49D0-98BB-DFCE6A6864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342489" y="2767255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B92B1F2-6FC9-463C-93F1-694D513B43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42489" y="3889459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9387D6B5-963A-4141-BE76-DE8FB275131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342489" y="5011663"/>
            <a:ext cx="720000" cy="7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70943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3EDAB113-C8DB-4F87-A67E-2FA133A037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94355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132CF3D3-95B0-4348-ACB1-8C25AE05D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45284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6839174E-9686-4E5B-A7FB-0D0214EA93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96213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2">
            <a:extLst>
              <a:ext uri="{FF2B5EF4-FFF2-40B4-BE49-F238E27FC236}">
                <a16:creationId xmlns:a16="http://schemas.microsoft.com/office/drawing/2014/main" id="{FA050801-04AC-4F50-90DD-44E0F60C17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47142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C148F322-12FC-4EE5-9D93-F45F8F19F2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98071" y="1838527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23608B07-5F26-4109-88EB-A11A3AD805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4355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53005D8E-FC72-4277-9413-7C848CAAAE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5284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2B46D53C-B083-4A46-B726-F352676EBF7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96213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2AC6CED0-3B11-4E03-BAF6-C01699B81CE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47142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5CF03CF6-FFAF-47AA-A689-81729CEA4A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98071" y="3822028"/>
            <a:ext cx="1800000" cy="18004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855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5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37443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707421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6F1DE5D-0566-4E34-B730-6575283EFD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F71AB6B-E58E-4A96-8449-475EB6679B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53325" y="1981200"/>
            <a:ext cx="2088000" cy="3600000"/>
          </a:xfrm>
          <a:prstGeom prst="roundRect">
            <a:avLst>
              <a:gd name="adj" fmla="val 229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57651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F61E85E-5BAE-4285-9A8E-1C0F58DA7C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24000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2DD4A4B-6BA5-4F37-8475-B714306BAA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60EE6ED-9FA0-44D2-B2D9-D622CE5B6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3323" y="1981200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D950FDF-FFB1-4108-BA53-206D8E4E57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3323" y="3968863"/>
            <a:ext cx="2088000" cy="1800000"/>
          </a:xfrm>
          <a:prstGeom prst="roundRect">
            <a:avLst>
              <a:gd name="adj" fmla="val 17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9631469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6241815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814702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994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360564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48113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39957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260236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3640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6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8262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2042899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479306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441086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377531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6248672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779574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78155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29732" y="2684331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4163478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588961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875868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0667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7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6725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516852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5079668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1185595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16573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ing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8438760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017916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7851021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337337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4124362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3005700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3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D21A2AAB-23C5-4AC7-8F92-EDD5C91BE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123687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1AC78F8-5E0C-40B4-AF8B-61232B4F25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46000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E1B174A-5703-446D-981A-868BBCFA63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9626" y="4041034"/>
            <a:ext cx="900000" cy="9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76411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8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1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467204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Three Imag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5DFBE21C-0F41-43E0-A4D3-EDE4B0B7DA9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72124" y="4570276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367C93CD-C86D-4580-ADEF-43FA3C8D7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572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4F5E7B7-39F4-4A6E-9EE4-2A4EC346FC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8974" y="4696276"/>
            <a:ext cx="828000" cy="82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0252EA6-3504-4DB3-9FFC-24FAC2E2BD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63910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AD7A593F-E7A7-46F0-B771-3F3C773CE3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22424" y="4786276"/>
            <a:ext cx="648000" cy="648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38744142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6631492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2820504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766045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81058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3505413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56402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C2304E7-757B-4115-91BB-CB97A7ED70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62819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70EF3AC-D2D6-40D2-9D3B-8B6F3C077E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69236" y="1711428"/>
            <a:ext cx="2666361" cy="1392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7317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305105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C6F-E585-4A2D-92AD-85A570262F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F9A2-B252-46F4-9DF5-70A5A06B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4585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9C6F-E585-4A2D-92AD-85A570262F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5F9A2-B252-46F4-9DF5-70A5A06B5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7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2010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59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7865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66800" y="1280160"/>
            <a:ext cx="10080000" cy="4339140"/>
          </a:xfrm>
          <a:prstGeom prst="roundRect">
            <a:avLst>
              <a:gd name="adj" fmla="val 4256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6292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11291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4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904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18238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5974336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5143377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1178949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0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40495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196901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8870833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2985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1934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848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3904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36483538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2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47583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01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58AEBE-D212-48E4-8CE4-DAB66A297D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2296636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02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1DCADFE-6503-42DF-9F50-4150B0B8341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1174413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03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AD1A6E-2613-4813-BD66-196F8E1C8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7537" y="667092"/>
            <a:ext cx="10995025" cy="4209708"/>
          </a:xfrm>
          <a:prstGeom prst="roundRect">
            <a:avLst>
              <a:gd name="adj" fmla="val 2205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04</a:t>
            </a:r>
          </a:p>
        </p:txBody>
      </p:sp>
    </p:spTree>
    <p:extLst>
      <p:ext uri="{BB962C8B-B14F-4D97-AF65-F5344CB8AC3E}">
        <p14:creationId xmlns:p14="http://schemas.microsoft.com/office/powerpoint/2010/main" val="16112246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8AF14F-B91A-4525-9FC3-906CA55DF4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8536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7278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EDE97FA-24EF-4505-A75D-F8E3A9B318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75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F88289-A19C-4F82-B174-9AE85DD98F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5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4254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05EB9E2-5CF6-4158-B487-46CB14AA0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28741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F6E7D3E-059B-4787-9FBA-586D48F302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355600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D26D223-3850-4A37-AEC3-117112E872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4813082"/>
            <a:ext cx="5778500" cy="240051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6520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6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4800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375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2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10302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59449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330A84-2390-4B88-B6C7-FCD557ADE3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2" y="409575"/>
            <a:ext cx="5648325" cy="6038850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77CDDAA-212F-480B-8DE4-B0982A29C0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3" y="3532425"/>
            <a:ext cx="5648325" cy="2916000"/>
          </a:xfrm>
          <a:prstGeom prst="roundRect">
            <a:avLst>
              <a:gd name="adj" fmla="val 196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5CEAB55-315E-41F4-A3C0-2B251E4147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409575"/>
            <a:ext cx="564832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63006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7E0A86C-F249-4079-BA4A-6A16C65C66E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44835" y="378098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0319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DA129B6-58F7-4F90-B91C-3A29E154E6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8375" y="378099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3" y="378098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483627F-CBB7-4C69-AFF5-8FCD06E6CB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994900" y="3563903"/>
            <a:ext cx="1863727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A04A8EC-C497-4587-B6E0-B88DE6C6B94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44835" y="378096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6F513AA-67BB-46F1-A3CA-E75CB95EB7E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4130" y="3563904"/>
            <a:ext cx="3950252" cy="2915999"/>
          </a:xfrm>
          <a:prstGeom prst="roundRect">
            <a:avLst>
              <a:gd name="adj" fmla="val 74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36F30A5-5A84-4E00-8FE3-7050D9A095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6738" y="3563903"/>
            <a:ext cx="5215805" cy="2916000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47456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with 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B92C128F-9754-4544-8217-D1872671FC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372" y="304803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683D6DE-1CC4-4BCE-A91B-FA3E6CDC86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74142" y="304802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9C93911-5945-424A-A236-499D0A7F876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14912" y="304801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007ED3E2-B617-4B93-AFCA-615DD62481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55682" y="304800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6C5337-2AD2-4126-92B4-2029550A68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96451" y="304799"/>
            <a:ext cx="2162177" cy="6248394"/>
          </a:xfrm>
          <a:prstGeom prst="roundRect">
            <a:avLst>
              <a:gd name="adj" fmla="val 262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22578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8799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145A55DB-EAA4-447D-8CE0-01125CDB10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8799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706943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6886552-59AC-49A7-AD60-6518E11398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141945"/>
            <a:ext cx="2522535" cy="2159994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323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6056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A93B2D8-9D17-4C2C-A9E9-C39382853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75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9C6514A-243B-4849-87AC-D238495CDE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3094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812BE68-A0A8-4796-9AEC-7DBD4FBDF35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21613" y="1706943"/>
            <a:ext cx="2604336" cy="2261050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3195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C8B8EBC-E6F0-44CA-AC5F-44123E3947A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349250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29D9F50-9F7A-4C48-A939-5C33CD598A56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271354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98891EE-8C05-462F-A1DD-6236527EAE50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193458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5D2DD94-5585-4F83-A2A6-3EE6128A1096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115562" y="371728"/>
            <a:ext cx="2727190" cy="23333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205EA35F-3CD6-456E-B2C0-DEE3A9718352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349250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1AF2A07-F7DD-44A0-9BE4-39E1DEE1B594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3271354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E7A495A-9192-4E75-A741-3633EACEFE2E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193458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306B4AE4-0D40-4FAD-B275-E852C2E80DD0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9115562" y="3543300"/>
            <a:ext cx="2727190" cy="2346072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81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4125580-BDE8-4CB7-BB69-A184BD1B64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09903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A209487F-65B1-4C87-9A4D-DB8277308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038591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ACF22224-C498-47A2-AE6A-14ABE50787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567279" y="599421"/>
            <a:ext cx="3249442" cy="573379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593747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0100" y="1706942"/>
            <a:ext cx="4860000" cy="2458657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BA1A6D5-D022-43E9-9E88-7ABB4751C6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11900" y="1706943"/>
            <a:ext cx="4860000" cy="2458656"/>
          </a:xfrm>
          <a:prstGeom prst="roundRect">
            <a:avLst>
              <a:gd name="adj" fmla="val 3628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370140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B61E97F-62AB-4E43-BD2B-8F63821627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7274" y="2000251"/>
            <a:ext cx="5038725" cy="360045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19098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9434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9925" y="1269000"/>
            <a:ext cx="4320000" cy="432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331777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3875" y="723900"/>
            <a:ext cx="5400000" cy="540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22489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099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0743" y="917800"/>
            <a:ext cx="1800000" cy="1800000"/>
          </a:xfrm>
          <a:prstGeom prst="roundRect">
            <a:avLst>
              <a:gd name="adj" fmla="val 7431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841192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2979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16477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143499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97401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07566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3690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1035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7679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558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26" Type="http://schemas.openxmlformats.org/officeDocument/2006/relationships/slideLayout" Target="../slideLayouts/slideLayout226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68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16" Type="http://schemas.openxmlformats.org/officeDocument/2006/relationships/slideLayout" Target="../slideLayouts/slideLayout216.xml"/><Relationship Id="rId237" Type="http://schemas.openxmlformats.org/officeDocument/2006/relationships/slideLayout" Target="../slideLayouts/slideLayout237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27" Type="http://schemas.openxmlformats.org/officeDocument/2006/relationships/slideLayout" Target="../slideLayouts/slideLayout227.xml"/><Relationship Id="rId248" Type="http://schemas.openxmlformats.org/officeDocument/2006/relationships/slideLayout" Target="../slideLayouts/slideLayout248.xml"/><Relationship Id="rId269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217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270" Type="http://schemas.openxmlformats.org/officeDocument/2006/relationships/theme" Target="../theme/theme1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slideLayout" Target="../slideLayouts/slideLayout202.xml"/><Relationship Id="rId207" Type="http://schemas.openxmlformats.org/officeDocument/2006/relationships/slideLayout" Target="../slideLayouts/slideLayout207.xml"/><Relationship Id="rId223" Type="http://schemas.openxmlformats.org/officeDocument/2006/relationships/slideLayout" Target="../slideLayouts/slideLayout223.xml"/><Relationship Id="rId228" Type="http://schemas.openxmlformats.org/officeDocument/2006/relationships/slideLayout" Target="../slideLayouts/slideLayout228.xml"/><Relationship Id="rId244" Type="http://schemas.openxmlformats.org/officeDocument/2006/relationships/slideLayout" Target="../slideLayouts/slideLayout244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65" Type="http://schemas.openxmlformats.org/officeDocument/2006/relationships/slideLayout" Target="../slideLayouts/slideLayout265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3" Type="http://schemas.openxmlformats.org/officeDocument/2006/relationships/slideLayout" Target="../slideLayouts/slideLayout213.xml"/><Relationship Id="rId218" Type="http://schemas.openxmlformats.org/officeDocument/2006/relationships/slideLayout" Target="../slideLayouts/slideLayout218.xml"/><Relationship Id="rId234" Type="http://schemas.openxmlformats.org/officeDocument/2006/relationships/slideLayout" Target="../slideLayouts/slideLayout234.xml"/><Relationship Id="rId239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0" Type="http://schemas.openxmlformats.org/officeDocument/2006/relationships/slideLayout" Target="../slideLayouts/slideLayout250.xml"/><Relationship Id="rId255" Type="http://schemas.openxmlformats.org/officeDocument/2006/relationships/slideLayout" Target="../slideLayouts/slideLayout255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0" Type="http://schemas.openxmlformats.org/officeDocument/2006/relationships/slideLayout" Target="../slideLayouts/slideLayout240.xml"/><Relationship Id="rId245" Type="http://schemas.openxmlformats.org/officeDocument/2006/relationships/slideLayout" Target="../slideLayouts/slideLayout245.xml"/><Relationship Id="rId261" Type="http://schemas.openxmlformats.org/officeDocument/2006/relationships/slideLayout" Target="../slideLayouts/slideLayout261.xml"/><Relationship Id="rId266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219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0" Type="http://schemas.openxmlformats.org/officeDocument/2006/relationships/slideLayout" Target="../slideLayouts/slideLayout230.xml"/><Relationship Id="rId235" Type="http://schemas.openxmlformats.org/officeDocument/2006/relationships/slideLayout" Target="../slideLayouts/slideLayout235.xml"/><Relationship Id="rId251" Type="http://schemas.openxmlformats.org/officeDocument/2006/relationships/slideLayout" Target="../slideLayouts/slideLayout251.xml"/><Relationship Id="rId256" Type="http://schemas.openxmlformats.org/officeDocument/2006/relationships/slideLayout" Target="../slideLayouts/slideLayout256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0" Type="http://schemas.openxmlformats.org/officeDocument/2006/relationships/slideLayout" Target="../slideLayouts/slideLayout220.xml"/><Relationship Id="rId225" Type="http://schemas.openxmlformats.org/officeDocument/2006/relationships/slideLayout" Target="../slideLayouts/slideLayout225.xml"/><Relationship Id="rId241" Type="http://schemas.openxmlformats.org/officeDocument/2006/relationships/slideLayout" Target="../slideLayouts/slideLayout241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262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10" Type="http://schemas.openxmlformats.org/officeDocument/2006/relationships/slideLayout" Target="../slideLayouts/slideLayout21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901" r:id="rId3"/>
    <p:sldLayoutId id="2147483929" r:id="rId4"/>
    <p:sldLayoutId id="2147483937" r:id="rId5"/>
    <p:sldLayoutId id="2147483763" r:id="rId6"/>
    <p:sldLayoutId id="2147483660" r:id="rId7"/>
    <p:sldLayoutId id="2147483828" r:id="rId8"/>
    <p:sldLayoutId id="2147483852" r:id="rId9"/>
    <p:sldLayoutId id="2147483854" r:id="rId10"/>
    <p:sldLayoutId id="2147483938" r:id="rId11"/>
    <p:sldLayoutId id="2147483939" r:id="rId12"/>
    <p:sldLayoutId id="2147483662" r:id="rId13"/>
    <p:sldLayoutId id="2147483668" r:id="rId14"/>
    <p:sldLayoutId id="2147483672" r:id="rId15"/>
    <p:sldLayoutId id="2147483669" r:id="rId16"/>
    <p:sldLayoutId id="2147483670" r:id="rId17"/>
    <p:sldLayoutId id="2147483675" r:id="rId18"/>
    <p:sldLayoutId id="2147483676" r:id="rId19"/>
    <p:sldLayoutId id="2147483780" r:id="rId20"/>
    <p:sldLayoutId id="2147483781" r:id="rId21"/>
    <p:sldLayoutId id="2147483860" r:id="rId22"/>
    <p:sldLayoutId id="2147483875" r:id="rId23"/>
    <p:sldLayoutId id="2147483876" r:id="rId24"/>
    <p:sldLayoutId id="2147483877" r:id="rId25"/>
    <p:sldLayoutId id="2147483930" r:id="rId26"/>
    <p:sldLayoutId id="2147483677" r:id="rId27"/>
    <p:sldLayoutId id="2147483750" r:id="rId28"/>
    <p:sldLayoutId id="2147483751" r:id="rId29"/>
    <p:sldLayoutId id="2147483752" r:id="rId30"/>
    <p:sldLayoutId id="2147483753" r:id="rId31"/>
    <p:sldLayoutId id="2147483754" r:id="rId32"/>
    <p:sldLayoutId id="2147483755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815" r:id="rId41"/>
    <p:sldLayoutId id="2147483816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9" r:id="rId49"/>
    <p:sldLayoutId id="2147483791" r:id="rId50"/>
    <p:sldLayoutId id="2147483792" r:id="rId51"/>
    <p:sldLayoutId id="2147483793" r:id="rId52"/>
    <p:sldLayoutId id="2147483794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78" r:id="rId63"/>
    <p:sldLayoutId id="2147483893" r:id="rId64"/>
    <p:sldLayoutId id="2147483894" r:id="rId65"/>
    <p:sldLayoutId id="2147483898" r:id="rId66"/>
    <p:sldLayoutId id="2147483899" r:id="rId67"/>
    <p:sldLayoutId id="2147483902" r:id="rId68"/>
    <p:sldLayoutId id="2147483895" r:id="rId69"/>
    <p:sldLayoutId id="2147483897" r:id="rId70"/>
    <p:sldLayoutId id="2147483896" r:id="rId71"/>
    <p:sldLayoutId id="2147483903" r:id="rId72"/>
    <p:sldLayoutId id="2147483909" r:id="rId73"/>
    <p:sldLayoutId id="2147483924" r:id="rId74"/>
    <p:sldLayoutId id="2147483788" r:id="rId75"/>
    <p:sldLayoutId id="2147483796" r:id="rId76"/>
    <p:sldLayoutId id="2147483797" r:id="rId77"/>
    <p:sldLayoutId id="2147483798" r:id="rId78"/>
    <p:sldLayoutId id="2147483799" r:id="rId79"/>
    <p:sldLayoutId id="2147483800" r:id="rId80"/>
    <p:sldLayoutId id="2147483933" r:id="rId81"/>
    <p:sldLayoutId id="2147483934" r:id="rId82"/>
    <p:sldLayoutId id="2147483935" r:id="rId83"/>
    <p:sldLayoutId id="2147483936" r:id="rId84"/>
    <p:sldLayoutId id="2147483940" r:id="rId85"/>
    <p:sldLayoutId id="2147483913" r:id="rId86"/>
    <p:sldLayoutId id="2147483710" r:id="rId87"/>
    <p:sldLayoutId id="2147483711" r:id="rId88"/>
    <p:sldLayoutId id="2147483712" r:id="rId89"/>
    <p:sldLayoutId id="2147483713" r:id="rId90"/>
    <p:sldLayoutId id="2147483714" r:id="rId91"/>
    <p:sldLayoutId id="2147483765" r:id="rId92"/>
    <p:sldLayoutId id="2147483766" r:id="rId93"/>
    <p:sldLayoutId id="2147483767" r:id="rId94"/>
    <p:sldLayoutId id="2147483768" r:id="rId95"/>
    <p:sldLayoutId id="2147483871" r:id="rId96"/>
    <p:sldLayoutId id="2147483872" r:id="rId97"/>
    <p:sldLayoutId id="2147483873" r:id="rId98"/>
    <p:sldLayoutId id="2147483874" r:id="rId99"/>
    <p:sldLayoutId id="2147483910" r:id="rId100"/>
    <p:sldLayoutId id="2147483911" r:id="rId101"/>
    <p:sldLayoutId id="2147483917" r:id="rId102"/>
    <p:sldLayoutId id="2147483915" r:id="rId103"/>
    <p:sldLayoutId id="2147483916" r:id="rId104"/>
    <p:sldLayoutId id="2147483715" r:id="rId105"/>
    <p:sldLayoutId id="2147483716" r:id="rId106"/>
    <p:sldLayoutId id="2147483817" r:id="rId107"/>
    <p:sldLayoutId id="2147483818" r:id="rId108"/>
    <p:sldLayoutId id="2147483819" r:id="rId109"/>
    <p:sldLayoutId id="2147483820" r:id="rId110"/>
    <p:sldLayoutId id="2147483821" r:id="rId111"/>
    <p:sldLayoutId id="2147483822" r:id="rId112"/>
    <p:sldLayoutId id="2147483823" r:id="rId113"/>
    <p:sldLayoutId id="2147483725" r:id="rId114"/>
    <p:sldLayoutId id="2147483726" r:id="rId115"/>
    <p:sldLayoutId id="2147483727" r:id="rId116"/>
    <p:sldLayoutId id="2147483728" r:id="rId117"/>
    <p:sldLayoutId id="2147483729" r:id="rId118"/>
    <p:sldLayoutId id="2147483730" r:id="rId119"/>
    <p:sldLayoutId id="2147483731" r:id="rId120"/>
    <p:sldLayoutId id="2147483744" r:id="rId121"/>
    <p:sldLayoutId id="2147483745" r:id="rId122"/>
    <p:sldLayoutId id="2147483746" r:id="rId123"/>
    <p:sldLayoutId id="2147483735" r:id="rId124"/>
    <p:sldLayoutId id="2147483736" r:id="rId125"/>
    <p:sldLayoutId id="2147483737" r:id="rId126"/>
    <p:sldLayoutId id="2147483738" r:id="rId127"/>
    <p:sldLayoutId id="2147483739" r:id="rId128"/>
    <p:sldLayoutId id="2147483740" r:id="rId129"/>
    <p:sldLayoutId id="2147483741" r:id="rId130"/>
    <p:sldLayoutId id="2147483724" r:id="rId131"/>
    <p:sldLayoutId id="2147483743" r:id="rId132"/>
    <p:sldLayoutId id="2147483825" r:id="rId133"/>
    <p:sldLayoutId id="2147483842" r:id="rId134"/>
    <p:sldLayoutId id="2147483843" r:id="rId135"/>
    <p:sldLayoutId id="2147483844" r:id="rId136"/>
    <p:sldLayoutId id="2147483845" r:id="rId137"/>
    <p:sldLayoutId id="2147483846" r:id="rId138"/>
    <p:sldLayoutId id="2147483847" r:id="rId139"/>
    <p:sldLayoutId id="2147483848" r:id="rId140"/>
    <p:sldLayoutId id="2147483849" r:id="rId141"/>
    <p:sldLayoutId id="2147483850" r:id="rId142"/>
    <p:sldLayoutId id="2147483824" r:id="rId143"/>
    <p:sldLayoutId id="2147483841" r:id="rId144"/>
    <p:sldLayoutId id="2147483920" r:id="rId145"/>
    <p:sldLayoutId id="2147483921" r:id="rId146"/>
    <p:sldLayoutId id="2147483922" r:id="rId147"/>
    <p:sldLayoutId id="2147483923" r:id="rId148"/>
    <p:sldLayoutId id="2147483723" r:id="rId149"/>
    <p:sldLayoutId id="2147483770" r:id="rId150"/>
    <p:sldLayoutId id="2147483771" r:id="rId151"/>
    <p:sldLayoutId id="2147483747" r:id="rId152"/>
    <p:sldLayoutId id="2147483748" r:id="rId153"/>
    <p:sldLayoutId id="2147483749" r:id="rId154"/>
    <p:sldLayoutId id="2147483906" r:id="rId155"/>
    <p:sldLayoutId id="2147483907" r:id="rId156"/>
    <p:sldLayoutId id="2147483914" r:id="rId157"/>
    <p:sldLayoutId id="2147483851" r:id="rId158"/>
    <p:sldLayoutId id="2147483769" r:id="rId159"/>
    <p:sldLayoutId id="2147483836" r:id="rId160"/>
    <p:sldLayoutId id="2147483802" r:id="rId161"/>
    <p:sldLayoutId id="2147483811" r:id="rId162"/>
    <p:sldLayoutId id="2147483805" r:id="rId163"/>
    <p:sldLayoutId id="2147483827" r:id="rId164"/>
    <p:sldLayoutId id="2147483891" r:id="rId165"/>
    <p:sldLayoutId id="2147483892" r:id="rId166"/>
    <p:sldLayoutId id="2147483790" r:id="rId167"/>
    <p:sldLayoutId id="2147483879" r:id="rId168"/>
    <p:sldLayoutId id="2147483880" r:id="rId169"/>
    <p:sldLayoutId id="2147483881" r:id="rId170"/>
    <p:sldLayoutId id="2147483882" r:id="rId171"/>
    <p:sldLayoutId id="2147483883" r:id="rId172"/>
    <p:sldLayoutId id="2147483884" r:id="rId173"/>
    <p:sldLayoutId id="2147483887" r:id="rId174"/>
    <p:sldLayoutId id="2147483912" r:id="rId175"/>
    <p:sldLayoutId id="2147483885" r:id="rId176"/>
    <p:sldLayoutId id="2147483886" r:id="rId177"/>
    <p:sldLayoutId id="2147483888" r:id="rId178"/>
    <p:sldLayoutId id="2147483918" r:id="rId179"/>
    <p:sldLayoutId id="2147483919" r:id="rId180"/>
    <p:sldLayoutId id="2147483925" r:id="rId181"/>
    <p:sldLayoutId id="2147483926" r:id="rId182"/>
    <p:sldLayoutId id="2147483928" r:id="rId183"/>
    <p:sldLayoutId id="2147483806" r:id="rId184"/>
    <p:sldLayoutId id="2147483808" r:id="rId185"/>
    <p:sldLayoutId id="2147483809" r:id="rId186"/>
    <p:sldLayoutId id="2147483810" r:id="rId187"/>
    <p:sldLayoutId id="2147483941" r:id="rId188"/>
    <p:sldLayoutId id="2147483943" r:id="rId189"/>
    <p:sldLayoutId id="2147483944" r:id="rId190"/>
    <p:sldLayoutId id="2147483945" r:id="rId191"/>
    <p:sldLayoutId id="2147483946" r:id="rId192"/>
    <p:sldLayoutId id="2147483722" r:id="rId193"/>
    <p:sldLayoutId id="2147483663" r:id="rId194"/>
    <p:sldLayoutId id="2147483908" r:id="rId195"/>
    <p:sldLayoutId id="2147483664" r:id="rId196"/>
    <p:sldLayoutId id="2147483665" r:id="rId197"/>
    <p:sldLayoutId id="2147483666" r:id="rId198"/>
    <p:sldLayoutId id="2147483667" r:id="rId199"/>
    <p:sldLayoutId id="2147483671" r:id="rId200"/>
    <p:sldLayoutId id="2147483673" r:id="rId201"/>
    <p:sldLayoutId id="2147483674" r:id="rId202"/>
    <p:sldLayoutId id="2147483861" r:id="rId203"/>
    <p:sldLayoutId id="2147483900" r:id="rId204"/>
    <p:sldLayoutId id="2147483678" r:id="rId205"/>
    <p:sldLayoutId id="2147483687" r:id="rId206"/>
    <p:sldLayoutId id="2147483686" r:id="rId207"/>
    <p:sldLayoutId id="2147483688" r:id="rId208"/>
    <p:sldLayoutId id="2147483689" r:id="rId209"/>
    <p:sldLayoutId id="2147483690" r:id="rId210"/>
    <p:sldLayoutId id="2147483691" r:id="rId211"/>
    <p:sldLayoutId id="2147483679" r:id="rId212"/>
    <p:sldLayoutId id="2147483692" r:id="rId213"/>
    <p:sldLayoutId id="2147483681" r:id="rId214"/>
    <p:sldLayoutId id="2147483682" r:id="rId215"/>
    <p:sldLayoutId id="2147483683" r:id="rId216"/>
    <p:sldLayoutId id="2147483756" r:id="rId217"/>
    <p:sldLayoutId id="2147483757" r:id="rId218"/>
    <p:sldLayoutId id="2147483758" r:id="rId219"/>
    <p:sldLayoutId id="2147483759" r:id="rId220"/>
    <p:sldLayoutId id="2147483760" r:id="rId221"/>
    <p:sldLayoutId id="2147483684" r:id="rId222"/>
    <p:sldLayoutId id="2147483685" r:id="rId223"/>
    <p:sldLayoutId id="2147483772" r:id="rId224"/>
    <p:sldLayoutId id="2147483856" r:id="rId225"/>
    <p:sldLayoutId id="2147483857" r:id="rId226"/>
    <p:sldLayoutId id="2147483858" r:id="rId227"/>
    <p:sldLayoutId id="2147483859" r:id="rId228"/>
    <p:sldLayoutId id="2147483855" r:id="rId229"/>
    <p:sldLayoutId id="2147483931" r:id="rId230"/>
    <p:sldLayoutId id="2147483932" r:id="rId231"/>
    <p:sldLayoutId id="2147483694" r:id="rId232"/>
    <p:sldLayoutId id="2147483695" r:id="rId233"/>
    <p:sldLayoutId id="2147483706" r:id="rId234"/>
    <p:sldLayoutId id="2147483707" r:id="rId235"/>
    <p:sldLayoutId id="2147483708" r:id="rId236"/>
    <p:sldLayoutId id="2147483702" r:id="rId237"/>
    <p:sldLayoutId id="2147483697" r:id="rId238"/>
    <p:sldLayoutId id="2147483698" r:id="rId239"/>
    <p:sldLayoutId id="2147483699" r:id="rId240"/>
    <p:sldLayoutId id="2147483700" r:id="rId241"/>
    <p:sldLayoutId id="2147483703" r:id="rId242"/>
    <p:sldLayoutId id="2147483704" r:id="rId243"/>
    <p:sldLayoutId id="2147483705" r:id="rId244"/>
    <p:sldLayoutId id="2147483709" r:id="rId245"/>
    <p:sldLayoutId id="2147483701" r:id="rId246"/>
    <p:sldLayoutId id="2147483812" r:id="rId247"/>
    <p:sldLayoutId id="2147483813" r:id="rId248"/>
    <p:sldLayoutId id="2147483814" r:id="rId249"/>
    <p:sldLayoutId id="2147483835" r:id="rId250"/>
    <p:sldLayoutId id="2147483801" r:id="rId251"/>
    <p:sldLayoutId id="2147483717" r:id="rId252"/>
    <p:sldLayoutId id="2147483904" r:id="rId253"/>
    <p:sldLayoutId id="2147483718" r:id="rId254"/>
    <p:sldLayoutId id="2147483719" r:id="rId255"/>
    <p:sldLayoutId id="2147483839" r:id="rId256"/>
    <p:sldLayoutId id="2147483838" r:id="rId257"/>
    <p:sldLayoutId id="2147483840" r:id="rId258"/>
    <p:sldLayoutId id="2147483889" r:id="rId259"/>
    <p:sldLayoutId id="2147483890" r:id="rId260"/>
    <p:sldLayoutId id="2147483720" r:id="rId261"/>
    <p:sldLayoutId id="2147483803" r:id="rId262"/>
    <p:sldLayoutId id="2147483804" r:id="rId263"/>
    <p:sldLayoutId id="2147483795" r:id="rId264"/>
    <p:sldLayoutId id="2147483807" r:id="rId265"/>
    <p:sldLayoutId id="2147483905" r:id="rId266"/>
    <p:sldLayoutId id="2147483927" r:id="rId267"/>
    <p:sldLayoutId id="2147483963" r:id="rId268"/>
    <p:sldLayoutId id="2147483964" r:id="rId2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000000"/>
          </p15:clr>
        </p15:guide>
        <p15:guide id="2" orient="horz" pos="3974" userDrawn="1">
          <p15:clr>
            <a:srgbClr val="000000"/>
          </p15:clr>
        </p15:guide>
        <p15:guide id="3" orient="horz" pos="2160" userDrawn="1">
          <p15:clr>
            <a:srgbClr val="000000"/>
          </p15:clr>
        </p15:guide>
        <p15:guide id="4" pos="3840" userDrawn="1">
          <p15:clr>
            <a:srgbClr val="000000"/>
          </p15:clr>
        </p15:guide>
        <p15:guide id="5" pos="211" userDrawn="1">
          <p15:clr>
            <a:srgbClr val="000000"/>
          </p15:clr>
        </p15:guide>
        <p15:guide id="6" pos="7469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8.xml"/><Relationship Id="rId5" Type="http://schemas.openxmlformats.org/officeDocument/2006/relationships/chart" Target="../charts/chart4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9.xml"/><Relationship Id="rId5" Type="http://schemas.openxmlformats.org/officeDocument/2006/relationships/chart" Target="../charts/chart5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9.xml"/><Relationship Id="rId5" Type="http://schemas.openxmlformats.org/officeDocument/2006/relationships/chart" Target="../charts/chart6.xml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9E730-F964-4C4B-A1EF-AD7B3E38A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1"/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/>
              <a:t>6+++++</a:t>
            </a:r>
            <a:endParaRPr lang="en-MY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796EE-A06B-460B-AA0C-C8B6C686AB27}"/>
              </a:ext>
            </a:extLst>
          </p:cNvPr>
          <p:cNvSpPr/>
          <p:nvPr/>
        </p:nvSpPr>
        <p:spPr>
          <a:xfrm>
            <a:off x="593272" y="861134"/>
            <a:ext cx="10972798" cy="543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2D7909-738A-44C9-BC28-8609EFD38B0A}"/>
              </a:ext>
            </a:extLst>
          </p:cNvPr>
          <p:cNvSpPr txBox="1"/>
          <p:nvPr/>
        </p:nvSpPr>
        <p:spPr>
          <a:xfrm>
            <a:off x="1066247" y="3727285"/>
            <a:ext cx="1008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MY" sz="4800" dirty="0" smtClean="0">
                <a:latin typeface="+mj-lt"/>
              </a:rPr>
              <a:t>A Glance at Health in Rural Missouri</a:t>
            </a:r>
            <a:endParaRPr lang="en-MY" sz="4800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B821F-F3CC-4636-8DAC-DC7A3795EFA2}"/>
              </a:ext>
            </a:extLst>
          </p:cNvPr>
          <p:cNvCxnSpPr>
            <a:cxnSpLocks/>
          </p:cNvCxnSpPr>
          <p:nvPr/>
        </p:nvCxnSpPr>
        <p:spPr>
          <a:xfrm>
            <a:off x="2460171" y="4804122"/>
            <a:ext cx="723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259AB7-BDCA-4A6C-A18A-B9F81CDC0816}"/>
              </a:ext>
            </a:extLst>
          </p:cNvPr>
          <p:cNvSpPr txBox="1"/>
          <p:nvPr/>
        </p:nvSpPr>
        <p:spPr>
          <a:xfrm>
            <a:off x="2803742" y="4957334"/>
            <a:ext cx="6606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Andrew Hunter</a:t>
            </a:r>
            <a:r>
              <a:rPr lang="en-US" b="1" dirty="0" smtClean="0"/>
              <a:t> </a:t>
            </a:r>
            <a:r>
              <a:rPr lang="en-US" b="1" dirty="0" smtClean="0"/>
              <a:t>and </a:t>
            </a:r>
            <a:r>
              <a:rPr lang="en-US" b="1" dirty="0" err="1" smtClean="0"/>
              <a:t>LeighAnna</a:t>
            </a:r>
            <a:r>
              <a:rPr lang="en-US" b="1" dirty="0" smtClean="0"/>
              <a:t> Bennett</a:t>
            </a:r>
          </a:p>
          <a:p>
            <a:pPr algn="ctr"/>
            <a:r>
              <a:rPr lang="en-US" dirty="0" smtClean="0"/>
              <a:t>Bureau of Health Care Analysis and Data </a:t>
            </a:r>
            <a:r>
              <a:rPr lang="en-US" dirty="0" smtClean="0"/>
              <a:t>Dissemination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08" y="-153211"/>
            <a:ext cx="3587965" cy="3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6051" y="0"/>
            <a:ext cx="4995949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463665"/>
            <a:ext cx="5685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Maternal, Infant, and Child Health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2334" y="2011680"/>
            <a:ext cx="540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Maternal, infant, and child health indicators provide an important source of information about the well-being of some of Missouri’s most vulnerable populations.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indicators can also be a good gauge of the overall health status for a community.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105" y="2309091"/>
            <a:ext cx="2268095" cy="28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4473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Low Birth Weight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772" y="4917781"/>
            <a:ext cx="4855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From 2017-2021, the rate for low birth weight in rural counties was lower than the rate in urban counties.</a:t>
            </a:r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56" y="6640186"/>
            <a:ext cx="10647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Rates are per </a:t>
            </a:r>
            <a:r>
              <a:rPr lang="en-US" sz="800" dirty="0" smtClean="0"/>
              <a:t>100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124"/>
          <a:stretch/>
        </p:blipFill>
        <p:spPr>
          <a:xfrm>
            <a:off x="6491515" y="967037"/>
            <a:ext cx="5441867" cy="4923925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79940338"/>
              </p:ext>
            </p:extLst>
          </p:nvPr>
        </p:nvGraphicFramePr>
        <p:xfrm>
          <a:off x="632691" y="1659345"/>
          <a:ext cx="4572000" cy="308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Premature Birth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56" y="6640186"/>
            <a:ext cx="10647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Rates are per </a:t>
            </a:r>
            <a:r>
              <a:rPr lang="en-US" sz="800" dirty="0" smtClean="0"/>
              <a:t>100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1724716" y="5466669"/>
            <a:ext cx="4410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For preterm birth, the rate in rural counties was lower than the rate in urban counties.</a:t>
            </a:r>
          </a:p>
        </p:txBody>
      </p:sp>
      <p:sp>
        <p:nvSpPr>
          <p:cNvPr id="21" name="Graphic 48">
            <a:extLst>
              <a:ext uri="{FF2B5EF4-FFF2-40B4-BE49-F238E27FC236}">
                <a16:creationId xmlns:a16="http://schemas.microsoft.com/office/drawing/2014/main" id="{A701C227-38FE-4EDB-85D4-CB4FADE32947}"/>
              </a:ext>
            </a:extLst>
          </p:cNvPr>
          <p:cNvSpPr/>
          <p:nvPr/>
        </p:nvSpPr>
        <p:spPr>
          <a:xfrm rot="5400000">
            <a:off x="824393" y="5490519"/>
            <a:ext cx="657992" cy="610292"/>
          </a:xfrm>
          <a:custGeom>
            <a:avLst/>
            <a:gdLst>
              <a:gd name="connsiteX0" fmla="*/ 185738 w 314325"/>
              <a:gd name="connsiteY0" fmla="*/ 0 h 314325"/>
              <a:gd name="connsiteX1" fmla="*/ 185738 w 314325"/>
              <a:gd name="connsiteY1" fmla="*/ 28575 h 314325"/>
              <a:gd name="connsiteX2" fmla="*/ 265212 w 314325"/>
              <a:gd name="connsiteY2" fmla="*/ 28575 h 314325"/>
              <a:gd name="connsiteX3" fmla="*/ 89743 w 314325"/>
              <a:gd name="connsiteY3" fmla="*/ 204043 h 314325"/>
              <a:gd name="connsiteX4" fmla="*/ 110282 w 314325"/>
              <a:gd name="connsiteY4" fmla="*/ 224582 h 314325"/>
              <a:gd name="connsiteX5" fmla="*/ 285750 w 314325"/>
              <a:gd name="connsiteY5" fmla="*/ 49113 h 314325"/>
              <a:gd name="connsiteX6" fmla="*/ 285750 w 314325"/>
              <a:gd name="connsiteY6" fmla="*/ 128588 h 314325"/>
              <a:gd name="connsiteX7" fmla="*/ 314325 w 314325"/>
              <a:gd name="connsiteY7" fmla="*/ 128588 h 314325"/>
              <a:gd name="connsiteX8" fmla="*/ 314325 w 314325"/>
              <a:gd name="connsiteY8" fmla="*/ 0 h 314325"/>
              <a:gd name="connsiteX9" fmla="*/ 0 w 314325"/>
              <a:gd name="connsiteY9" fmla="*/ 57150 h 314325"/>
              <a:gd name="connsiteX10" fmla="*/ 0 w 314325"/>
              <a:gd name="connsiteY10" fmla="*/ 314325 h 314325"/>
              <a:gd name="connsiteX11" fmla="*/ 257175 w 314325"/>
              <a:gd name="connsiteY11" fmla="*/ 314325 h 314325"/>
              <a:gd name="connsiteX12" fmla="*/ 257175 w 314325"/>
              <a:gd name="connsiteY12" fmla="*/ 128588 h 314325"/>
              <a:gd name="connsiteX13" fmla="*/ 228600 w 314325"/>
              <a:gd name="connsiteY13" fmla="*/ 157163 h 314325"/>
              <a:gd name="connsiteX14" fmla="*/ 228600 w 314325"/>
              <a:gd name="connsiteY14" fmla="*/ 285750 h 314325"/>
              <a:gd name="connsiteX15" fmla="*/ 28575 w 314325"/>
              <a:gd name="connsiteY15" fmla="*/ 285750 h 314325"/>
              <a:gd name="connsiteX16" fmla="*/ 28575 w 314325"/>
              <a:gd name="connsiteY16" fmla="*/ 85725 h 314325"/>
              <a:gd name="connsiteX17" fmla="*/ 157163 w 314325"/>
              <a:gd name="connsiteY17" fmla="*/ 85725 h 314325"/>
              <a:gd name="connsiteX18" fmla="*/ 185738 w 314325"/>
              <a:gd name="connsiteY18" fmla="*/ 5715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325" h="314325">
                <a:moveTo>
                  <a:pt x="185738" y="0"/>
                </a:moveTo>
                <a:lnTo>
                  <a:pt x="185738" y="28575"/>
                </a:lnTo>
                <a:lnTo>
                  <a:pt x="265212" y="28575"/>
                </a:lnTo>
                <a:lnTo>
                  <a:pt x="89743" y="204043"/>
                </a:lnTo>
                <a:lnTo>
                  <a:pt x="110282" y="224582"/>
                </a:lnTo>
                <a:lnTo>
                  <a:pt x="285750" y="49113"/>
                </a:lnTo>
                <a:lnTo>
                  <a:pt x="285750" y="128588"/>
                </a:lnTo>
                <a:lnTo>
                  <a:pt x="314325" y="128588"/>
                </a:lnTo>
                <a:lnTo>
                  <a:pt x="314325" y="0"/>
                </a:lnTo>
                <a:close/>
                <a:moveTo>
                  <a:pt x="0" y="57150"/>
                </a:moveTo>
                <a:lnTo>
                  <a:pt x="0" y="314325"/>
                </a:lnTo>
                <a:lnTo>
                  <a:pt x="257175" y="314325"/>
                </a:lnTo>
                <a:lnTo>
                  <a:pt x="257175" y="128588"/>
                </a:lnTo>
                <a:lnTo>
                  <a:pt x="228600" y="157163"/>
                </a:lnTo>
                <a:lnTo>
                  <a:pt x="228600" y="285750"/>
                </a:lnTo>
                <a:lnTo>
                  <a:pt x="28575" y="285750"/>
                </a:lnTo>
                <a:lnTo>
                  <a:pt x="28575" y="85725"/>
                </a:lnTo>
                <a:lnTo>
                  <a:pt x="157163" y="85725"/>
                </a:lnTo>
                <a:lnTo>
                  <a:pt x="185738" y="57150"/>
                </a:ln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91324189"/>
              </p:ext>
            </p:extLst>
          </p:nvPr>
        </p:nvGraphicFramePr>
        <p:xfrm>
          <a:off x="771235" y="1412444"/>
          <a:ext cx="4936837" cy="367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46652" y="1595544"/>
            <a:ext cx="44100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premature birth is any birth that takes place before 37 weeks gestation.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Prematurity and low birth weight are indicators that are often intertwined.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Many low birth weight babies are born prematurely. </a:t>
            </a:r>
          </a:p>
        </p:txBody>
      </p:sp>
    </p:spTree>
    <p:extLst>
      <p:ext uri="{BB962C8B-B14F-4D97-AF65-F5344CB8AC3E}">
        <p14:creationId xmlns:p14="http://schemas.microsoft.com/office/powerpoint/2010/main" val="35055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2066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313" y="405892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Infant Mortality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7805" y="1455781"/>
            <a:ext cx="5153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From 2017-2021, the infant mortality rate in rural counties was 7% lower than the urban county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top 10 highest infant mortality rates were all in rural counties.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6502" y="6537900"/>
            <a:ext cx="3865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1,000 live births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65" y="1031478"/>
            <a:ext cx="5695996" cy="4972812"/>
          </a:xfrm>
          <a:prstGeom prst="rect">
            <a:avLst/>
          </a:prstGeom>
        </p:spPr>
      </p:pic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26434020"/>
              </p:ext>
            </p:extLst>
          </p:nvPr>
        </p:nvGraphicFramePr>
        <p:xfrm>
          <a:off x="6590145" y="3517884"/>
          <a:ext cx="4572000" cy="289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92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96051" y="0"/>
            <a:ext cx="4995949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5883" y="482138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Mortality Indicators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8516" y="1669934"/>
            <a:ext cx="5403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Missouri’s Vital Statistics Death Certificate data can give valuable insights into some of the state’s more vulnerable populations. </a:t>
            </a:r>
          </a:p>
          <a:p>
            <a:endParaRPr lang="en-US" dirty="0"/>
          </a:p>
          <a:p>
            <a:r>
              <a:rPr lang="en-US" dirty="0" smtClean="0"/>
              <a:t>This analysis revealed that rural areas exhibited significantly higher rates of death across the majority of all leading causes for the 2017-2021 time period.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COVID-19 was excluded from the Leading Causes of Death listing because it was not present in all data years analyzed.  For this reason, it is broken out into a separate section that analyzes years 2020-2021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37" y="2081381"/>
            <a:ext cx="3352381" cy="2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All Causes of Death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36176" y="891802"/>
            <a:ext cx="53892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Missouri, there was a total of </a:t>
            </a:r>
            <a:r>
              <a:rPr lang="en-US" b="1" dirty="0" smtClean="0"/>
              <a:t>334,845 </a:t>
            </a:r>
            <a:r>
              <a:rPr lang="en-US" dirty="0" smtClean="0"/>
              <a:t>deaths during the 2017-2021 time period. 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 this total, rural Missourians accounted for 130,995 deaths, with a rate of 932.2.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While urban rates have decreased from 2020 to 2021, </a:t>
            </a:r>
            <a:r>
              <a:rPr lang="en-US" b="1" dirty="0" smtClean="0"/>
              <a:t>rural rates </a:t>
            </a:r>
            <a:r>
              <a:rPr lang="en-US" dirty="0" smtClean="0"/>
              <a:t>have continued to </a:t>
            </a:r>
            <a:r>
              <a:rPr lang="en-US" b="1" dirty="0" smtClean="0"/>
              <a:t>steadily increase</a:t>
            </a:r>
            <a:r>
              <a:rPr lang="en-US" dirty="0" smtClean="0"/>
              <a:t> since 2019.</a:t>
            </a:r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617912" y="11391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617912" y="40073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800682" y="4493541"/>
            <a:ext cx="3423969" cy="1641341"/>
            <a:chOff x="7013119" y="4709332"/>
            <a:chExt cx="3423969" cy="1641341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7013119" y="4709332"/>
              <a:ext cx="3423969" cy="1641341"/>
            </a:xfrm>
            <a:prstGeom prst="round2DiagRect">
              <a:avLst/>
            </a:prstGeom>
            <a:noFill/>
            <a:ln w="31750" cmpd="sng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65816" y="4849090"/>
              <a:ext cx="3371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ontserrat" panose="00000500000000000000" pitchFamily="2" charset="0"/>
                </a:rPr>
                <a:t>FROM 2017 TO 2021, RURAL RATES</a:t>
              </a:r>
              <a:endParaRPr lang="en-US" sz="1400" dirty="0">
                <a:latin typeface="Montserrat" panose="000005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32252" y="5141750"/>
              <a:ext cx="243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INCREASED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39467" y="5610986"/>
              <a:ext cx="3371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Montserrat" panose="00000500000000000000" pitchFamily="2" charset="0"/>
                </a:rPr>
                <a:t>BY</a:t>
              </a:r>
              <a:endParaRPr lang="en-US" sz="1400" dirty="0">
                <a:latin typeface="Montserrat" panose="000005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13368" y="5827453"/>
              <a:ext cx="1208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24.1%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8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82138"/>
            <a:ext cx="1010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COVID-19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3512" y="1222828"/>
            <a:ext cx="5403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gap between rural and urban rates of death due to COVID-19 </a:t>
            </a:r>
            <a:r>
              <a:rPr lang="en-US" b="1" dirty="0" smtClean="0"/>
              <a:t>grew</a:t>
            </a:r>
            <a:r>
              <a:rPr lang="en-US" dirty="0" smtClean="0"/>
              <a:t> between 2020 and 2021. </a:t>
            </a:r>
          </a:p>
          <a:p>
            <a:endParaRPr lang="en-US" dirty="0"/>
          </a:p>
          <a:p>
            <a:r>
              <a:rPr lang="en-US" dirty="0" smtClean="0"/>
              <a:t>Rural rates were </a:t>
            </a:r>
            <a:r>
              <a:rPr lang="en-US" b="1" dirty="0" smtClean="0"/>
              <a:t>higher</a:t>
            </a:r>
            <a:r>
              <a:rPr lang="en-US" dirty="0" smtClean="0"/>
              <a:t> than both the state and urban rates. </a:t>
            </a:r>
          </a:p>
          <a:p>
            <a:endParaRPr lang="en-US" dirty="0"/>
          </a:p>
          <a:p>
            <a:r>
              <a:rPr lang="en-US" dirty="0" smtClean="0"/>
              <a:t>Rural counties had </a:t>
            </a:r>
            <a:r>
              <a:rPr lang="en-US" b="1" dirty="0" smtClean="0"/>
              <a:t>higher rates </a:t>
            </a:r>
            <a:r>
              <a:rPr lang="en-US" dirty="0" smtClean="0"/>
              <a:t>for </a:t>
            </a:r>
            <a:r>
              <a:rPr lang="en-US" b="1" dirty="0" smtClean="0"/>
              <a:t>every</a:t>
            </a:r>
            <a:r>
              <a:rPr lang="en-US" dirty="0" smtClean="0"/>
              <a:t> </a:t>
            </a:r>
            <a:r>
              <a:rPr lang="en-US" b="1" dirty="0" smtClean="0"/>
              <a:t>age group</a:t>
            </a:r>
            <a:r>
              <a:rPr lang="en-US" dirty="0" smtClean="0"/>
              <a:t>, with the </a:t>
            </a:r>
            <a:r>
              <a:rPr lang="en-US" b="1" dirty="0" smtClean="0"/>
              <a:t>highest rates </a:t>
            </a:r>
            <a:r>
              <a:rPr lang="en-US" dirty="0" smtClean="0"/>
              <a:t>for both rural and urban counties in the </a:t>
            </a:r>
            <a:r>
              <a:rPr lang="en-US" b="1" dirty="0" smtClean="0"/>
              <a:t>85 and older</a:t>
            </a:r>
            <a:r>
              <a:rPr lang="en-US" dirty="0" smtClean="0"/>
              <a:t> group.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503416" y="1283872"/>
          <a:ext cx="5454072" cy="481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18481" y="3774098"/>
            <a:ext cx="1333333" cy="2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82138"/>
            <a:ext cx="1010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Heart Disease- Number One Leading 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5213" y="2138880"/>
            <a:ext cx="540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Missouri has </a:t>
            </a:r>
            <a:r>
              <a:rPr lang="en-US" b="1" dirty="0" smtClean="0"/>
              <a:t>higher rates of death </a:t>
            </a:r>
            <a:r>
              <a:rPr lang="en-US" dirty="0" smtClean="0"/>
              <a:t>due to heart disease for </a:t>
            </a:r>
            <a:r>
              <a:rPr lang="en-US" b="1" dirty="0" smtClean="0"/>
              <a:t>every year </a:t>
            </a:r>
            <a:r>
              <a:rPr lang="en-US" dirty="0" smtClean="0"/>
              <a:t>during the 2017-2021 time period.  </a:t>
            </a:r>
          </a:p>
          <a:p>
            <a:endParaRPr lang="en-US" dirty="0" smtClean="0"/>
          </a:p>
          <a:p>
            <a:r>
              <a:rPr lang="en-US" dirty="0" smtClean="0"/>
              <a:t>The top </a:t>
            </a:r>
            <a:r>
              <a:rPr lang="en-US" b="1" dirty="0" smtClean="0"/>
              <a:t>28 counties </a:t>
            </a:r>
            <a:r>
              <a:rPr lang="en-US" dirty="0" smtClean="0"/>
              <a:t>with the highest death rates from heart disease were </a:t>
            </a:r>
            <a:r>
              <a:rPr lang="en-US" b="1" dirty="0" smtClean="0"/>
              <a:t>rural</a:t>
            </a:r>
            <a:r>
              <a:rPr lang="en-US" dirty="0" smtClean="0"/>
              <a:t>.  </a:t>
            </a:r>
            <a:r>
              <a:rPr lang="en-US" b="1" dirty="0" smtClean="0"/>
              <a:t>Pemiscot County </a:t>
            </a:r>
            <a:r>
              <a:rPr lang="en-US" dirty="0" smtClean="0"/>
              <a:t>had the </a:t>
            </a:r>
            <a:r>
              <a:rPr lang="en-US" b="1" dirty="0" smtClean="0"/>
              <a:t>highest rate </a:t>
            </a:r>
            <a:r>
              <a:rPr lang="en-US" dirty="0" smtClean="0"/>
              <a:t>of 407.4 during these 5 years.</a:t>
            </a:r>
          </a:p>
          <a:p>
            <a:endParaRPr lang="en-US" dirty="0"/>
          </a:p>
          <a:p>
            <a:r>
              <a:rPr lang="en-US" b="1" dirty="0" smtClean="0"/>
              <a:t>Rural Black/African Americans </a:t>
            </a:r>
            <a:r>
              <a:rPr lang="en-US" dirty="0" smtClean="0"/>
              <a:t>and</a:t>
            </a:r>
            <a:r>
              <a:rPr lang="en-US" b="1" dirty="0" smtClean="0"/>
              <a:t> rural males</a:t>
            </a:r>
            <a:r>
              <a:rPr lang="en-US" dirty="0" smtClean="0"/>
              <a:t> had the </a:t>
            </a:r>
            <a:r>
              <a:rPr lang="en-US" b="1" dirty="0" smtClean="0"/>
              <a:t>highest rates </a:t>
            </a:r>
            <a:r>
              <a:rPr lang="en-US" dirty="0" smtClean="0"/>
              <a:t>of death due to heart disease.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22778" y="1501013"/>
          <a:ext cx="5184195" cy="4692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58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8793" y="2440470"/>
            <a:ext cx="438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number one type </a:t>
            </a:r>
            <a:r>
              <a:rPr lang="en-US" dirty="0" smtClean="0"/>
              <a:t>of Cancer among both rural and urban Missouri was </a:t>
            </a:r>
            <a:r>
              <a:rPr lang="en-US" b="1" dirty="0" smtClean="0"/>
              <a:t>lung cancer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620820" y="2116420"/>
            <a:ext cx="1276190" cy="15714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8792" y="1137956"/>
            <a:ext cx="502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rural death rate due to Cancer was </a:t>
            </a:r>
            <a:r>
              <a:rPr lang="en-US" b="1" dirty="0" smtClean="0"/>
              <a:t>significantly higher </a:t>
            </a:r>
            <a:r>
              <a:rPr lang="en-US" dirty="0" smtClean="0"/>
              <a:t>than the urban rate.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568035" y="1249362"/>
          <a:ext cx="5204691" cy="5160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38793" y="4019983"/>
            <a:ext cx="50201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the 2022 Behavioral Risk Factor Surveillance System (BRFSS) Survey, </a:t>
            </a:r>
            <a:r>
              <a:rPr lang="en-US" b="1" dirty="0" smtClean="0"/>
              <a:t>screening adherence </a:t>
            </a:r>
            <a:r>
              <a:rPr lang="en-US" dirty="0" smtClean="0"/>
              <a:t>for both breast and colon cancer was </a:t>
            </a:r>
            <a:r>
              <a:rPr lang="en-US" b="1" dirty="0" smtClean="0"/>
              <a:t>lower</a:t>
            </a:r>
            <a:r>
              <a:rPr lang="en-US" dirty="0" smtClean="0"/>
              <a:t> in rural areas. </a:t>
            </a:r>
          </a:p>
        </p:txBody>
      </p:sp>
    </p:spTree>
    <p:extLst>
      <p:ext uri="{BB962C8B-B14F-4D97-AF65-F5344CB8AC3E}">
        <p14:creationId xmlns:p14="http://schemas.microsoft.com/office/powerpoint/2010/main" val="9049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8887" y="429384"/>
            <a:ext cx="1098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Chronic Lower Respiratory Disease (CLRD)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2496" y="1443543"/>
            <a:ext cx="484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counties historically have </a:t>
            </a:r>
            <a:r>
              <a:rPr lang="en-US" b="1" dirty="0" smtClean="0"/>
              <a:t>higher</a:t>
            </a:r>
            <a:r>
              <a:rPr lang="en-US" dirty="0" smtClean="0"/>
              <a:t> rates of death due to CLRD than urban counties, and that trend continues to hold true.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496" y="3073256"/>
            <a:ext cx="4512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Six</a:t>
            </a:r>
            <a:r>
              <a:rPr lang="en-US" dirty="0" smtClean="0"/>
              <a:t> of the top 10 counties with the </a:t>
            </a:r>
            <a:r>
              <a:rPr lang="en-US" b="1" dirty="0" smtClean="0"/>
              <a:t>highest CLRD death rates</a:t>
            </a:r>
            <a:r>
              <a:rPr lang="en-US" dirty="0" smtClean="0"/>
              <a:t> were located in the </a:t>
            </a:r>
            <a:r>
              <a:rPr lang="en-US" b="1" dirty="0" smtClean="0"/>
              <a:t>Southeast</a:t>
            </a:r>
            <a:r>
              <a:rPr lang="en-US" dirty="0" smtClean="0"/>
              <a:t> region of Missouri.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being said, both rural and urban counties did experience a </a:t>
            </a:r>
            <a:r>
              <a:rPr lang="en-US" b="1" dirty="0" smtClean="0"/>
              <a:t>decrease</a:t>
            </a:r>
            <a:r>
              <a:rPr lang="en-US" dirty="0" smtClean="0"/>
              <a:t> in CLRD death rates when comparing 2017 to 2021.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pic>
        <p:nvPicPr>
          <p:cNvPr id="1026" name="Picture 2" descr="CLRDMapwithTitle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11763"/>
          <a:stretch/>
        </p:blipFill>
        <p:spPr bwMode="auto">
          <a:xfrm>
            <a:off x="240145" y="1174277"/>
            <a:ext cx="5454291" cy="54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6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14473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3324" y="290430"/>
            <a:ext cx="7549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Rural vs Urban Population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3324" y="1284521"/>
            <a:ext cx="502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county is considered rural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are less than 150 people per square mile, </a:t>
            </a:r>
            <a:r>
              <a:rPr lang="en-US" i="1" dirty="0" smtClean="0"/>
              <a:t>and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does not contain any part of a central city in a Metropolitan Statistical Area (MSA)</a:t>
            </a:r>
          </a:p>
          <a:p>
            <a:endParaRPr lang="en-US" dirty="0" smtClean="0"/>
          </a:p>
          <a:p>
            <a:r>
              <a:rPr lang="en-US" dirty="0" smtClean="0"/>
              <a:t>Based on this criteria and using 2021 population estimates of the 115 counties in Missouri: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99 counties are rural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counties are urban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3784" y="6604084"/>
            <a:ext cx="567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</a:t>
            </a:r>
            <a:r>
              <a:rPr lang="en-US" sz="1050" dirty="0">
                <a:solidFill>
                  <a:schemeClr val="bg1"/>
                </a:solidFill>
                <a:latin typeface="Corbel" panose="020B0503020204020204"/>
              </a:rPr>
              <a:t>US Census Bureau. https://www.census.gov/programs-surveys/popest/data/tables.html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7" r="16374"/>
          <a:stretch/>
        </p:blipFill>
        <p:spPr>
          <a:xfrm>
            <a:off x="6214745" y="290430"/>
            <a:ext cx="5876981" cy="6440612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353"/>
              </p:ext>
            </p:extLst>
          </p:nvPr>
        </p:nvGraphicFramePr>
        <p:xfrm>
          <a:off x="2796756" y="4058787"/>
          <a:ext cx="3824326" cy="254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17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165" y="506046"/>
            <a:ext cx="87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Accidental/Unintentional Injury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5656050" y="1349439"/>
          <a:ext cx="6373090" cy="533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8001" y="1607127"/>
            <a:ext cx="5301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leading type of accidental/unintentional injury death for rural counties was </a:t>
            </a:r>
            <a:r>
              <a:rPr lang="en-US" b="1" dirty="0" smtClean="0"/>
              <a:t>motor vehicle accidents, </a:t>
            </a:r>
            <a:r>
              <a:rPr lang="en-US" dirty="0" smtClean="0"/>
              <a:t>while unintentional drug overdose was the leading cause for both urban areas and the state overall.</a:t>
            </a:r>
          </a:p>
          <a:p>
            <a:endParaRPr lang="en-US" dirty="0"/>
          </a:p>
          <a:p>
            <a:r>
              <a:rPr lang="en-US" dirty="0" smtClean="0"/>
              <a:t>From 2012 to 2016, rural rates were 19.5% higher than urban, while from 2017 to 2021, the </a:t>
            </a:r>
            <a:r>
              <a:rPr lang="en-US" b="1" dirty="0" smtClean="0"/>
              <a:t>disparity has decreased </a:t>
            </a:r>
            <a:r>
              <a:rPr lang="en-US" dirty="0" smtClean="0"/>
              <a:t>to 2.8% higher.  This is mainly due to the rise in deaths due to unintentional drug overdose in urban counties.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Despite this gap decrease between rural and urban, </a:t>
            </a:r>
            <a:r>
              <a:rPr lang="en-US" b="1" dirty="0" smtClean="0"/>
              <a:t>overall death rates </a:t>
            </a:r>
            <a:r>
              <a:rPr lang="en-US" dirty="0" smtClean="0"/>
              <a:t>for accidental/unintentional injury deaths </a:t>
            </a:r>
            <a:r>
              <a:rPr lang="en-US" b="1" dirty="0" smtClean="0"/>
              <a:t>continue to rise. </a:t>
            </a:r>
          </a:p>
        </p:txBody>
      </p:sp>
    </p:spTree>
    <p:extLst>
      <p:ext uri="{BB962C8B-B14F-4D97-AF65-F5344CB8AC3E}">
        <p14:creationId xmlns:p14="http://schemas.microsoft.com/office/powerpoint/2010/main" val="12685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Drug Overdose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5937" y="774492"/>
            <a:ext cx="526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 overdose is of </a:t>
            </a:r>
            <a:r>
              <a:rPr lang="en-US" b="1" dirty="0" smtClean="0"/>
              <a:t>increasing concern </a:t>
            </a:r>
            <a:r>
              <a:rPr lang="en-US" dirty="0" smtClean="0"/>
              <a:t>for both rural and urban counties throughout the state.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395937" y="2055935"/>
            <a:ext cx="5299609" cy="2308324"/>
            <a:chOff x="6476754" y="1843498"/>
            <a:chExt cx="5299609" cy="2308324"/>
          </a:xfrm>
        </p:grpSpPr>
        <p:sp>
          <p:nvSpPr>
            <p:cNvPr id="10" name="TextBox 9"/>
            <p:cNvSpPr txBox="1"/>
            <p:nvPr/>
          </p:nvSpPr>
          <p:spPr>
            <a:xfrm>
              <a:off x="6476754" y="1843498"/>
              <a:ext cx="529960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Rural counties have experienced a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pPr algn="ctr"/>
              <a:r>
                <a:rPr lang="en-US" dirty="0"/>
                <a:t>i</a:t>
              </a:r>
              <a:r>
                <a:rPr lang="en-US" dirty="0" smtClean="0"/>
                <a:t>n opioid-involved overdose death rates since 2017.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58424" y="2270215"/>
              <a:ext cx="2344616" cy="1140944"/>
              <a:chOff x="9663959" y="1838688"/>
              <a:chExt cx="2344616" cy="114094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9690442" y="1838688"/>
                <a:ext cx="2318133" cy="1015663"/>
                <a:chOff x="8135921" y="2552530"/>
                <a:chExt cx="2318133" cy="101566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8135921" y="2552530"/>
                  <a:ext cx="231813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/>
                    <a:t>105.6%</a:t>
                  </a:r>
                  <a:endParaRPr lang="en-US" sz="4800" b="1" dirty="0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8584696" y="3198861"/>
                  <a:ext cx="14205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b="1" cap="none" spc="0" dirty="0" smtClean="0">
                      <a:ln w="10160">
                        <a:solidFill>
                          <a:schemeClr val="tx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INCREASE</a:t>
                  </a:r>
                  <a:endParaRPr lang="en-US" b="1" cap="none" spc="0" dirty="0">
                    <a:ln w="10160">
                      <a:solidFill>
                        <a:schemeClr val="tx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4" name="Round Diagonal Corner Rectangle 13"/>
              <p:cNvSpPr/>
              <p:nvPr/>
            </p:nvSpPr>
            <p:spPr>
              <a:xfrm>
                <a:off x="9663959" y="1838688"/>
                <a:ext cx="2344616" cy="1140944"/>
              </a:xfrm>
              <a:prstGeom prst="round2DiagRect">
                <a:avLst/>
              </a:prstGeom>
              <a:noFill/>
              <a:ln w="31750" cmpd="sng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379432" y="1173018"/>
          <a:ext cx="5486400" cy="536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95937" y="4796500"/>
            <a:ext cx="5269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Drug overdose deaths were </a:t>
            </a:r>
            <a:r>
              <a:rPr lang="en-US" b="1" dirty="0" smtClean="0"/>
              <a:t>highest</a:t>
            </a:r>
            <a:r>
              <a:rPr lang="en-US" dirty="0" smtClean="0"/>
              <a:t> for both rural and urban counties in </a:t>
            </a:r>
            <a:r>
              <a:rPr lang="en-US" b="1" dirty="0" smtClean="0"/>
              <a:t>Eastern Missouri</a:t>
            </a:r>
            <a:r>
              <a:rPr lang="en-US" dirty="0" smtClean="0"/>
              <a:t>.  St. Louis City had the highest rate, while Dent and Gasconade Counties followed in second and third respectively.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82138"/>
            <a:ext cx="1010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Stroke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7405" y="1791872"/>
            <a:ext cx="5403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While urban counties experienced a 3.5% decrease in stroke death rates from 2017 to 2021, rural counties experienced a </a:t>
            </a:r>
            <a:r>
              <a:rPr lang="en-US" b="1" dirty="0" smtClean="0"/>
              <a:t>6.0% increase.</a:t>
            </a:r>
          </a:p>
          <a:p>
            <a:endParaRPr lang="en-US" dirty="0" smtClean="0"/>
          </a:p>
          <a:p>
            <a:r>
              <a:rPr lang="en-US" b="1" dirty="0" smtClean="0"/>
              <a:t>Black/African American </a:t>
            </a:r>
            <a:r>
              <a:rPr lang="en-US" dirty="0" smtClean="0"/>
              <a:t>individuals living in </a:t>
            </a:r>
            <a:r>
              <a:rPr lang="en-US" b="1" dirty="0" smtClean="0"/>
              <a:t>urban</a:t>
            </a:r>
            <a:r>
              <a:rPr lang="en-US" dirty="0" smtClean="0"/>
              <a:t> counties had the </a:t>
            </a:r>
            <a:r>
              <a:rPr lang="en-US" b="1" dirty="0" smtClean="0"/>
              <a:t>highest</a:t>
            </a:r>
            <a:r>
              <a:rPr lang="en-US" dirty="0" smtClean="0"/>
              <a:t> rate of death due to stroke (60.5), with </a:t>
            </a:r>
            <a:r>
              <a:rPr lang="en-US" b="1" dirty="0" smtClean="0"/>
              <a:t>rural Black/African Americans</a:t>
            </a:r>
            <a:r>
              <a:rPr lang="en-US" dirty="0" smtClean="0"/>
              <a:t> having the </a:t>
            </a:r>
            <a:r>
              <a:rPr lang="en-US" b="1" dirty="0" smtClean="0"/>
              <a:t>second highest </a:t>
            </a:r>
            <a:r>
              <a:rPr lang="en-US" dirty="0" smtClean="0"/>
              <a:t>(51.7).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448887" y="1281688"/>
          <a:ext cx="5351549" cy="513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26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Alzheimer’s Disease (AD)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4792" y="717458"/>
            <a:ext cx="540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Urban Missourians had higher rates of AD than rural Missourians every year from 2017-2021.  </a:t>
            </a:r>
          </a:p>
          <a:p>
            <a:endParaRPr lang="en-US" dirty="0"/>
          </a:p>
          <a:p>
            <a:r>
              <a:rPr lang="en-US" dirty="0" smtClean="0"/>
              <a:t>However, the 10 counties with highest rates were all rural, with New Madrid having the highest rate (71.4)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4792" y="2881743"/>
            <a:ext cx="5311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rural and urban Missourians </a:t>
            </a:r>
            <a:r>
              <a:rPr lang="en-US" b="1" dirty="0" smtClean="0"/>
              <a:t>85 years and older </a:t>
            </a:r>
            <a:r>
              <a:rPr lang="en-US" dirty="0" smtClean="0"/>
              <a:t>are </a:t>
            </a:r>
            <a:r>
              <a:rPr lang="en-US" b="1" dirty="0" smtClean="0"/>
              <a:t>over 5x more likely </a:t>
            </a:r>
            <a:r>
              <a:rPr lang="en-US" dirty="0" smtClean="0"/>
              <a:t>to die from AD than those who are age 75-84.</a:t>
            </a:r>
            <a:endParaRPr lang="en-US" b="1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115759"/>
            <a:ext cx="4859436" cy="545610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/>
        </p:nvGraphicFramePr>
        <p:xfrm>
          <a:off x="6275726" y="4110182"/>
          <a:ext cx="5029200" cy="274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258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Diabetes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17058" y="1372143"/>
            <a:ext cx="540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Diabetes death rates in rural areas have steadily risen since 2019, reaching a new high rate of 29.7 in 2021.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Black/African Americans and males in rural Missouri had the highest rates of death due to diabetes for this time period.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477924" y="3749060"/>
            <a:ext cx="1916297" cy="191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0949" y="4107043"/>
            <a:ext cx="3486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years 2017-2021, 95.7% of all Diabetes deaths were to those </a:t>
            </a:r>
            <a:r>
              <a:rPr lang="en-US" b="1" dirty="0" smtClean="0"/>
              <a:t>ages 45 and older</a:t>
            </a:r>
            <a:r>
              <a:rPr lang="en-US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36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92973" y="1286125"/>
          <a:ext cx="5022735" cy="506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21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4473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887" y="429384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Kidney Disease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887" y="1627755"/>
            <a:ext cx="540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Missouri had higher rates of death due to kidney disease than urban Missouri. 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top 31 counties with the highest kidney disease death rates were rural.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2021, the rural rate was 28.7% higher than their urban counterpart.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  <p:pic>
        <p:nvPicPr>
          <p:cNvPr id="10" name="Picture 9" descr="KidneyDiseaseMapwithTit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6029" r="16853" b="10811"/>
          <a:stretch>
            <a:fillRect/>
          </a:stretch>
        </p:blipFill>
        <p:spPr bwMode="auto">
          <a:xfrm>
            <a:off x="6252585" y="721770"/>
            <a:ext cx="5547793" cy="54850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hart 10"/>
          <p:cNvGraphicFramePr/>
          <p:nvPr/>
        </p:nvGraphicFramePr>
        <p:xfrm>
          <a:off x="635461" y="4274204"/>
          <a:ext cx="4546139" cy="235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1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771" y="578853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Pneumonia and Influenza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7792" y="1024170"/>
            <a:ext cx="49705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Missouri consistently had higher rates of death due to pneumonia and influenza.  </a:t>
            </a:r>
          </a:p>
          <a:p>
            <a:endParaRPr lang="en-US" dirty="0"/>
          </a:p>
          <a:p>
            <a:r>
              <a:rPr lang="en-US" dirty="0" smtClean="0"/>
              <a:t>Both rural and urban counties experienced overall decreases in rate since 2017. </a:t>
            </a:r>
          </a:p>
          <a:p>
            <a:endParaRPr lang="en-US" dirty="0"/>
          </a:p>
          <a:p>
            <a:r>
              <a:rPr lang="en-US" dirty="0" smtClean="0"/>
              <a:t>Those aged 65 and older made up 83.0% of all pneumonia and influenza deaths in Missouri during this time period. 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856202" y="4304146"/>
          <a:ext cx="4513761" cy="245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580771" y="1376218"/>
          <a:ext cx="5330502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476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771" y="578853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Suicide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76" y="1167749"/>
            <a:ext cx="4970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Missouri death rates due to suicide have </a:t>
            </a:r>
            <a:r>
              <a:rPr lang="en-US" b="1" dirty="0" smtClean="0"/>
              <a:t>increased by 5.2% </a:t>
            </a:r>
            <a:r>
              <a:rPr lang="en-US" dirty="0" smtClean="0"/>
              <a:t>since 2017, while urban Missouri death rates have decreased by 1.2%.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Rural Missourians </a:t>
            </a:r>
            <a:r>
              <a:rPr lang="en-US" b="1" dirty="0" smtClean="0"/>
              <a:t>age 25 to 44 </a:t>
            </a:r>
            <a:r>
              <a:rPr lang="en-US" dirty="0" smtClean="0"/>
              <a:t>had the </a:t>
            </a:r>
            <a:r>
              <a:rPr lang="en-US" b="1" dirty="0" smtClean="0"/>
              <a:t>highest rates </a:t>
            </a:r>
            <a:r>
              <a:rPr lang="en-US" dirty="0" smtClean="0"/>
              <a:t>of suicide during this time period. 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14037" y="1235363"/>
          <a:ext cx="5486742" cy="518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349777" y="4198150"/>
            <a:ext cx="1695238" cy="17238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66676" y="4128655"/>
            <a:ext cx="4068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Rural males </a:t>
            </a:r>
            <a:r>
              <a:rPr lang="en-US" dirty="0"/>
              <a:t>experienced a rate nearly </a:t>
            </a:r>
            <a:r>
              <a:rPr lang="en-US" b="1" dirty="0"/>
              <a:t>5 times</a:t>
            </a:r>
            <a:r>
              <a:rPr lang="en-US" dirty="0"/>
              <a:t> higher than their female counter parts, and had a higher rate than urban males.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501" y="6627168"/>
            <a:ext cx="4523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Rates are per 100,000 residents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386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1892" y="561465"/>
            <a:ext cx="568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Summary…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1892" y="1689568"/>
            <a:ext cx="52496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Rural Missourians experience </a:t>
            </a:r>
            <a:r>
              <a:rPr lang="en-US" b="1" dirty="0" smtClean="0"/>
              <a:t>many challenges</a:t>
            </a:r>
            <a:r>
              <a:rPr lang="en-US" dirty="0" smtClean="0"/>
              <a:t> accessing health care and services. </a:t>
            </a:r>
          </a:p>
          <a:p>
            <a:endParaRPr lang="en-US" dirty="0"/>
          </a:p>
          <a:p>
            <a:r>
              <a:rPr lang="en-US" dirty="0" smtClean="0"/>
              <a:t>Our </a:t>
            </a:r>
            <a:r>
              <a:rPr lang="en-US" b="1" dirty="0" smtClean="0"/>
              <a:t>goal</a:t>
            </a:r>
            <a:r>
              <a:rPr lang="en-US" dirty="0" smtClean="0"/>
              <a:t> with this data is to </a:t>
            </a:r>
            <a:r>
              <a:rPr lang="en-US" b="1" dirty="0" smtClean="0"/>
              <a:t>tell the story </a:t>
            </a:r>
            <a:r>
              <a:rPr lang="en-US" dirty="0" smtClean="0"/>
              <a:t>behind these individuals, and what health outcomes they are experiencing. </a:t>
            </a:r>
          </a:p>
          <a:p>
            <a:endParaRPr lang="en-US" dirty="0"/>
          </a:p>
          <a:p>
            <a:r>
              <a:rPr lang="en-US" dirty="0" smtClean="0"/>
              <a:t>We encourage you all to take the data presented today and </a:t>
            </a:r>
            <a:r>
              <a:rPr lang="en-US" b="1" dirty="0" smtClean="0"/>
              <a:t>engage</a:t>
            </a:r>
            <a:r>
              <a:rPr lang="en-US" dirty="0" smtClean="0"/>
              <a:t> </a:t>
            </a:r>
            <a:r>
              <a:rPr lang="en-US" b="1" dirty="0" smtClean="0"/>
              <a:t>the communities </a:t>
            </a:r>
            <a:r>
              <a:rPr lang="en-US" dirty="0" smtClean="0"/>
              <a:t>that you work with in order to improve overall health outcomes. </a:t>
            </a:r>
          </a:p>
          <a:p>
            <a:endParaRPr lang="en-US" dirty="0"/>
          </a:p>
          <a:p>
            <a:r>
              <a:rPr lang="en-US" dirty="0" smtClean="0"/>
              <a:t>For Missourians to achieve optimal health, </a:t>
            </a:r>
            <a:r>
              <a:rPr lang="en-US" b="1" dirty="0" smtClean="0"/>
              <a:t>it is going to take all of us. </a:t>
            </a:r>
            <a:endParaRPr lang="en-US" b="1" dirty="0"/>
          </a:p>
        </p:txBody>
      </p:sp>
      <p:sp>
        <p:nvSpPr>
          <p:cNvPr id="2" name="Oval 1"/>
          <p:cNvSpPr/>
          <p:nvPr/>
        </p:nvSpPr>
        <p:spPr>
          <a:xfrm rot="10800000">
            <a:off x="624375" y="1384309"/>
            <a:ext cx="4304146" cy="43038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6" y="1620530"/>
            <a:ext cx="3867259" cy="38032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0890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"/>
          <a:stretch/>
        </p:blipFill>
        <p:spPr>
          <a:xfrm>
            <a:off x="0" y="658631"/>
            <a:ext cx="12192000" cy="651843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10800000">
            <a:off x="772157" y="1079509"/>
            <a:ext cx="4304146" cy="43038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0374" y="2354263"/>
            <a:ext cx="2567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Thank You!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9EF94B-22D4-4677-9F3C-17BCA38BBF64}"/>
              </a:ext>
            </a:extLst>
          </p:cNvPr>
          <p:cNvSpPr/>
          <p:nvPr/>
        </p:nvSpPr>
        <p:spPr>
          <a:xfrm>
            <a:off x="980848" y="534272"/>
            <a:ext cx="1809745" cy="1809745"/>
          </a:xfrm>
          <a:prstGeom prst="ellipse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  <a:ln>
            <a:noFill/>
          </a:ln>
          <a:effectLst>
            <a:outerShdw blurRad="38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9" y="523203"/>
            <a:ext cx="1599082" cy="159908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D641786-405A-4AA8-9484-5BC7E77F03E1}"/>
              </a:ext>
            </a:extLst>
          </p:cNvPr>
          <p:cNvSpPr/>
          <p:nvPr/>
        </p:nvSpPr>
        <p:spPr>
          <a:xfrm>
            <a:off x="6199384" y="1491184"/>
            <a:ext cx="433160" cy="433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6" name="Graphic 16">
            <a:extLst>
              <a:ext uri="{FF2B5EF4-FFF2-40B4-BE49-F238E27FC236}">
                <a16:creationId xmlns:a16="http://schemas.microsoft.com/office/drawing/2014/main" id="{91815F3E-273B-4402-9CBF-CBD18FAC1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25964" y="1617763"/>
            <a:ext cx="180000" cy="18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99822C-EEB9-4DC2-856A-197BE8CFC72B}"/>
              </a:ext>
            </a:extLst>
          </p:cNvPr>
          <p:cNvSpPr txBox="1"/>
          <p:nvPr/>
        </p:nvSpPr>
        <p:spPr>
          <a:xfrm>
            <a:off x="6759730" y="1051940"/>
            <a:ext cx="36274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Andrew Hunter: </a:t>
            </a:r>
            <a:endParaRPr lang="en-US" sz="1400" b="1" dirty="0" smtClean="0"/>
          </a:p>
          <a:p>
            <a:r>
              <a:rPr lang="en-US" sz="1400" dirty="0" smtClean="0"/>
              <a:t>Andrew.Hunter</a:t>
            </a:r>
            <a:r>
              <a:rPr lang="en-US" sz="1400" dirty="0" smtClean="0"/>
              <a:t>@health.mo.gov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err="1" smtClean="0"/>
              <a:t>LeighAnna</a:t>
            </a:r>
            <a:r>
              <a:rPr lang="en-US" sz="1400" b="1" dirty="0" smtClean="0"/>
              <a:t> Bennett:</a:t>
            </a:r>
            <a:endParaRPr lang="en-US" sz="1400" b="1" dirty="0" smtClean="0"/>
          </a:p>
          <a:p>
            <a:r>
              <a:rPr lang="en-US" sz="1400" dirty="0" smtClean="0"/>
              <a:t>LeighAnna.Bennett</a:t>
            </a:r>
            <a:r>
              <a:rPr lang="en-US" sz="1400" dirty="0" smtClean="0"/>
              <a:t>@health.mo.gov</a:t>
            </a:r>
            <a:endParaRPr lang="en-US" sz="1400" dirty="0" smtClean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9FDDA-F042-43AE-A86B-DE6C8442F9D6}"/>
              </a:ext>
            </a:extLst>
          </p:cNvPr>
          <p:cNvSpPr txBox="1"/>
          <p:nvPr/>
        </p:nvSpPr>
        <p:spPr>
          <a:xfrm>
            <a:off x="5376682" y="627620"/>
            <a:ext cx="6165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Bureau of Health Care Analysis and Data Dissemination</a:t>
            </a:r>
            <a:endParaRPr lang="en-MY" sz="1600" b="1" u="sng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641786-405A-4AA8-9484-5BC7E77F03E1}"/>
              </a:ext>
            </a:extLst>
          </p:cNvPr>
          <p:cNvSpPr/>
          <p:nvPr/>
        </p:nvSpPr>
        <p:spPr>
          <a:xfrm>
            <a:off x="6199384" y="4179512"/>
            <a:ext cx="433160" cy="433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B9FDDA-F042-43AE-A86B-DE6C8442F9D6}"/>
              </a:ext>
            </a:extLst>
          </p:cNvPr>
          <p:cNvSpPr txBox="1"/>
          <p:nvPr/>
        </p:nvSpPr>
        <p:spPr>
          <a:xfrm>
            <a:off x="1418284" y="1911964"/>
            <a:ext cx="934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Health.Mo.Gov</a:t>
            </a:r>
            <a:endParaRPr lang="en-MY" sz="800" dirty="0"/>
          </a:p>
        </p:txBody>
      </p:sp>
      <p:pic>
        <p:nvPicPr>
          <p:cNvPr id="26" name="Graphic 16">
            <a:extLst>
              <a:ext uri="{FF2B5EF4-FFF2-40B4-BE49-F238E27FC236}">
                <a16:creationId xmlns:a16="http://schemas.microsoft.com/office/drawing/2014/main" id="{91815F3E-273B-4402-9CBF-CBD18FAC1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25964" y="4306091"/>
            <a:ext cx="180000" cy="18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199822C-EEB9-4DC2-856A-197BE8CFC72B}"/>
              </a:ext>
            </a:extLst>
          </p:cNvPr>
          <p:cNvSpPr txBox="1"/>
          <p:nvPr/>
        </p:nvSpPr>
        <p:spPr>
          <a:xfrm>
            <a:off x="6812099" y="3872872"/>
            <a:ext cx="362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Shirley Murphy:</a:t>
            </a:r>
          </a:p>
          <a:p>
            <a:r>
              <a:rPr lang="en-US" sz="1400" dirty="0" smtClean="0"/>
              <a:t>Shirley.Murphy@health.mo.gov</a:t>
            </a:r>
            <a:endParaRPr lang="en-MY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6B9FDDA-F042-43AE-A86B-DE6C8442F9D6}"/>
              </a:ext>
            </a:extLst>
          </p:cNvPr>
          <p:cNvSpPr txBox="1"/>
          <p:nvPr/>
        </p:nvSpPr>
        <p:spPr>
          <a:xfrm>
            <a:off x="6363399" y="3318192"/>
            <a:ext cx="443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/>
              <a:t>Office of Rural Health and Primary Care</a:t>
            </a:r>
            <a:endParaRPr lang="en-MY" sz="1600" b="1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99822C-EEB9-4DC2-856A-197BE8CFC72B}"/>
              </a:ext>
            </a:extLst>
          </p:cNvPr>
          <p:cNvSpPr txBox="1"/>
          <p:nvPr/>
        </p:nvSpPr>
        <p:spPr>
          <a:xfrm>
            <a:off x="6820425" y="4491837"/>
            <a:ext cx="362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Aleesha</a:t>
            </a:r>
            <a:r>
              <a:rPr lang="en-US" sz="1400" b="1" dirty="0" smtClean="0"/>
              <a:t> Jones:</a:t>
            </a:r>
          </a:p>
          <a:p>
            <a:r>
              <a:rPr lang="en-US" sz="1400" dirty="0" smtClean="0"/>
              <a:t>Aleesha.Jones@health.mo.gov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35903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114473" y="0"/>
            <a:ext cx="6077527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7308" y="340962"/>
            <a:ext cx="811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Race and Ethnicity Breakouts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91409" y="3438967"/>
            <a:ext cx="78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80.3%</a:t>
            </a:r>
          </a:p>
        </p:txBody>
      </p:sp>
      <p:sp>
        <p:nvSpPr>
          <p:cNvPr id="37" name="Graphic 19">
            <a:extLst>
              <a:ext uri="{FF2B5EF4-FFF2-40B4-BE49-F238E27FC236}">
                <a16:creationId xmlns:a16="http://schemas.microsoft.com/office/drawing/2014/main" id="{17D9779E-DC11-4D4B-8D88-D66ED241677F}"/>
              </a:ext>
            </a:extLst>
          </p:cNvPr>
          <p:cNvSpPr/>
          <p:nvPr/>
        </p:nvSpPr>
        <p:spPr>
          <a:xfrm>
            <a:off x="11124894" y="6077716"/>
            <a:ext cx="649996" cy="594911"/>
          </a:xfrm>
          <a:custGeom>
            <a:avLst/>
            <a:gdLst>
              <a:gd name="connsiteX0" fmla="*/ 142875 w 285750"/>
              <a:gd name="connsiteY0" fmla="*/ 0 h 314325"/>
              <a:gd name="connsiteX1" fmla="*/ 42863 w 285750"/>
              <a:gd name="connsiteY1" fmla="*/ 100013 h 314325"/>
              <a:gd name="connsiteX2" fmla="*/ 87065 w 285750"/>
              <a:gd name="connsiteY2" fmla="*/ 183059 h 314325"/>
              <a:gd name="connsiteX3" fmla="*/ 0 w 285750"/>
              <a:gd name="connsiteY3" fmla="*/ 314325 h 314325"/>
              <a:gd name="connsiteX4" fmla="*/ 28575 w 285750"/>
              <a:gd name="connsiteY4" fmla="*/ 314325 h 314325"/>
              <a:gd name="connsiteX5" fmla="*/ 142875 w 285750"/>
              <a:gd name="connsiteY5" fmla="*/ 200025 h 314325"/>
              <a:gd name="connsiteX6" fmla="*/ 257175 w 285750"/>
              <a:gd name="connsiteY6" fmla="*/ 314325 h 314325"/>
              <a:gd name="connsiteX7" fmla="*/ 285750 w 285750"/>
              <a:gd name="connsiteY7" fmla="*/ 314325 h 314325"/>
              <a:gd name="connsiteX8" fmla="*/ 198685 w 285750"/>
              <a:gd name="connsiteY8" fmla="*/ 183059 h 314325"/>
              <a:gd name="connsiteX9" fmla="*/ 242888 w 285750"/>
              <a:gd name="connsiteY9" fmla="*/ 100013 h 314325"/>
              <a:gd name="connsiteX10" fmla="*/ 142875 w 285750"/>
              <a:gd name="connsiteY10" fmla="*/ 0 h 314325"/>
              <a:gd name="connsiteX11" fmla="*/ 142875 w 285750"/>
              <a:gd name="connsiteY11" fmla="*/ 28575 h 314325"/>
              <a:gd name="connsiteX12" fmla="*/ 214313 w 285750"/>
              <a:gd name="connsiteY12" fmla="*/ 100013 h 314325"/>
              <a:gd name="connsiteX13" fmla="*/ 142875 w 285750"/>
              <a:gd name="connsiteY13" fmla="*/ 171450 h 314325"/>
              <a:gd name="connsiteX14" fmla="*/ 71438 w 285750"/>
              <a:gd name="connsiteY14" fmla="*/ 100013 h 314325"/>
              <a:gd name="connsiteX15" fmla="*/ 142875 w 285750"/>
              <a:gd name="connsiteY15" fmla="*/ 285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750" h="314325">
                <a:moveTo>
                  <a:pt x="142875" y="0"/>
                </a:moveTo>
                <a:cubicBezTo>
                  <a:pt x="87790" y="0"/>
                  <a:pt x="42863" y="44927"/>
                  <a:pt x="42863" y="100013"/>
                </a:cubicBezTo>
                <a:cubicBezTo>
                  <a:pt x="42863" y="134448"/>
                  <a:pt x="60443" y="165032"/>
                  <a:pt x="87065" y="183059"/>
                </a:cubicBezTo>
                <a:cubicBezTo>
                  <a:pt x="36109" y="204937"/>
                  <a:pt x="0" y="255501"/>
                  <a:pt x="0" y="314325"/>
                </a:cubicBezTo>
                <a:lnTo>
                  <a:pt x="28575" y="314325"/>
                </a:lnTo>
                <a:cubicBezTo>
                  <a:pt x="28575" y="251036"/>
                  <a:pt x="79586" y="200025"/>
                  <a:pt x="142875" y="200025"/>
                </a:cubicBezTo>
                <a:cubicBezTo>
                  <a:pt x="206164" y="200025"/>
                  <a:pt x="257175" y="251036"/>
                  <a:pt x="257175" y="314325"/>
                </a:cubicBezTo>
                <a:lnTo>
                  <a:pt x="285750" y="314325"/>
                </a:lnTo>
                <a:cubicBezTo>
                  <a:pt x="285750" y="255501"/>
                  <a:pt x="249641" y="204937"/>
                  <a:pt x="198685" y="183059"/>
                </a:cubicBezTo>
                <a:cubicBezTo>
                  <a:pt x="225307" y="165032"/>
                  <a:pt x="242888" y="134448"/>
                  <a:pt x="242888" y="100013"/>
                </a:cubicBezTo>
                <a:cubicBezTo>
                  <a:pt x="242888" y="44927"/>
                  <a:pt x="197960" y="0"/>
                  <a:pt x="142875" y="0"/>
                </a:cubicBezTo>
                <a:close/>
                <a:moveTo>
                  <a:pt x="142875" y="28575"/>
                </a:moveTo>
                <a:cubicBezTo>
                  <a:pt x="182500" y="28575"/>
                  <a:pt x="214313" y="60387"/>
                  <a:pt x="214313" y="100013"/>
                </a:cubicBezTo>
                <a:cubicBezTo>
                  <a:pt x="214313" y="139637"/>
                  <a:pt x="182500" y="171450"/>
                  <a:pt x="142875" y="171450"/>
                </a:cubicBezTo>
                <a:cubicBezTo>
                  <a:pt x="103250" y="171450"/>
                  <a:pt x="71438" y="139637"/>
                  <a:pt x="71438" y="100013"/>
                </a:cubicBezTo>
                <a:cubicBezTo>
                  <a:pt x="71438" y="60387"/>
                  <a:pt x="103250" y="28575"/>
                  <a:pt x="142875" y="28575"/>
                </a:cubicBez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Graphic 19">
            <a:extLst>
              <a:ext uri="{FF2B5EF4-FFF2-40B4-BE49-F238E27FC236}">
                <a16:creationId xmlns:a16="http://schemas.microsoft.com/office/drawing/2014/main" id="{17D9779E-DC11-4D4B-8D88-D66ED241677F}"/>
              </a:ext>
            </a:extLst>
          </p:cNvPr>
          <p:cNvSpPr/>
          <p:nvPr/>
        </p:nvSpPr>
        <p:spPr>
          <a:xfrm>
            <a:off x="10596391" y="6255744"/>
            <a:ext cx="649996" cy="594911"/>
          </a:xfrm>
          <a:custGeom>
            <a:avLst/>
            <a:gdLst>
              <a:gd name="connsiteX0" fmla="*/ 142875 w 285750"/>
              <a:gd name="connsiteY0" fmla="*/ 0 h 314325"/>
              <a:gd name="connsiteX1" fmla="*/ 42863 w 285750"/>
              <a:gd name="connsiteY1" fmla="*/ 100013 h 314325"/>
              <a:gd name="connsiteX2" fmla="*/ 87065 w 285750"/>
              <a:gd name="connsiteY2" fmla="*/ 183059 h 314325"/>
              <a:gd name="connsiteX3" fmla="*/ 0 w 285750"/>
              <a:gd name="connsiteY3" fmla="*/ 314325 h 314325"/>
              <a:gd name="connsiteX4" fmla="*/ 28575 w 285750"/>
              <a:gd name="connsiteY4" fmla="*/ 314325 h 314325"/>
              <a:gd name="connsiteX5" fmla="*/ 142875 w 285750"/>
              <a:gd name="connsiteY5" fmla="*/ 200025 h 314325"/>
              <a:gd name="connsiteX6" fmla="*/ 257175 w 285750"/>
              <a:gd name="connsiteY6" fmla="*/ 314325 h 314325"/>
              <a:gd name="connsiteX7" fmla="*/ 285750 w 285750"/>
              <a:gd name="connsiteY7" fmla="*/ 314325 h 314325"/>
              <a:gd name="connsiteX8" fmla="*/ 198685 w 285750"/>
              <a:gd name="connsiteY8" fmla="*/ 183059 h 314325"/>
              <a:gd name="connsiteX9" fmla="*/ 242888 w 285750"/>
              <a:gd name="connsiteY9" fmla="*/ 100013 h 314325"/>
              <a:gd name="connsiteX10" fmla="*/ 142875 w 285750"/>
              <a:gd name="connsiteY10" fmla="*/ 0 h 314325"/>
              <a:gd name="connsiteX11" fmla="*/ 142875 w 285750"/>
              <a:gd name="connsiteY11" fmla="*/ 28575 h 314325"/>
              <a:gd name="connsiteX12" fmla="*/ 214313 w 285750"/>
              <a:gd name="connsiteY12" fmla="*/ 100013 h 314325"/>
              <a:gd name="connsiteX13" fmla="*/ 142875 w 285750"/>
              <a:gd name="connsiteY13" fmla="*/ 171450 h 314325"/>
              <a:gd name="connsiteX14" fmla="*/ 71438 w 285750"/>
              <a:gd name="connsiteY14" fmla="*/ 100013 h 314325"/>
              <a:gd name="connsiteX15" fmla="*/ 142875 w 285750"/>
              <a:gd name="connsiteY15" fmla="*/ 2857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750" h="314325">
                <a:moveTo>
                  <a:pt x="142875" y="0"/>
                </a:moveTo>
                <a:cubicBezTo>
                  <a:pt x="87790" y="0"/>
                  <a:pt x="42863" y="44927"/>
                  <a:pt x="42863" y="100013"/>
                </a:cubicBezTo>
                <a:cubicBezTo>
                  <a:pt x="42863" y="134448"/>
                  <a:pt x="60443" y="165032"/>
                  <a:pt x="87065" y="183059"/>
                </a:cubicBezTo>
                <a:cubicBezTo>
                  <a:pt x="36109" y="204937"/>
                  <a:pt x="0" y="255501"/>
                  <a:pt x="0" y="314325"/>
                </a:cubicBezTo>
                <a:lnTo>
                  <a:pt x="28575" y="314325"/>
                </a:lnTo>
                <a:cubicBezTo>
                  <a:pt x="28575" y="251036"/>
                  <a:pt x="79586" y="200025"/>
                  <a:pt x="142875" y="200025"/>
                </a:cubicBezTo>
                <a:cubicBezTo>
                  <a:pt x="206164" y="200025"/>
                  <a:pt x="257175" y="251036"/>
                  <a:pt x="257175" y="314325"/>
                </a:cubicBezTo>
                <a:lnTo>
                  <a:pt x="285750" y="314325"/>
                </a:lnTo>
                <a:cubicBezTo>
                  <a:pt x="285750" y="255501"/>
                  <a:pt x="249641" y="204937"/>
                  <a:pt x="198685" y="183059"/>
                </a:cubicBezTo>
                <a:cubicBezTo>
                  <a:pt x="225307" y="165032"/>
                  <a:pt x="242888" y="134448"/>
                  <a:pt x="242888" y="100013"/>
                </a:cubicBezTo>
                <a:cubicBezTo>
                  <a:pt x="242888" y="44927"/>
                  <a:pt x="197960" y="0"/>
                  <a:pt x="142875" y="0"/>
                </a:cubicBezTo>
                <a:close/>
                <a:moveTo>
                  <a:pt x="142875" y="28575"/>
                </a:moveTo>
                <a:cubicBezTo>
                  <a:pt x="182500" y="28575"/>
                  <a:pt x="214313" y="60387"/>
                  <a:pt x="214313" y="100013"/>
                </a:cubicBezTo>
                <a:cubicBezTo>
                  <a:pt x="214313" y="139637"/>
                  <a:pt x="182500" y="171450"/>
                  <a:pt x="142875" y="171450"/>
                </a:cubicBezTo>
                <a:cubicBezTo>
                  <a:pt x="103250" y="171450"/>
                  <a:pt x="71438" y="139637"/>
                  <a:pt x="71438" y="100013"/>
                </a:cubicBezTo>
                <a:cubicBezTo>
                  <a:pt x="71438" y="60387"/>
                  <a:pt x="103250" y="28575"/>
                  <a:pt x="142875" y="28575"/>
                </a:cubicBezTo>
                <a:close/>
              </a:path>
            </a:pathLst>
          </a:custGeom>
          <a:solidFill>
            <a:schemeClr val="tx1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83784" y="6604084"/>
            <a:ext cx="567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</a:t>
            </a:r>
            <a:r>
              <a:rPr lang="en-US" sz="1050" dirty="0">
                <a:solidFill>
                  <a:schemeClr val="bg1"/>
                </a:solidFill>
                <a:latin typeface="Corbel" panose="020B0503020204020204"/>
              </a:rPr>
              <a:t>U.S Census Bureau, 2017-2021 American Community Survey 5-Year Estimates, DP05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5" y="1697509"/>
            <a:ext cx="5757471" cy="34829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6343" y="2284804"/>
            <a:ext cx="502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From 2017-2021, the majority of Missouri identified as White, Non-Hispanic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10% of Missouri residents in rural counties identified as something other than White, Non-Hispanic.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Missouri’s Hispanic population made up approximately 5.0% of urban counties and 3.4% of rural counties.</a:t>
            </a:r>
          </a:p>
        </p:txBody>
      </p:sp>
    </p:spTree>
    <p:extLst>
      <p:ext uri="{BB962C8B-B14F-4D97-AF65-F5344CB8AC3E}">
        <p14:creationId xmlns:p14="http://schemas.microsoft.com/office/powerpoint/2010/main" val="16402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308" y="340962"/>
            <a:ext cx="581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Aging Population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91409" y="3438967"/>
            <a:ext cx="789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80.3%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3784" y="6604084"/>
            <a:ext cx="567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</a:t>
            </a:r>
            <a:r>
              <a:rPr lang="en-US" sz="1050" dirty="0">
                <a:solidFill>
                  <a:schemeClr val="bg1"/>
                </a:solidFill>
                <a:latin typeface="Corbel" panose="020B0503020204020204"/>
              </a:rPr>
              <a:t>US Census Bureau. https://www.census.gov/programs-surveys/popest/data/tables.html.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488114"/>
              </p:ext>
            </p:extLst>
          </p:nvPr>
        </p:nvGraphicFramePr>
        <p:xfrm>
          <a:off x="183784" y="1381928"/>
          <a:ext cx="5505815" cy="476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51139"/>
              </p:ext>
            </p:extLst>
          </p:nvPr>
        </p:nvGraphicFramePr>
        <p:xfrm>
          <a:off x="5994399" y="3606968"/>
          <a:ext cx="5788001" cy="314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49820" y="925737"/>
            <a:ext cx="502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Rural populations were smaller than their urban counterparts, as well as slightly older.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2020 and 2021 were the first two instances where statewide there were more deaths than births, resulting in a natural decrease.</a:t>
            </a:r>
          </a:p>
        </p:txBody>
      </p:sp>
    </p:spTree>
    <p:extLst>
      <p:ext uri="{BB962C8B-B14F-4D97-AF65-F5344CB8AC3E}">
        <p14:creationId xmlns:p14="http://schemas.microsoft.com/office/powerpoint/2010/main" val="16841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99594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64133" y="489040"/>
            <a:ext cx="676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Social Determinants of Health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64133" y="1408126"/>
            <a:ext cx="540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D1941"/>
                </a:solidFill>
              </a:rPr>
              <a:t>Social determinants of health (SDOH) are the conditions in the environments where people are born, live, learn, work, play, worship, and age that affect a wide range of health, functioning, and quality-of-life outcomes and </a:t>
            </a:r>
            <a:r>
              <a:rPr lang="en-US" dirty="0" smtClean="0">
                <a:solidFill>
                  <a:srgbClr val="0D1941"/>
                </a:solidFill>
              </a:rPr>
              <a:t>risks.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1393" y="2813133"/>
            <a:ext cx="2476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0D1941"/>
                </a:solidFill>
              </a:rPr>
              <a:t>1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09017"/>
            <a:ext cx="70712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1  </a:t>
            </a:r>
            <a:r>
              <a:rPr lang="en-US" sz="900" dirty="0" smtClean="0">
                <a:solidFill>
                  <a:schemeClr val="bg1"/>
                </a:solidFill>
              </a:rPr>
              <a:t>Social Determinants of Health- Healthy People 2030.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00" b="83900" l="14066" r="86044">
                        <a14:foregroundMark x1="83626" y1="42000" x2="65165" y2="52200"/>
                        <a14:foregroundMark x1="35385" y1="47600" x2="15385" y2="54200"/>
                        <a14:foregroundMark x1="42857" y1="66600" x2="58352" y2="66600"/>
                        <a14:foregroundMark x1="57912" y1="63400" x2="68462" y2="77100"/>
                        <a14:foregroundMark x1="67802" y1="77300" x2="53736" y2="82900"/>
                        <a14:foregroundMark x1="42198" y1="65200" x2="31429" y2="77300"/>
                        <a14:foregroundMark x1="33846" y1="77900" x2="52857" y2="82700"/>
                        <a14:foregroundMark x1="52418" y1="73600" x2="52418" y2="79300"/>
                        <a14:foregroundMark x1="47912" y1="73400" x2="47692" y2="79900"/>
                        <a14:foregroundMark x1="22308" y1="61800" x2="29231" y2="62200"/>
                        <a14:foregroundMark x1="29231" y1="61500" x2="28352" y2="58900"/>
                        <a14:foregroundMark x1="28352" y1="58900" x2="23187" y2="57200"/>
                        <a14:foregroundMark x1="23187" y1="57200" x2="24505" y2="55600"/>
                        <a14:foregroundMark x1="25165" y1="55300" x2="28571" y2="56300"/>
                        <a14:foregroundMark x1="48022" y1="45800" x2="53736" y2="50200"/>
                        <a14:foregroundMark x1="54066" y1="55200" x2="46044" y2="57100"/>
                        <a14:foregroundMark x1="29560" y1="31000" x2="40220" y2="30900"/>
                        <a14:foregroundMark x1="32527" y1="34700" x2="35275" y2="36000"/>
                        <a14:foregroundMark x1="36044" y1="35900" x2="39341" y2="34400"/>
                        <a14:foregroundMark x1="44505" y1="73000" x2="45275" y2="74500"/>
                        <a14:foregroundMark x1="44615" y1="76100" x2="44286" y2="78900"/>
                        <a14:foregroundMark x1="43077" y1="71100" x2="42527" y2="70200"/>
                        <a14:foregroundMark x1="46813" y1="71600" x2="47582" y2="70400"/>
                        <a14:foregroundMark x1="49890" y1="72800" x2="50769" y2="74600"/>
                        <a14:foregroundMark x1="51648" y1="71900" x2="52747" y2="70500"/>
                        <a14:foregroundMark x1="49670" y1="75200" x2="49341" y2="78400"/>
                        <a14:foregroundMark x1="50989" y1="75700" x2="51319" y2="78000"/>
                        <a14:foregroundMark x1="52637" y1="70500" x2="54396" y2="72300"/>
                        <a14:foregroundMark x1="57692" y1="70200" x2="56044" y2="72800"/>
                        <a14:foregroundMark x1="54725" y1="73300" x2="54396" y2="77200"/>
                        <a14:foregroundMark x1="56154" y1="75200" x2="56154" y2="76900"/>
                        <a14:foregroundMark x1="55934" y1="78800" x2="56374" y2="76600"/>
                        <a14:foregroundMark x1="65714" y1="33900" x2="63516" y2="28900"/>
                        <a14:foregroundMark x1="64176" y1="28600" x2="65604" y2="29100"/>
                        <a14:foregroundMark x1="66813" y1="32100" x2="68681" y2="32500"/>
                        <a14:foregroundMark x1="65275" y1="35300" x2="64396" y2="34100"/>
                        <a14:foregroundMark x1="68352" y1="55600" x2="68462" y2="62200"/>
                        <a14:foregroundMark x1="78242" y1="60100" x2="79560" y2="59200"/>
                        <a14:foregroundMark x1="79560" y1="63000" x2="80440" y2="62700"/>
                        <a14:foregroundMark x1="75275" y1="58700" x2="75275" y2="54100"/>
                        <a14:foregroundMark x1="75165" y1="58900" x2="75165" y2="62900"/>
                        <a14:foregroundMark x1="69121" y1="53500" x2="69670" y2="53700"/>
                        <a14:foregroundMark x1="70769" y1="54000" x2="74835" y2="53900"/>
                        <a14:foregroundMark x1="72418" y1="35700" x2="69121" y2="38600"/>
                        <a14:foregroundMark x1="60879" y1="73800" x2="59890" y2="70800"/>
                        <a14:foregroundMark x1="59231" y1="24300" x2="55055" y2="27500"/>
                        <a14:foregroundMark x1="53956" y1="22500" x2="62088" y2="25200"/>
                        <a14:foregroundMark x1="54176" y1="30600" x2="61099" y2="39700"/>
                        <a14:foregroundMark x1="69890" y1="66000" x2="65824" y2="64400"/>
                        <a14:foregroundMark x1="39011" y1="72300" x2="41429" y2="7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68" t="16935" r="13060" b="13729"/>
          <a:stretch/>
        </p:blipFill>
        <p:spPr>
          <a:xfrm>
            <a:off x="345867" y="1280010"/>
            <a:ext cx="4296424" cy="4437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679" y="3282987"/>
            <a:ext cx="12731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Economic Stability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1875" y="1600667"/>
            <a:ext cx="1051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Education Access &amp; Quality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6952" y="1606116"/>
            <a:ext cx="1063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Health Care Access &amp; Quality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4021" y="3210077"/>
            <a:ext cx="1188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Neighborhood &amp; Built Environment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48598" y="4297995"/>
            <a:ext cx="1703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Social &amp; </a:t>
            </a:r>
          </a:p>
          <a:p>
            <a:r>
              <a:rPr lang="en-US" sz="800" dirty="0" smtClean="0">
                <a:solidFill>
                  <a:schemeClr val="bg1"/>
                </a:solidFill>
              </a:rPr>
              <a:t>Community Context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97863" y="3696416"/>
            <a:ext cx="540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41BC9C"/>
                </a:solidFill>
              </a:rPr>
              <a:t>Employment</a:t>
            </a:r>
          </a:p>
          <a:p>
            <a:r>
              <a:rPr lang="en-US" sz="1050" dirty="0" smtClean="0">
                <a:solidFill>
                  <a:srgbClr val="41BC9C"/>
                </a:solidFill>
              </a:rPr>
              <a:t>Food Insecurity </a:t>
            </a:r>
          </a:p>
          <a:p>
            <a:r>
              <a:rPr lang="en-US" sz="1050" dirty="0" smtClean="0">
                <a:solidFill>
                  <a:srgbClr val="41BC9C"/>
                </a:solidFill>
              </a:rPr>
              <a:t>Housing Instability</a:t>
            </a:r>
          </a:p>
          <a:p>
            <a:r>
              <a:rPr lang="en-US" sz="1050" dirty="0" smtClean="0">
                <a:solidFill>
                  <a:srgbClr val="41BC9C"/>
                </a:solidFill>
              </a:rPr>
              <a:t>Poverty</a:t>
            </a:r>
            <a:endParaRPr lang="en-US" sz="1050" dirty="0">
              <a:solidFill>
                <a:srgbClr val="41BC9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97863" y="4472749"/>
            <a:ext cx="4242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233468"/>
                </a:solidFill>
              </a:rPr>
              <a:t>Early Childhood Development </a:t>
            </a:r>
          </a:p>
          <a:p>
            <a:r>
              <a:rPr lang="en-US" sz="1050" dirty="0" smtClean="0">
                <a:solidFill>
                  <a:srgbClr val="233468"/>
                </a:solidFill>
              </a:rPr>
              <a:t>and Education</a:t>
            </a:r>
          </a:p>
          <a:p>
            <a:r>
              <a:rPr lang="en-US" sz="1050" dirty="0" smtClean="0">
                <a:solidFill>
                  <a:srgbClr val="233468"/>
                </a:solidFill>
              </a:rPr>
              <a:t>Enrollment in Higher Education</a:t>
            </a:r>
          </a:p>
          <a:p>
            <a:r>
              <a:rPr lang="en-US" sz="1050" dirty="0" smtClean="0">
                <a:solidFill>
                  <a:srgbClr val="233468"/>
                </a:solidFill>
              </a:rPr>
              <a:t>High School Graduation</a:t>
            </a:r>
          </a:p>
          <a:p>
            <a:r>
              <a:rPr lang="en-US" sz="1050" dirty="0" smtClean="0">
                <a:solidFill>
                  <a:srgbClr val="233468"/>
                </a:solidFill>
              </a:rPr>
              <a:t>Language and Literacy</a:t>
            </a:r>
            <a:endParaRPr lang="en-US" sz="1050" dirty="0">
              <a:solidFill>
                <a:srgbClr val="23346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7863" y="5457759"/>
            <a:ext cx="42420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ED6B6B"/>
                </a:solidFill>
              </a:rPr>
              <a:t>Access to Health Services</a:t>
            </a:r>
          </a:p>
          <a:p>
            <a:r>
              <a:rPr lang="en-US" sz="1050" dirty="0" smtClean="0">
                <a:solidFill>
                  <a:srgbClr val="ED6B6B"/>
                </a:solidFill>
              </a:rPr>
              <a:t>Access to Primary Care</a:t>
            </a:r>
          </a:p>
          <a:p>
            <a:r>
              <a:rPr lang="en-US" sz="1050" dirty="0" smtClean="0">
                <a:solidFill>
                  <a:srgbClr val="ED6B6B"/>
                </a:solidFill>
              </a:rPr>
              <a:t>Health Literacy</a:t>
            </a:r>
            <a:endParaRPr lang="en-US" sz="1050" dirty="0">
              <a:solidFill>
                <a:srgbClr val="ED6B6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86938" y="3702513"/>
            <a:ext cx="4242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18B2E1"/>
                </a:solidFill>
              </a:rPr>
              <a:t>Access to Foods That Support Healthy </a:t>
            </a:r>
          </a:p>
          <a:p>
            <a:r>
              <a:rPr lang="en-US" sz="1050" dirty="0" smtClean="0">
                <a:solidFill>
                  <a:srgbClr val="18B2E1"/>
                </a:solidFill>
              </a:rPr>
              <a:t>Dietary Patterns</a:t>
            </a:r>
          </a:p>
          <a:p>
            <a:r>
              <a:rPr lang="en-US" sz="1050" dirty="0" smtClean="0">
                <a:solidFill>
                  <a:srgbClr val="18B2E1"/>
                </a:solidFill>
              </a:rPr>
              <a:t>Crime and Violence</a:t>
            </a:r>
          </a:p>
          <a:p>
            <a:r>
              <a:rPr lang="en-US" sz="1050" dirty="0" smtClean="0">
                <a:solidFill>
                  <a:srgbClr val="18B2E1"/>
                </a:solidFill>
              </a:rPr>
              <a:t>Environmental Conditions</a:t>
            </a:r>
          </a:p>
          <a:p>
            <a:r>
              <a:rPr lang="en-US" sz="1050" dirty="0" smtClean="0">
                <a:solidFill>
                  <a:srgbClr val="18B2E1"/>
                </a:solidFill>
              </a:rPr>
              <a:t>Quality of Housing</a:t>
            </a:r>
            <a:endParaRPr lang="en-US" sz="1050" dirty="0">
              <a:solidFill>
                <a:srgbClr val="18B2E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0089" y="4760649"/>
            <a:ext cx="4242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7B319"/>
                </a:solidFill>
              </a:rPr>
              <a:t>Civic Participation </a:t>
            </a:r>
          </a:p>
          <a:p>
            <a:r>
              <a:rPr lang="en-US" sz="1050" dirty="0" smtClean="0">
                <a:solidFill>
                  <a:srgbClr val="F7B319"/>
                </a:solidFill>
              </a:rPr>
              <a:t>Discrimination</a:t>
            </a:r>
          </a:p>
          <a:p>
            <a:r>
              <a:rPr lang="en-US" sz="1050" dirty="0" smtClean="0">
                <a:solidFill>
                  <a:srgbClr val="F7B319"/>
                </a:solidFill>
              </a:rPr>
              <a:t>Incarceration</a:t>
            </a:r>
          </a:p>
          <a:p>
            <a:r>
              <a:rPr lang="en-US" sz="1050" dirty="0" smtClean="0">
                <a:solidFill>
                  <a:srgbClr val="F7B319"/>
                </a:solidFill>
              </a:rPr>
              <a:t>Social Cohesion</a:t>
            </a:r>
            <a:endParaRPr lang="en-US" sz="1050" dirty="0">
              <a:solidFill>
                <a:srgbClr val="F7B319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11" b="95745" l="8791" r="96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07" y="3658747"/>
            <a:ext cx="684104" cy="7374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35" y="4472749"/>
            <a:ext cx="916950" cy="826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00" b="90000" l="9174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53" y="5400122"/>
            <a:ext cx="837513" cy="7836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184" b="96939" l="9901" r="94059">
                        <a14:foregroundMark x1="51485" y1="46939" x2="51485" y2="46939"/>
                        <a14:foregroundMark x1="50495" y1="54082" x2="50495" y2="54082"/>
                        <a14:foregroundMark x1="51485" y1="61224" x2="51485" y2="61224"/>
                        <a14:foregroundMark x1="51485" y1="67347" x2="51485" y2="67347"/>
                        <a14:foregroundMark x1="46535" y1="67347" x2="46535" y2="67347"/>
                        <a14:foregroundMark x1="42574" y1="68367" x2="42574" y2="68367"/>
                        <a14:foregroundMark x1="41584" y1="60204" x2="41584" y2="60204"/>
                        <a14:foregroundMark x1="43564" y1="60204" x2="43564" y2="60204"/>
                        <a14:foregroundMark x1="42574" y1="53061" x2="42574" y2="53061"/>
                        <a14:foregroundMark x1="43564" y1="53061" x2="43564" y2="53061"/>
                        <a14:foregroundMark x1="42574" y1="44898" x2="42574" y2="44898"/>
                        <a14:foregroundMark x1="45545" y1="44898" x2="45545" y2="44898"/>
                        <a14:foregroundMark x1="36634" y1="44898" x2="36634" y2="44898"/>
                        <a14:foregroundMark x1="37624" y1="68367" x2="37624" y2="68367"/>
                        <a14:foregroundMark x1="37624" y1="52041" x2="37624" y2="52041"/>
                        <a14:foregroundMark x1="68317" y1="67347" x2="68317" y2="67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34" y="3697075"/>
            <a:ext cx="767251" cy="7645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57" b="89524" l="9375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4714305"/>
            <a:ext cx="793314" cy="86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3" b="100000" l="9899" r="90101">
                        <a14:foregroundMark x1="10808" y1="6027" x2="57172" y2="9315"/>
                        <a14:foregroundMark x1="11212" y1="6849" x2="33636" y2="43425"/>
                        <a14:foregroundMark x1="16364" y1="17260" x2="16364" y2="17260"/>
                        <a14:foregroundMark x1="15253" y1="16575" x2="15253" y2="16575"/>
                        <a14:foregroundMark x1="19798" y1="25068" x2="19798" y2="25068"/>
                        <a14:foregroundMark x1="21111" y1="27534" x2="21111" y2="27534"/>
                        <a14:foregroundMark x1="18889" y1="27123" x2="18889" y2="27123"/>
                        <a14:foregroundMark x1="21818" y1="26575" x2="21818" y2="26575"/>
                        <a14:foregroundMark x1="21010" y1="25205" x2="21010" y2="25205"/>
                        <a14:foregroundMark x1="19596" y1="27260" x2="25455" y2="37397"/>
                        <a14:foregroundMark x1="20808" y1="31644" x2="20808" y2="31644"/>
                        <a14:foregroundMark x1="19596" y1="29041" x2="19596" y2="29041"/>
                        <a14:foregroundMark x1="18687" y1="28082" x2="18687" y2="28082"/>
                        <a14:foregroundMark x1="17677" y1="14247" x2="17677" y2="14247"/>
                        <a14:foregroundMark x1="15455" y1="9726" x2="36667" y2="43425"/>
                        <a14:foregroundMark x1="20505" y1="12192" x2="37374" y2="39452"/>
                        <a14:foregroundMark x1="24747" y1="9315" x2="41616" y2="40411"/>
                        <a14:foregroundMark x1="31313" y1="10411" x2="42222" y2="39041"/>
                        <a14:foregroundMark x1="35758" y1="10822" x2="46667" y2="35479"/>
                        <a14:foregroundMark x1="40303" y1="10274" x2="53434" y2="38082"/>
                        <a14:foregroundMark x1="46869" y1="7945" x2="56263" y2="36438"/>
                        <a14:foregroundMark x1="51212" y1="7808" x2="60202" y2="36301"/>
                        <a14:foregroundMark x1="52727" y1="7260" x2="64242" y2="34932"/>
                        <a14:foregroundMark x1="53838" y1="7671" x2="57273" y2="8219"/>
                        <a14:foregroundMark x1="57879" y1="9726" x2="61616" y2="30137"/>
                        <a14:foregroundMark x1="63333" y1="29589" x2="72626" y2="46027"/>
                        <a14:foregroundMark x1="66162" y1="31918" x2="68384" y2="35890"/>
                        <a14:foregroundMark x1="24444" y1="36986" x2="25253" y2="86986"/>
                        <a14:foregroundMark x1="26768" y1="40411" x2="27576" y2="86164"/>
                        <a14:foregroundMark x1="24242" y1="72603" x2="23838" y2="87671"/>
                        <a14:foregroundMark x1="23333" y1="87808" x2="81818" y2="87808"/>
                        <a14:foregroundMark x1="28788" y1="43699" x2="32626" y2="84384"/>
                        <a14:foregroundMark x1="32626" y1="44521" x2="38586" y2="84932"/>
                        <a14:foregroundMark x1="39091" y1="42055" x2="42323" y2="84247"/>
                        <a14:foregroundMark x1="38283" y1="61233" x2="35758" y2="71507"/>
                        <a14:foregroundMark x1="72727" y1="40411" x2="72727" y2="40411"/>
                        <a14:foregroundMark x1="71111" y1="41918" x2="74040" y2="40000"/>
                        <a14:foregroundMark x1="74646" y1="40548" x2="70202" y2="46438"/>
                        <a14:foregroundMark x1="75455" y1="42055" x2="72323" y2="50274"/>
                        <a14:foregroundMark x1="72121" y1="40000" x2="67172" y2="44932"/>
                        <a14:foregroundMark x1="44646" y1="43288" x2="46970" y2="85342"/>
                        <a14:foregroundMark x1="44141" y1="72466" x2="44141" y2="72466"/>
                        <a14:foregroundMark x1="42828" y1="71370" x2="42828" y2="71370"/>
                        <a14:foregroundMark x1="82020" y1="89452" x2="87273" y2="81507"/>
                        <a14:foregroundMark x1="81717" y1="90822" x2="85859" y2="86164"/>
                        <a14:foregroundMark x1="81010" y1="85890" x2="85051" y2="81370"/>
                        <a14:foregroundMark x1="84848" y1="80000" x2="81313" y2="63562"/>
                        <a14:foregroundMark x1="83939" y1="74110" x2="82020" y2="63288"/>
                        <a14:foregroundMark x1="45051" y1="36986" x2="50909" y2="85479"/>
                        <a14:foregroundMark x1="47475" y1="35068" x2="58485" y2="79589"/>
                        <a14:foregroundMark x1="52222" y1="63973" x2="56465" y2="76575"/>
                        <a14:foregroundMark x1="50606" y1="40959" x2="65960" y2="74521"/>
                        <a14:foregroundMark x1="56566" y1="40959" x2="68081" y2="75890"/>
                        <a14:foregroundMark x1="60909" y1="67260" x2="60909" y2="67260"/>
                        <a14:foregroundMark x1="55253" y1="39589" x2="65556" y2="39315"/>
                        <a14:foregroundMark x1="59697" y1="42055" x2="70505" y2="70959"/>
                        <a14:foregroundMark x1="63434" y1="41781" x2="73636" y2="69589"/>
                        <a14:foregroundMark x1="70303" y1="48767" x2="78384" y2="78493"/>
                        <a14:foregroundMark x1="73939" y1="56164" x2="80808" y2="71507"/>
                        <a14:foregroundMark x1="76667" y1="58630" x2="80202" y2="62740"/>
                        <a14:foregroundMark x1="73737" y1="70959" x2="73737" y2="70959"/>
                        <a14:foregroundMark x1="83333" y1="79041" x2="65859" y2="84521"/>
                        <a14:foregroundMark x1="83939" y1="69726" x2="83939" y2="69726"/>
                        <a14:foregroundMark x1="82929" y1="64521" x2="83838" y2="69726"/>
                        <a14:foregroundMark x1="73232" y1="49178" x2="75152" y2="45342"/>
                        <a14:foregroundMark x1="75455" y1="41233" x2="75455" y2="41233"/>
                        <a14:foregroundMark x1="11111" y1="6027" x2="55960" y2="6027"/>
                        <a14:foregroundMark x1="10606" y1="6986" x2="18384" y2="23288"/>
                        <a14:foregroundMark x1="19495" y1="23288" x2="17475" y2="27534"/>
                        <a14:foregroundMark x1="17980" y1="27945" x2="24141" y2="37945"/>
                        <a14:foregroundMark x1="23333" y1="88219" x2="55859" y2="88493"/>
                        <a14:foregroundMark x1="22929" y1="36027" x2="22424" y2="89315"/>
                        <a14:foregroundMark x1="10505" y1="6986" x2="18081" y2="24658"/>
                        <a14:foregroundMark x1="18081" y1="23973" x2="17374" y2="28630"/>
                        <a14:foregroundMark x1="17374" y1="28493" x2="23030" y2="37534"/>
                        <a14:foregroundMark x1="55960" y1="5753" x2="59697" y2="10411"/>
                        <a14:foregroundMark x1="60202" y1="11370" x2="60808" y2="23562"/>
                        <a14:foregroundMark x1="60909" y1="20548" x2="65859" y2="30548"/>
                        <a14:foregroundMark x1="65253" y1="29178" x2="68889" y2="33014"/>
                        <a14:foregroundMark x1="68889" y1="33014" x2="70505" y2="40411"/>
                        <a14:foregroundMark x1="22626" y1="90137" x2="78283" y2="89863"/>
                        <a14:foregroundMark x1="72727" y1="53288" x2="83535" y2="63699"/>
                        <a14:foregroundMark x1="83535" y1="63973" x2="86465" y2="77534"/>
                        <a14:foregroundMark x1="74242" y1="48493" x2="75152" y2="55753"/>
                        <a14:foregroundMark x1="55859" y1="5479" x2="60606" y2="10685"/>
                        <a14:foregroundMark x1="74242" y1="99178" x2="81717" y2="99178"/>
                        <a14:foregroundMark x1="84747" y1="86712" x2="83030" y2="96301"/>
                        <a14:foregroundMark x1="55556" y1="6301" x2="60808" y2="10137"/>
                        <a14:foregroundMark x1="76162" y1="89178" x2="76768" y2="95342"/>
                        <a14:foregroundMark x1="86970" y1="85890" x2="82121" y2="99315"/>
                        <a14:foregroundMark x1="54949" y1="5890" x2="60202" y2="7397"/>
                        <a14:foregroundMark x1="86768" y1="88082" x2="90101" y2="78767"/>
                        <a14:foregroundMark x1="89596" y1="78356" x2="84848" y2="73973"/>
                        <a14:foregroundMark x1="86061" y1="89315" x2="90202" y2="84247"/>
                        <a14:foregroundMark x1="89293" y1="83836" x2="89596" y2="79452"/>
                        <a14:foregroundMark x1="10606" y1="6849" x2="17374" y2="25616"/>
                        <a14:foregroundMark x1="11111" y1="7123" x2="9899" y2="5753"/>
                        <a14:foregroundMark x1="77475" y1="92603" x2="73636" y2="98219"/>
                        <a14:foregroundMark x1="74646" y1="98082" x2="73232" y2="99178"/>
                        <a14:foregroundMark x1="73636" y1="48356" x2="76465" y2="41918"/>
                        <a14:foregroundMark x1="74242" y1="41233" x2="68081" y2="33973"/>
                        <a14:foregroundMark x1="76768" y1="41644" x2="69192" y2="33973"/>
                        <a14:foregroundMark x1="74343" y1="50137" x2="77071" y2="41918"/>
                        <a14:foregroundMark x1="75455" y1="44795" x2="78283" y2="46164"/>
                        <a14:foregroundMark x1="74848" y1="50548" x2="77677" y2="44110"/>
                        <a14:foregroundMark x1="77273" y1="43699" x2="78990" y2="45753"/>
                        <a14:foregroundMark x1="78990" y1="45753" x2="74949" y2="50274"/>
                      </a14:backgroundRemoval>
                    </a14:imgEffect>
                  </a14:imgLayer>
                </a14:imgProps>
              </a:ext>
            </a:extLst>
          </a:blip>
          <a:srcRect l="411" t="2502" r="822" b="557"/>
          <a:stretch/>
        </p:blipFill>
        <p:spPr>
          <a:xfrm>
            <a:off x="5387787" y="577684"/>
            <a:ext cx="6287299" cy="4870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6729" y="5593976"/>
            <a:ext cx="60183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In 2021, Missouri Ranked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31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st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cs typeface="Calibri Light" panose="020F030202020403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Calibri Light" panose="020F0302020204030204" pitchFamily="34" charset="0"/>
              </a:rPr>
              <a:t>in the U.S. for percent of the population </a:t>
            </a:r>
            <a:r>
              <a:rPr lang="en-US" b="1" dirty="0" smtClean="0">
                <a:cs typeface="Calibri Light" panose="020F0302020204030204" pitchFamily="34" charset="0"/>
              </a:rPr>
              <a:t>below the poverty level</a:t>
            </a:r>
            <a:r>
              <a:rPr lang="en-US" dirty="0" smtClean="0">
                <a:cs typeface="Calibri Light" panose="020F0302020204030204" pitchFamily="34" charset="0"/>
              </a:rPr>
              <a:t>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277" y="6604084"/>
            <a:ext cx="58096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Office</a:t>
            </a:r>
            <a:r>
              <a:rPr kumimoji="0" lang="en-US" sz="105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of the Assistant Secretary for Planning and Evaluation,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U.S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Census Bureau, Table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S1701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5471" y="2766753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2021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689" y="285296"/>
            <a:ext cx="87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Poverty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65935" y="667210"/>
            <a:ext cx="1533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 Highest Poverty Rates in Missouri, 2017-2021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9877660" y="1741836"/>
            <a:ext cx="304800" cy="1396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82460" y="1690397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22.00%-27.50%</a:t>
            </a:r>
            <a:endParaRPr lang="en-US" sz="105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823216"/>
              </p:ext>
            </p:extLst>
          </p:nvPr>
        </p:nvGraphicFramePr>
        <p:xfrm>
          <a:off x="850001" y="3891176"/>
          <a:ext cx="3989453" cy="258824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46403">
                  <a:extLst>
                    <a:ext uri="{9D8B030D-6E8A-4147-A177-3AD203B41FA5}">
                      <a16:colId xmlns:a16="http://schemas.microsoft.com/office/drawing/2014/main" val="1988855199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3994358440"/>
                    </a:ext>
                  </a:extLst>
                </a:gridCol>
              </a:tblGrid>
              <a:tr h="3033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2021 U.S. Federal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Poverty Guidelines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7578"/>
                  </a:ext>
                </a:extLst>
              </a:tr>
              <a:tr h="30338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Persons in family/household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Poverty guideline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99314"/>
                  </a:ext>
                </a:extLst>
              </a:tr>
              <a:tr h="3033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$12,880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7129"/>
                  </a:ext>
                </a:extLst>
              </a:tr>
              <a:tr h="3033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$17,420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006901"/>
                  </a:ext>
                </a:extLst>
              </a:tr>
              <a:tr h="3033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$21,960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15429"/>
                  </a:ext>
                </a:extLst>
              </a:tr>
              <a:tr h="30338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$26,500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371040"/>
                  </a:ext>
                </a:extLst>
              </a:tr>
              <a:tr h="33978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$31,040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805353"/>
                  </a:ext>
                </a:extLst>
              </a:tr>
              <a:tr h="303387"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For families/households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with more than 5 persons, add $4,540 for each additional person.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7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75238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78067" y="2598570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2017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78276831"/>
              </p:ext>
            </p:extLst>
          </p:nvPr>
        </p:nvGraphicFramePr>
        <p:xfrm>
          <a:off x="774724" y="91672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71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72" b="99149" l="9399" r="92350">
                        <a14:foregroundMark x1="10383" y1="5532" x2="23169" y2="40709"/>
                        <a14:foregroundMark x1="11475" y1="5816" x2="57705" y2="5532"/>
                        <a14:foregroundMark x1="57596" y1="5532" x2="61311" y2="10496"/>
                        <a14:foregroundMark x1="61311" y1="10496" x2="64481" y2="28085"/>
                        <a14:foregroundMark x1="64699" y1="26525" x2="72787" y2="34326"/>
                        <a14:foregroundMark x1="72787" y1="34326" x2="76831" y2="39716"/>
                        <a14:foregroundMark x1="76831" y1="39716" x2="77705" y2="44681"/>
                        <a14:foregroundMark x1="77814" y1="44255" x2="74536" y2="54184"/>
                        <a14:foregroundMark x1="75082" y1="53617" x2="85137" y2="61560"/>
                        <a14:foregroundMark x1="85137" y1="61560" x2="88525" y2="74184"/>
                        <a14:foregroundMark x1="88743" y1="74184" x2="90820" y2="79433"/>
                        <a14:foregroundMark x1="90820" y1="79433" x2="82295" y2="95177"/>
                        <a14:foregroundMark x1="75301" y1="95177" x2="74208" y2="82553"/>
                        <a14:foregroundMark x1="75738" y1="85390" x2="87104" y2="81844"/>
                        <a14:foregroundMark x1="75519" y1="87092" x2="22077" y2="86099"/>
                        <a14:foregroundMark x1="22404" y1="85957" x2="22951" y2="35461"/>
                        <a14:foregroundMark x1="14973" y1="8936" x2="56831" y2="82128"/>
                        <a14:foregroundMark x1="25355" y1="32340" x2="51585" y2="83404"/>
                        <a14:foregroundMark x1="26120" y1="43688" x2="48197" y2="83972"/>
                        <a14:foregroundMark x1="27432" y1="52908" x2="44153" y2="84397"/>
                        <a14:foregroundMark x1="26557" y1="59574" x2="34645" y2="84113"/>
                        <a14:foregroundMark x1="25902" y1="73759" x2="25574" y2="82837"/>
                        <a14:foregroundMark x1="18798" y1="8511" x2="73880" y2="80709"/>
                        <a14:foregroundMark x1="38470" y1="43404" x2="67978" y2="76454"/>
                        <a14:foregroundMark x1="49945" y1="63972" x2="59235" y2="74184"/>
                        <a14:foregroundMark x1="65902" y1="77021" x2="67869" y2="82837"/>
                        <a14:foregroundMark x1="25574" y1="8794" x2="83388" y2="76454"/>
                        <a14:foregroundMark x1="66776" y1="63262" x2="72022" y2="61844"/>
                        <a14:foregroundMark x1="62842" y1="57872" x2="66339" y2="66383"/>
                        <a14:foregroundMark x1="31257" y1="8794" x2="79126" y2="67376"/>
                        <a14:foregroundMark x1="36066" y1="10496" x2="72350" y2="50071"/>
                        <a14:foregroundMark x1="37923" y1="7943" x2="71148" y2="42270"/>
                        <a14:foregroundMark x1="47869" y1="9220" x2="59781" y2="19291"/>
                        <a14:foregroundMark x1="74536" y1="44823" x2="72459" y2="45532"/>
                        <a14:foregroundMark x1="76175" y1="91915" x2="74973" y2="95745"/>
                        <a14:foregroundMark x1="75410" y1="95603" x2="82514" y2="95745"/>
                        <a14:foregroundMark x1="90601" y1="79433" x2="83060" y2="95887"/>
                        <a14:foregroundMark x1="73989" y1="88227" x2="74208" y2="95319"/>
                        <a14:foregroundMark x1="82623" y1="96312" x2="74317" y2="96596"/>
                        <a14:foregroundMark x1="75301" y1="42837" x2="78361" y2="42695"/>
                        <a14:foregroundMark x1="77377" y1="43404" x2="79672" y2="43688"/>
                        <a14:foregroundMark x1="78142" y1="45248" x2="79672" y2="43830"/>
                        <a14:foregroundMark x1="77049" y1="40709" x2="80219" y2="43404"/>
                        <a14:backgroundMark x1="14645" y1="2979" x2="58033" y2="2411"/>
                      </a14:backgroundRemoval>
                    </a14:imgEffect>
                  </a14:imgLayer>
                </a14:imgProps>
              </a:ext>
            </a:extLst>
          </a:blip>
          <a:srcRect l="8242" t="1635"/>
          <a:stretch/>
        </p:blipFill>
        <p:spPr>
          <a:xfrm>
            <a:off x="6248400" y="878736"/>
            <a:ext cx="5686537" cy="469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268" y="6586905"/>
            <a:ext cx="623279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Sources: Missouri Economic Research and Information Center (MERIC). Local Area Unemployment Statistics;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9539" y="6586905"/>
            <a:ext cx="1009008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U.S Bureau of Labor Statistics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023" y="5329042"/>
            <a:ext cx="9961833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Rural areas in Missouri currently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have a slightly higher unemployment rate than urban areas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 2022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Missouri </a:t>
            </a:r>
            <a:r>
              <a:rPr lang="en-US" dirty="0" smtClean="0"/>
              <a:t>ranked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</a:rPr>
              <a:t>9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th</a:t>
            </a:r>
            <a:r>
              <a:rPr lang="en-US" noProof="0" dirty="0"/>
              <a:t> </a:t>
            </a:r>
            <a:r>
              <a:rPr lang="en-US" noProof="0" dirty="0" smtClean="0"/>
              <a:t>for unemployment in the United States.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42177" y="4930875"/>
            <a:ext cx="12458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not seasonally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adjusted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306" y="197539"/>
            <a:ext cx="87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Unemployment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4510" y="878736"/>
            <a:ext cx="1735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11 Highest Unemployment Rates in Missouri, 2017-2021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66435" y="2110985"/>
            <a:ext cx="304800" cy="1396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71235" y="2059546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3.1 - 3.8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7857" y="1851111"/>
            <a:ext cx="109517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October 2022</a:t>
            </a:r>
            <a:endParaRPr lang="en-US" sz="1050" dirty="0">
              <a:solidFill>
                <a:schemeClr val="tx2"/>
              </a:solidFill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591590871"/>
              </p:ext>
            </p:extLst>
          </p:nvPr>
        </p:nvGraphicFramePr>
        <p:xfrm>
          <a:off x="575036" y="1423447"/>
          <a:ext cx="5384504" cy="367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69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681" y="4308353"/>
            <a:ext cx="6281191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In 2021, Missouri Ranked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35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th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in the 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United States for percent of the population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without health insurance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Calibri Light" panose="020F0302020204030204" pitchFamily="34" charset="0"/>
              </a:rPr>
              <a:t>Rural areas in Missouri are 4.2 percentage points higher than urban areas in the percent of uninsured individuals.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712" r="98451">
                        <a14:foregroundMark x1="9874" y1="1190" x2="17038" y2="17460"/>
                        <a14:foregroundMark x1="9971" y1="926" x2="57986" y2="926"/>
                        <a14:foregroundMark x1="57986" y1="926" x2="61859" y2="6349"/>
                        <a14:foregroundMark x1="61859" y1="6349" x2="61859" y2="15212"/>
                        <a14:foregroundMark x1="61859" y1="15212" x2="70668" y2="30159"/>
                        <a14:foregroundMark x1="70668" y1="30159" x2="72410" y2="38360"/>
                        <a14:foregroundMark x1="72410" y1="38360" x2="74540" y2="34392"/>
                        <a14:foregroundMark x1="74540" y1="34392" x2="78316" y2="37963"/>
                        <a14:foregroundMark x1="78316" y1="37963" x2="77348" y2="41931"/>
                        <a14:foregroundMark x1="77348" y1="41931" x2="75508" y2="50794"/>
                        <a14:foregroundMark x1="75508" y1="50794" x2="86157" y2="61376"/>
                        <a14:foregroundMark x1="86157" y1="61376" x2="87996" y2="71825"/>
                        <a14:foregroundMark x1="87996" y1="71825" x2="89835" y2="76058"/>
                        <a14:foregroundMark x1="89835" y1="76058" x2="92352" y2="79497"/>
                        <a14:foregroundMark x1="92352" y1="79497" x2="90416" y2="86640"/>
                        <a14:foregroundMark x1="90416" y1="86640" x2="88674" y2="84656"/>
                        <a14:foregroundMark x1="88480" y1="84656" x2="86738" y2="87963"/>
                        <a14:foregroundMark x1="86641" y1="88492" x2="84802" y2="97222"/>
                        <a14:foregroundMark x1="84898" y1="98016" x2="75799" y2="97751"/>
                        <a14:foregroundMark x1="75799" y1="97751" x2="78993" y2="85053"/>
                        <a14:foregroundMark x1="78122" y1="87963" x2="22556" y2="88889"/>
                        <a14:foregroundMark x1="22652" y1="88757" x2="23233" y2="29630"/>
                        <a14:foregroundMark x1="23233" y1="31746" x2="17328" y2="23148"/>
                        <a14:foregroundMark x1="17909" y1="22884" x2="20523" y2="15608"/>
                        <a14:foregroundMark x1="11713" y1="1984" x2="30010" y2="33466"/>
                        <a14:foregroundMark x1="15198" y1="3836" x2="43756" y2="44312"/>
                        <a14:foregroundMark x1="25944" y1="31349" x2="52953" y2="85847"/>
                        <a14:foregroundMark x1="25169" y1="37698" x2="48403" y2="86772"/>
                        <a14:foregroundMark x1="25169" y1="49471" x2="44627" y2="85847"/>
                        <a14:foregroundMark x1="26718" y1="60450" x2="37754" y2="85317"/>
                        <a14:foregroundMark x1="24782" y1="69444" x2="33688" y2="87037"/>
                        <a14:foregroundMark x1="30978" y1="35847" x2="56922" y2="82407"/>
                        <a14:foregroundMark x1="18683" y1="5026" x2="55470" y2="65079"/>
                        <a14:foregroundMark x1="45789" y1="54101" x2="45789" y2="54101"/>
                        <a14:foregroundMark x1="22072" y1="4630" x2="62052" y2="66534"/>
                        <a14:foregroundMark x1="57018" y1="84921" x2="57018" y2="84921"/>
                        <a14:foregroundMark x1="25169" y1="3836" x2="83930" y2="90873"/>
                        <a14:foregroundMark x1="70862" y1="85450" x2="70862" y2="85450"/>
                        <a14:foregroundMark x1="68054" y1="72751" x2="76767" y2="84656"/>
                        <a14:foregroundMark x1="26331" y1="3836" x2="84221" y2="85582"/>
                        <a14:foregroundMark x1="27686" y1="2646" x2="58180" y2="4365"/>
                        <a14:foregroundMark x1="37173" y1="6878" x2="86931" y2="84524"/>
                        <a14:foregroundMark x1="41239" y1="5159" x2="85866" y2="76984"/>
                        <a14:foregroundMark x1="45305" y1="5159" x2="85092" y2="65079"/>
                        <a14:foregroundMark x1="56147" y1="15741" x2="68151" y2="32011"/>
                        <a14:foregroundMark x1="56728" y1="6481" x2="58277" y2="17328"/>
                        <a14:foregroundMark x1="9584" y1="1323" x2="16747" y2="17725"/>
                        <a14:foregroundMark x1="18006" y1="23280" x2="23330" y2="37698"/>
                        <a14:foregroundMark x1="18296" y1="23148" x2="9971" y2="3042"/>
                        <a14:foregroundMark x1="75508" y1="98942" x2="84802" y2="98545"/>
                        <a14:foregroundMark x1="90707" y1="86640" x2="93224" y2="79894"/>
                        <a14:foregroundMark x1="92643" y1="79630" x2="86738" y2="66402"/>
                        <a14:foregroundMark x1="85092" y1="95106" x2="90029" y2="85053"/>
                        <a14:foregroundMark x1="84511" y1="98545" x2="87415" y2="91005"/>
                        <a14:foregroundMark x1="74927" y1="42857" x2="80445" y2="42593"/>
                        <a14:foregroundMark x1="75895" y1="41799" x2="80542" y2="41799"/>
                        <a14:foregroundMark x1="76283" y1="43651" x2="80445" y2="42857"/>
                        <a14:foregroundMark x1="76283" y1="44709" x2="80252" y2="43519"/>
                        <a14:backgroundMark x1="76089" y1="89550" x2="77735" y2="89550"/>
                      </a14:backgroundRemoval>
                    </a14:imgEffect>
                  </a14:imgLayer>
                </a14:imgProps>
              </a:ext>
            </a:extLst>
          </a:blip>
          <a:srcRect l="7237"/>
          <a:stretch/>
        </p:blipFill>
        <p:spPr>
          <a:xfrm>
            <a:off x="5762474" y="1146880"/>
            <a:ext cx="6273257" cy="49492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73" y="6666076"/>
            <a:ext cx="90973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Source: </a:t>
            </a:r>
            <a:r>
              <a:rPr lang="en-US" sz="1050" dirty="0">
                <a:solidFill>
                  <a:schemeClr val="bg1"/>
                </a:solidFill>
                <a:latin typeface="Calibri Light" panose="020F0302020204030204"/>
              </a:rPr>
              <a:t>U.S Census Bureau, 2008 - 2021 Small Area Health Insurance Estimates (SAHIE) using the American Community Survey (ACS</a:t>
            </a:r>
            <a:r>
              <a:rPr lang="en-US" sz="1050" dirty="0" smtClean="0">
                <a:solidFill>
                  <a:schemeClr val="bg1"/>
                </a:solidFill>
                <a:latin typeface="Calibri Light" panose="020F0302020204030204"/>
              </a:rPr>
              <a:t>), U.S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Census Bureau, Table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S2701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7551" y="3035377"/>
            <a:ext cx="4716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489" y="284523"/>
            <a:ext cx="87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Uninsured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65935" y="495590"/>
            <a:ext cx="1754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10 Highest Uninsured Rates in Missouri,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2017-2021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04485" y="1623064"/>
            <a:ext cx="304800" cy="1396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309285" y="1571625"/>
            <a:ext cx="1157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17.40%-34.70%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2395" y="2661118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2017</a:t>
            </a:r>
            <a:endParaRPr lang="en-US" sz="90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226721619"/>
              </p:ext>
            </p:extLst>
          </p:nvPr>
        </p:nvGraphicFramePr>
        <p:xfrm>
          <a:off x="767645" y="1104831"/>
          <a:ext cx="4845490" cy="311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494">
            <a:extLst>
              <a:ext uri="{FF2B5EF4-FFF2-40B4-BE49-F238E27FC236}">
                <a16:creationId xmlns:a16="http://schemas.microsoft.com/office/drawing/2014/main" id="{EB211F17-8970-484B-961F-20FC9A0063BD}"/>
              </a:ext>
            </a:extLst>
          </p:cNvPr>
          <p:cNvSpPr/>
          <p:nvPr/>
        </p:nvSpPr>
        <p:spPr>
          <a:xfrm>
            <a:off x="2050780" y="4981575"/>
            <a:ext cx="921020" cy="673299"/>
          </a:xfrm>
          <a:custGeom>
            <a:avLst/>
            <a:gdLst>
              <a:gd name="connsiteX0" fmla="*/ 224135 w 448270"/>
              <a:gd name="connsiteY0" fmla="*/ 0 h 301823"/>
              <a:gd name="connsiteX1" fmla="*/ 217437 w 448270"/>
              <a:gd name="connsiteY1" fmla="*/ 3572 h 301823"/>
              <a:gd name="connsiteX2" fmla="*/ 24557 w 448270"/>
              <a:gd name="connsiteY2" fmla="*/ 103584 h 301823"/>
              <a:gd name="connsiteX3" fmla="*/ 0 w 448270"/>
              <a:gd name="connsiteY3" fmla="*/ 116086 h 301823"/>
              <a:gd name="connsiteX4" fmla="*/ 24110 w 448270"/>
              <a:gd name="connsiteY4" fmla="*/ 128142 h 301823"/>
              <a:gd name="connsiteX5" fmla="*/ 24110 w 448270"/>
              <a:gd name="connsiteY5" fmla="*/ 248691 h 301823"/>
              <a:gd name="connsiteX6" fmla="*/ 9823 w 448270"/>
              <a:gd name="connsiteY6" fmla="*/ 273248 h 301823"/>
              <a:gd name="connsiteX7" fmla="*/ 38398 w 448270"/>
              <a:gd name="connsiteY7" fmla="*/ 301823 h 301823"/>
              <a:gd name="connsiteX8" fmla="*/ 66973 w 448270"/>
              <a:gd name="connsiteY8" fmla="*/ 273248 h 301823"/>
              <a:gd name="connsiteX9" fmla="*/ 52685 w 448270"/>
              <a:gd name="connsiteY9" fmla="*/ 248691 h 301823"/>
              <a:gd name="connsiteX10" fmla="*/ 52685 w 448270"/>
              <a:gd name="connsiteY10" fmla="*/ 142875 h 301823"/>
              <a:gd name="connsiteX11" fmla="*/ 81260 w 448270"/>
              <a:gd name="connsiteY11" fmla="*/ 157608 h 301823"/>
              <a:gd name="connsiteX12" fmla="*/ 81260 w 448270"/>
              <a:gd name="connsiteY12" fmla="*/ 230386 h 301823"/>
              <a:gd name="connsiteX13" fmla="*/ 87511 w 448270"/>
              <a:gd name="connsiteY13" fmla="*/ 246014 h 301823"/>
              <a:gd name="connsiteX14" fmla="*/ 99120 w 448270"/>
              <a:gd name="connsiteY14" fmla="*/ 254049 h 301823"/>
              <a:gd name="connsiteX15" fmla="*/ 129927 w 448270"/>
              <a:gd name="connsiteY15" fmla="*/ 264319 h 301823"/>
              <a:gd name="connsiteX16" fmla="*/ 224135 w 448270"/>
              <a:gd name="connsiteY16" fmla="*/ 273248 h 301823"/>
              <a:gd name="connsiteX17" fmla="*/ 318344 w 448270"/>
              <a:gd name="connsiteY17" fmla="*/ 264319 h 301823"/>
              <a:gd name="connsiteX18" fmla="*/ 349151 w 448270"/>
              <a:gd name="connsiteY18" fmla="*/ 254049 h 301823"/>
              <a:gd name="connsiteX19" fmla="*/ 360759 w 448270"/>
              <a:gd name="connsiteY19" fmla="*/ 246014 h 301823"/>
              <a:gd name="connsiteX20" fmla="*/ 367010 w 448270"/>
              <a:gd name="connsiteY20" fmla="*/ 230386 h 301823"/>
              <a:gd name="connsiteX21" fmla="*/ 367010 w 448270"/>
              <a:gd name="connsiteY21" fmla="*/ 157608 h 301823"/>
              <a:gd name="connsiteX22" fmla="*/ 423714 w 448270"/>
              <a:gd name="connsiteY22" fmla="*/ 128588 h 301823"/>
              <a:gd name="connsiteX23" fmla="*/ 448270 w 448270"/>
              <a:gd name="connsiteY23" fmla="*/ 116086 h 301823"/>
              <a:gd name="connsiteX24" fmla="*/ 423714 w 448270"/>
              <a:gd name="connsiteY24" fmla="*/ 103584 h 301823"/>
              <a:gd name="connsiteX25" fmla="*/ 230833 w 448270"/>
              <a:gd name="connsiteY25" fmla="*/ 3572 h 301823"/>
              <a:gd name="connsiteX26" fmla="*/ 224135 w 448270"/>
              <a:gd name="connsiteY26" fmla="*/ 32147 h 301823"/>
              <a:gd name="connsiteX27" fmla="*/ 385763 w 448270"/>
              <a:gd name="connsiteY27" fmla="*/ 116086 h 301823"/>
              <a:gd name="connsiteX28" fmla="*/ 360312 w 448270"/>
              <a:gd name="connsiteY28" fmla="*/ 129033 h 301823"/>
              <a:gd name="connsiteX29" fmla="*/ 349151 w 448270"/>
              <a:gd name="connsiteY29" fmla="*/ 120998 h 301823"/>
              <a:gd name="connsiteX30" fmla="*/ 318344 w 448270"/>
              <a:gd name="connsiteY30" fmla="*/ 110728 h 301823"/>
              <a:gd name="connsiteX31" fmla="*/ 224135 w 448270"/>
              <a:gd name="connsiteY31" fmla="*/ 101798 h 301823"/>
              <a:gd name="connsiteX32" fmla="*/ 129927 w 448270"/>
              <a:gd name="connsiteY32" fmla="*/ 110728 h 301823"/>
              <a:gd name="connsiteX33" fmla="*/ 99120 w 448270"/>
              <a:gd name="connsiteY33" fmla="*/ 120998 h 301823"/>
              <a:gd name="connsiteX34" fmla="*/ 87957 w 448270"/>
              <a:gd name="connsiteY34" fmla="*/ 129033 h 301823"/>
              <a:gd name="connsiteX35" fmla="*/ 62508 w 448270"/>
              <a:gd name="connsiteY35" fmla="*/ 116086 h 301823"/>
              <a:gd name="connsiteX36" fmla="*/ 224135 w 448270"/>
              <a:gd name="connsiteY36" fmla="*/ 130373 h 301823"/>
              <a:gd name="connsiteX37" fmla="*/ 312092 w 448270"/>
              <a:gd name="connsiteY37" fmla="*/ 138410 h 301823"/>
              <a:gd name="connsiteX38" fmla="*/ 336203 w 448270"/>
              <a:gd name="connsiteY38" fmla="*/ 146001 h 301823"/>
              <a:gd name="connsiteX39" fmla="*/ 338435 w 448270"/>
              <a:gd name="connsiteY39" fmla="*/ 147787 h 301823"/>
              <a:gd name="connsiteX40" fmla="*/ 338435 w 448270"/>
              <a:gd name="connsiteY40" fmla="*/ 202257 h 301823"/>
              <a:gd name="connsiteX41" fmla="*/ 318344 w 448270"/>
              <a:gd name="connsiteY41" fmla="*/ 196453 h 301823"/>
              <a:gd name="connsiteX42" fmla="*/ 224135 w 448270"/>
              <a:gd name="connsiteY42" fmla="*/ 187523 h 301823"/>
              <a:gd name="connsiteX43" fmla="*/ 129927 w 448270"/>
              <a:gd name="connsiteY43" fmla="*/ 196453 h 301823"/>
              <a:gd name="connsiteX44" fmla="*/ 109835 w 448270"/>
              <a:gd name="connsiteY44" fmla="*/ 202257 h 301823"/>
              <a:gd name="connsiteX45" fmla="*/ 109835 w 448270"/>
              <a:gd name="connsiteY45" fmla="*/ 147787 h 301823"/>
              <a:gd name="connsiteX46" fmla="*/ 112068 w 448270"/>
              <a:gd name="connsiteY46" fmla="*/ 146001 h 301823"/>
              <a:gd name="connsiteX47" fmla="*/ 136178 w 448270"/>
              <a:gd name="connsiteY47" fmla="*/ 138410 h 301823"/>
              <a:gd name="connsiteX48" fmla="*/ 224135 w 448270"/>
              <a:gd name="connsiteY48" fmla="*/ 130373 h 301823"/>
              <a:gd name="connsiteX49" fmla="*/ 224135 w 448270"/>
              <a:gd name="connsiteY49" fmla="*/ 216098 h 301823"/>
              <a:gd name="connsiteX50" fmla="*/ 312092 w 448270"/>
              <a:gd name="connsiteY50" fmla="*/ 224135 h 301823"/>
              <a:gd name="connsiteX51" fmla="*/ 331737 w 448270"/>
              <a:gd name="connsiteY51" fmla="*/ 230386 h 301823"/>
              <a:gd name="connsiteX52" fmla="*/ 312092 w 448270"/>
              <a:gd name="connsiteY52" fmla="*/ 236637 h 301823"/>
              <a:gd name="connsiteX53" fmla="*/ 224135 w 448270"/>
              <a:gd name="connsiteY53" fmla="*/ 244673 h 301823"/>
              <a:gd name="connsiteX54" fmla="*/ 136178 w 448270"/>
              <a:gd name="connsiteY54" fmla="*/ 236637 h 301823"/>
              <a:gd name="connsiteX55" fmla="*/ 116532 w 448270"/>
              <a:gd name="connsiteY55" fmla="*/ 230386 h 301823"/>
              <a:gd name="connsiteX56" fmla="*/ 136178 w 448270"/>
              <a:gd name="connsiteY56" fmla="*/ 224135 h 301823"/>
              <a:gd name="connsiteX57" fmla="*/ 224135 w 448270"/>
              <a:gd name="connsiteY57" fmla="*/ 216098 h 3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8270" h="301823">
                <a:moveTo>
                  <a:pt x="224135" y="0"/>
                </a:moveTo>
                <a:lnTo>
                  <a:pt x="217437" y="3572"/>
                </a:lnTo>
                <a:lnTo>
                  <a:pt x="24557" y="103584"/>
                </a:lnTo>
                <a:lnTo>
                  <a:pt x="0" y="116086"/>
                </a:lnTo>
                <a:lnTo>
                  <a:pt x="24110" y="128142"/>
                </a:lnTo>
                <a:lnTo>
                  <a:pt x="24110" y="248691"/>
                </a:lnTo>
                <a:cubicBezTo>
                  <a:pt x="15571" y="253659"/>
                  <a:pt x="9823" y="262700"/>
                  <a:pt x="9823" y="273248"/>
                </a:cubicBezTo>
                <a:cubicBezTo>
                  <a:pt x="9823" y="289043"/>
                  <a:pt x="22603" y="301823"/>
                  <a:pt x="38398" y="301823"/>
                </a:cubicBezTo>
                <a:cubicBezTo>
                  <a:pt x="54192" y="301823"/>
                  <a:pt x="66973" y="289043"/>
                  <a:pt x="66973" y="273248"/>
                </a:cubicBezTo>
                <a:cubicBezTo>
                  <a:pt x="66973" y="262700"/>
                  <a:pt x="61224" y="253659"/>
                  <a:pt x="52685" y="248691"/>
                </a:cubicBezTo>
                <a:lnTo>
                  <a:pt x="52685" y="142875"/>
                </a:lnTo>
                <a:lnTo>
                  <a:pt x="81260" y="157608"/>
                </a:lnTo>
                <a:lnTo>
                  <a:pt x="81260" y="230386"/>
                </a:lnTo>
                <a:cubicBezTo>
                  <a:pt x="81260" y="236692"/>
                  <a:pt x="84162" y="242385"/>
                  <a:pt x="87511" y="246014"/>
                </a:cubicBezTo>
                <a:cubicBezTo>
                  <a:pt x="90860" y="249641"/>
                  <a:pt x="94934" y="251817"/>
                  <a:pt x="99120" y="254049"/>
                </a:cubicBezTo>
                <a:cubicBezTo>
                  <a:pt x="107547" y="258458"/>
                  <a:pt x="117537" y="261584"/>
                  <a:pt x="129927" y="264319"/>
                </a:cubicBezTo>
                <a:cubicBezTo>
                  <a:pt x="154706" y="269844"/>
                  <a:pt x="187746" y="273248"/>
                  <a:pt x="224135" y="273248"/>
                </a:cubicBezTo>
                <a:cubicBezTo>
                  <a:pt x="260524" y="273248"/>
                  <a:pt x="293564" y="269844"/>
                  <a:pt x="318344" y="264319"/>
                </a:cubicBezTo>
                <a:cubicBezTo>
                  <a:pt x="330733" y="261584"/>
                  <a:pt x="340724" y="258458"/>
                  <a:pt x="349151" y="254049"/>
                </a:cubicBezTo>
                <a:cubicBezTo>
                  <a:pt x="353337" y="251817"/>
                  <a:pt x="357410" y="249641"/>
                  <a:pt x="360759" y="246014"/>
                </a:cubicBezTo>
                <a:cubicBezTo>
                  <a:pt x="364108" y="242385"/>
                  <a:pt x="367010" y="236692"/>
                  <a:pt x="367010" y="230386"/>
                </a:cubicBezTo>
                <a:lnTo>
                  <a:pt x="367010" y="157608"/>
                </a:lnTo>
                <a:lnTo>
                  <a:pt x="423714" y="128588"/>
                </a:lnTo>
                <a:lnTo>
                  <a:pt x="448270" y="116086"/>
                </a:lnTo>
                <a:lnTo>
                  <a:pt x="423714" y="103584"/>
                </a:lnTo>
                <a:lnTo>
                  <a:pt x="230833" y="3572"/>
                </a:lnTo>
                <a:close/>
                <a:moveTo>
                  <a:pt x="224135" y="32147"/>
                </a:moveTo>
                <a:lnTo>
                  <a:pt x="385763" y="116086"/>
                </a:lnTo>
                <a:lnTo>
                  <a:pt x="360312" y="129033"/>
                </a:lnTo>
                <a:cubicBezTo>
                  <a:pt x="357076" y="125630"/>
                  <a:pt x="353168" y="123118"/>
                  <a:pt x="349151" y="120998"/>
                </a:cubicBezTo>
                <a:cubicBezTo>
                  <a:pt x="340780" y="116589"/>
                  <a:pt x="330733" y="113463"/>
                  <a:pt x="318344" y="110728"/>
                </a:cubicBezTo>
                <a:cubicBezTo>
                  <a:pt x="293620" y="105203"/>
                  <a:pt x="260691" y="101798"/>
                  <a:pt x="224135" y="101798"/>
                </a:cubicBezTo>
                <a:cubicBezTo>
                  <a:pt x="187579" y="101798"/>
                  <a:pt x="154651" y="105203"/>
                  <a:pt x="129927" y="110728"/>
                </a:cubicBezTo>
                <a:cubicBezTo>
                  <a:pt x="117537" y="113463"/>
                  <a:pt x="107491" y="116589"/>
                  <a:pt x="99120" y="120998"/>
                </a:cubicBezTo>
                <a:cubicBezTo>
                  <a:pt x="95101" y="123118"/>
                  <a:pt x="91194" y="125630"/>
                  <a:pt x="87957" y="129033"/>
                </a:cubicBezTo>
                <a:lnTo>
                  <a:pt x="62508" y="116086"/>
                </a:lnTo>
                <a:close/>
                <a:moveTo>
                  <a:pt x="224135" y="130373"/>
                </a:moveTo>
                <a:cubicBezTo>
                  <a:pt x="259017" y="130373"/>
                  <a:pt x="290382" y="133555"/>
                  <a:pt x="312092" y="138410"/>
                </a:cubicBezTo>
                <a:cubicBezTo>
                  <a:pt x="322920" y="140810"/>
                  <a:pt x="331626" y="143601"/>
                  <a:pt x="336203" y="146001"/>
                </a:cubicBezTo>
                <a:cubicBezTo>
                  <a:pt x="337654" y="146781"/>
                  <a:pt x="337877" y="147340"/>
                  <a:pt x="338435" y="147787"/>
                </a:cubicBezTo>
                <a:lnTo>
                  <a:pt x="338435" y="202257"/>
                </a:lnTo>
                <a:cubicBezTo>
                  <a:pt x="332463" y="200081"/>
                  <a:pt x="325934" y="198128"/>
                  <a:pt x="318344" y="196453"/>
                </a:cubicBezTo>
                <a:cubicBezTo>
                  <a:pt x="293564" y="190928"/>
                  <a:pt x="260524" y="187523"/>
                  <a:pt x="224135" y="187523"/>
                </a:cubicBezTo>
                <a:cubicBezTo>
                  <a:pt x="187746" y="187523"/>
                  <a:pt x="154706" y="190928"/>
                  <a:pt x="129927" y="196453"/>
                </a:cubicBezTo>
                <a:cubicBezTo>
                  <a:pt x="122337" y="198128"/>
                  <a:pt x="115807" y="200081"/>
                  <a:pt x="109835" y="202257"/>
                </a:cubicBezTo>
                <a:lnTo>
                  <a:pt x="109835" y="147787"/>
                </a:lnTo>
                <a:cubicBezTo>
                  <a:pt x="110393" y="147340"/>
                  <a:pt x="110617" y="146781"/>
                  <a:pt x="112068" y="146001"/>
                </a:cubicBezTo>
                <a:cubicBezTo>
                  <a:pt x="116644" y="143601"/>
                  <a:pt x="125351" y="140810"/>
                  <a:pt x="136178" y="138410"/>
                </a:cubicBezTo>
                <a:cubicBezTo>
                  <a:pt x="157888" y="133555"/>
                  <a:pt x="189254" y="130373"/>
                  <a:pt x="224135" y="130373"/>
                </a:cubicBezTo>
                <a:close/>
                <a:moveTo>
                  <a:pt x="224135" y="216098"/>
                </a:moveTo>
                <a:cubicBezTo>
                  <a:pt x="258794" y="216098"/>
                  <a:pt x="290326" y="219280"/>
                  <a:pt x="312092" y="224135"/>
                </a:cubicBezTo>
                <a:cubicBezTo>
                  <a:pt x="321134" y="226144"/>
                  <a:pt x="326827" y="228266"/>
                  <a:pt x="331737" y="230386"/>
                </a:cubicBezTo>
                <a:cubicBezTo>
                  <a:pt x="326827" y="232506"/>
                  <a:pt x="321134" y="234628"/>
                  <a:pt x="312092" y="236637"/>
                </a:cubicBezTo>
                <a:cubicBezTo>
                  <a:pt x="290326" y="241492"/>
                  <a:pt x="258794" y="244673"/>
                  <a:pt x="224135" y="244673"/>
                </a:cubicBezTo>
                <a:cubicBezTo>
                  <a:pt x="189477" y="244673"/>
                  <a:pt x="157944" y="241492"/>
                  <a:pt x="136178" y="236637"/>
                </a:cubicBezTo>
                <a:cubicBezTo>
                  <a:pt x="127136" y="234628"/>
                  <a:pt x="121444" y="232506"/>
                  <a:pt x="116532" y="230386"/>
                </a:cubicBezTo>
                <a:cubicBezTo>
                  <a:pt x="121444" y="228266"/>
                  <a:pt x="127136" y="226144"/>
                  <a:pt x="136178" y="224135"/>
                </a:cubicBezTo>
                <a:cubicBezTo>
                  <a:pt x="157944" y="219280"/>
                  <a:pt x="189477" y="216098"/>
                  <a:pt x="224135" y="216098"/>
                </a:cubicBezTo>
                <a:close/>
              </a:path>
            </a:pathLst>
          </a:custGeom>
          <a:solidFill>
            <a:schemeClr val="tx2"/>
          </a:solidFill>
          <a:ln w="142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39886" y="4749162"/>
            <a:ext cx="669327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cs typeface="Calibri Light" panose="020F0302020204030204" pitchFamily="34" charset="0"/>
              </a:rPr>
              <a:t>In rural areas 48% of adults have taken at least some college classes, compared to 66.7% of adults in urban areas.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cap="none" spc="0" normalizeH="0" baseline="0" dirty="0">
              <a:ln>
                <a:noFill/>
              </a:ln>
              <a:effectLst/>
              <a:uLnTx/>
              <a:uFillTx/>
              <a:cs typeface="Calibri Light" panose="020F03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noProof="0" dirty="0" smtClean="0">
                <a:cs typeface="Calibri Light" panose="020F0302020204030204" pitchFamily="34" charset="0"/>
              </a:rPr>
              <a:t>Rural areas also have a higher percentage of persons with less than a high school diploma (12.4% vs 7.3%).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277" y="6604084"/>
            <a:ext cx="24080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Source: U.S Census Bureau, Table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S1501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26321165"/>
              </p:ext>
            </p:extLst>
          </p:nvPr>
        </p:nvGraphicFramePr>
        <p:xfrm>
          <a:off x="840510" y="937696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11534333"/>
              </p:ext>
            </p:extLst>
          </p:nvPr>
        </p:nvGraphicFramePr>
        <p:xfrm>
          <a:off x="5768111" y="937696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306" y="197539"/>
            <a:ext cx="871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531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 Footer Pages">
  <a:themeElements>
    <a:clrScheme name="Custom 2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E35205"/>
      </a:accent1>
      <a:accent2>
        <a:srgbClr val="008C95"/>
      </a:accent2>
      <a:accent3>
        <a:srgbClr val="F2A900"/>
      </a:accent3>
      <a:accent4>
        <a:srgbClr val="E35205"/>
      </a:accent4>
      <a:accent5>
        <a:srgbClr val="008C95"/>
      </a:accent5>
      <a:accent6>
        <a:srgbClr val="F2A900"/>
      </a:accent6>
      <a:hlink>
        <a:srgbClr val="64CCC9"/>
      </a:hlink>
      <a:folHlink>
        <a:srgbClr val="9EA2A2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169359</TotalTime>
  <Words>2510</Words>
  <Application>Microsoft Office PowerPoint</Application>
  <PresentationFormat>Widescreen</PresentationFormat>
  <Paragraphs>389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Corbel</vt:lpstr>
      <vt:lpstr>Montserrat</vt:lpstr>
      <vt:lpstr>Montserrat ExtraBold</vt:lpstr>
      <vt:lpstr>No Footer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DHSS Office of Public Information</dc:creator>
  <cp:lastModifiedBy>Bennett, Leighanna</cp:lastModifiedBy>
  <cp:revision>1541</cp:revision>
  <cp:lastPrinted>2023-11-06T22:30:05Z</cp:lastPrinted>
  <dcterms:created xsi:type="dcterms:W3CDTF">2019-07-08T12:17:13Z</dcterms:created>
  <dcterms:modified xsi:type="dcterms:W3CDTF">2023-11-15T14:52:57Z</dcterms:modified>
</cp:coreProperties>
</file>